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image" Target="../media/image-24-2.png"/><Relationship Id="rId3" Type="http://schemas.openxmlformats.org/officeDocument/2006/relationships/image" Target="../media/image-24-3.png"/><Relationship Id="rId4" Type="http://schemas.openxmlformats.org/officeDocument/2006/relationships/image" Target="../media/image-24-4.png"/><Relationship Id="rId5" Type="http://schemas.openxmlformats.org/officeDocument/2006/relationships/image" Target="../media/image-24-5.png"/><Relationship Id="rId6" Type="http://schemas.openxmlformats.org/officeDocument/2006/relationships/image" Target="../media/image-2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Shape 1"/>
          <p:cNvSpPr/>
          <p:nvPr/>
        </p:nvSpPr>
        <p:spPr>
          <a:xfrm>
            <a:off x="7498080" y="-457200"/>
            <a:ext cx="2286000" cy="2286000"/>
          </a:xfrm>
          <a:prstGeom prst="ellipse">
            <a:avLst/>
          </a:prstGeom>
          <a:solidFill>
            <a:srgbClr val="0D9488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229600" y="3657600"/>
            <a:ext cx="1371600" cy="1371600"/>
          </a:xfrm>
          <a:prstGeom prst="ellipse">
            <a:avLst/>
          </a:prstGeom>
          <a:solidFill>
            <a:srgbClr val="F59E0B">
              <a:alpha val="4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7315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spc="600" kern="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1371600"/>
            <a:ext cx="64008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Object-Oriented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Foundations &amp;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Principles Revisited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31520" y="37490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Object-Oriented Programming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251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Duration: 4 Hours  |  LO1: Critically evaluate OOP principles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Encapsulation — Critical Evaluation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48640" y="1097280"/>
            <a:ext cx="384048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097280"/>
            <a:ext cx="3840480" cy="4114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0972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Strengths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160020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Prevents invalid states — setters enforce rules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coupling — internal changes don't break clients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Easier to debug — state changes are traceable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384048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097280"/>
            <a:ext cx="3840480" cy="41148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12" name="Text 10"/>
          <p:cNvSpPr/>
          <p:nvPr/>
        </p:nvSpPr>
        <p:spPr>
          <a:xfrm>
            <a:off x="4937760" y="10972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Limitations &amp; Critiques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37760" y="160020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"Getter/setter" anti-pattern — just boilerplate?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Over-encapsulation can make code rigid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 &amp; serialization can bypass access control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200400"/>
            <a:ext cx="8046720" cy="118872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383280"/>
            <a:ext cx="365760" cy="36576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280160" y="33375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Discussion Prompt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1280160" y="3703320"/>
            <a:ext cx="7040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SmartShelf, should Book expose setTitle() publicly? What if a cataloging system needs to correct a title after creation? How do we balance flexibility vs. data integrity?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24</a:t>
            </a:r>
            <a:endParaRPr lang="en-US" sz="9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27432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Abstraction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48640" y="822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Hiding complexity, exposing only essential features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137160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48640" y="1371600"/>
            <a:ext cx="73152" cy="29260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7"/>
          <p:cNvSpPr/>
          <p:nvPr/>
        </p:nvSpPr>
        <p:spPr>
          <a:xfrm>
            <a:off x="822960" y="14630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Concept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822960" y="1920240"/>
            <a:ext cx="3474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classes define "what" not "how"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Interfaces declare capabilities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depend on abstractions, not details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Simplifies complex systems into manageable parts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analogy: you drive a car without knowing engine internals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54880" y="1371600"/>
            <a:ext cx="3931920" cy="292608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4937760" y="141732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SmartShelf: Searchable Interface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937760" y="1828800"/>
            <a:ext cx="35661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Searchable {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List&lt;Book&gt; search(String query);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Library uses Searchable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without knowing the algorithm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Library {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Searchable searchEngine;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List&lt;Book&gt; findBooks(String q){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searchEngine.search(q);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24</a:t>
            </a:r>
            <a:endParaRPr lang="en-US" sz="9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27432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Inheritance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48640" y="822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specialised types from general ones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3200400" y="1280160"/>
            <a:ext cx="2743200" cy="594360"/>
          </a:xfrm>
          <a:prstGeom prst="rect">
            <a:avLst/>
          </a:prstGeom>
          <a:solidFill>
            <a:srgbClr val="1B2A4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3200400" y="128016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MediaItem (abstract)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874520"/>
            <a:ext cx="0" cy="41148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1645920" y="2286000"/>
            <a:ext cx="585216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1645920" y="2286000"/>
            <a:ext cx="0" cy="3657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572000" y="2286000"/>
            <a:ext cx="0" cy="3657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7498080" y="2286000"/>
            <a:ext cx="0" cy="3657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40080" y="2651760"/>
            <a:ext cx="2011680" cy="50292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40080" y="26517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Book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3566160" y="2651760"/>
            <a:ext cx="2011680" cy="502920"/>
          </a:xfrm>
          <a:prstGeom prst="rect">
            <a:avLst/>
          </a:prstGeom>
          <a:solidFill>
            <a:srgbClr val="F59E0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3566160" y="26517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Journal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6492240" y="2651760"/>
            <a:ext cx="2011680" cy="50292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6492240" y="26517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DVD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548640" y="3474720"/>
            <a:ext cx="38404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548640" y="3474720"/>
            <a:ext cx="73152" cy="10058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3" name="Text 20"/>
          <p:cNvSpPr/>
          <p:nvPr/>
        </p:nvSpPr>
        <p:spPr>
          <a:xfrm>
            <a:off x="777240" y="352044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Benefits: code reuse, natural hierarchy, polymorphic behaviour via parent type references</a:t>
            </a:r>
            <a:endParaRPr lang="en-US" sz="1150" dirty="0"/>
          </a:p>
        </p:txBody>
      </p:sp>
      <p:sp>
        <p:nvSpPr>
          <p:cNvPr id="24" name="Shape 21"/>
          <p:cNvSpPr/>
          <p:nvPr/>
        </p:nvSpPr>
        <p:spPr>
          <a:xfrm>
            <a:off x="4754880" y="3474720"/>
            <a:ext cx="38404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4754880" y="3474720"/>
            <a:ext cx="73152" cy="100584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26" name="Text 23"/>
          <p:cNvSpPr/>
          <p:nvPr/>
        </p:nvSpPr>
        <p:spPr>
          <a:xfrm>
            <a:off x="4983480" y="352044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Caution: deep hierarchies create fragile code. Favor composition over inheritance when relationships aren't truly "is-a."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24</a:t>
            </a:r>
            <a:endParaRPr lang="en-US" sz="9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27432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Reusability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48640" y="822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once, use everywhere — but how effectively?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137160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48640" y="1371600"/>
            <a:ext cx="265176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7"/>
          <p:cNvSpPr/>
          <p:nvPr/>
        </p:nvSpPr>
        <p:spPr>
          <a:xfrm>
            <a:off x="685800" y="15087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Inheritance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685800" y="192024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Subclass reuses parent's code. Quick but creates tight coupling.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429000" y="137160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429000" y="1371600"/>
            <a:ext cx="2651760" cy="7315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1"/>
          <p:cNvSpPr/>
          <p:nvPr/>
        </p:nvSpPr>
        <p:spPr>
          <a:xfrm>
            <a:off x="3566160" y="15087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Composition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3566160" y="192024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Objects contain other objects. Flexible, loosely coupled, preferred.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6309360" y="137160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309360" y="1371600"/>
            <a:ext cx="265176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8" name="Text 15"/>
          <p:cNvSpPr/>
          <p:nvPr/>
        </p:nvSpPr>
        <p:spPr>
          <a:xfrm>
            <a:off x="6446520" y="15087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Interfaces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6446520" y="192024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contracts. Any class that implements can be swapped in.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548640" y="3291840"/>
            <a:ext cx="8046720" cy="118872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731520" y="3337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SmartShelf: Reusable Notification interface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731520" y="370332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Notifiable { void notify(String message); }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EmailNotifier, SMSNotifier, PushNotifier all implement Notifiable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Library class uses Notifiable — doesn't care which implementation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Critical Evaluation of OOP Principles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 — When do these principles help, and when do they hinder?</a:t>
            </a:r>
            <a:endParaRPr lang="en-US" sz="13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280160"/>
          <a:ext cx="80467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3108960"/>
                <a:gridCol w="310896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Principle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Utility (When It Helps)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Pitfall (When It Hurts)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Encapsulation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Prevents invalid state, isolates change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Boilerplate getters/setters, over-hiding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Abstraction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Manages complexity, clean APIs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Leaky abstractions, wrong boundaries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Inheritance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Natural hierarchies, code reuse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Fragile base class, tight coupling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Reusability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Reduces duplication, faster development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Premature generalisation, wrong abstractions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548640" y="3749040"/>
            <a:ext cx="8046720" cy="73152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840480"/>
            <a:ext cx="320040" cy="3200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234440" y="3794760"/>
            <a:ext cx="7132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OOP principles are tools, not rules. A skilled developer knows when to apply them and when to break them intentionally.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1097280" y="1371600"/>
            <a:ext cx="6858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3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097280" y="256032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Mutable &amp; Immutable Objects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772400" y="3474720"/>
            <a:ext cx="1097280" cy="1097280"/>
          </a:xfrm>
          <a:prstGeom prst="ellipse">
            <a:avLst/>
          </a:prstGeom>
          <a:solidFill>
            <a:srgbClr val="0D9488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46720" y="274320"/>
            <a:ext cx="548640" cy="548640"/>
          </a:xfrm>
          <a:prstGeom prst="ellipse">
            <a:avLst/>
          </a:prstGeom>
          <a:solidFill>
            <a:srgbClr val="F59E0B">
              <a:alpha val="50000"/>
            </a:srgbClr>
          </a:solidFill>
          <a:ln/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Mutable vs Immutable Objects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object state and its design consequences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371600"/>
            <a:ext cx="3840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371600"/>
            <a:ext cx="3840480" cy="457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37160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Mutable Objects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1965960"/>
            <a:ext cx="3474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can change after creation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Setter methods modify internal fields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handle concurrent access carefully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Member's borrowedBooks list changes as books are checked out/returned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when: state legitimately changes over the object's lifetime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371600"/>
            <a:ext cx="3840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1371600"/>
            <a:ext cx="3840480" cy="4572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4937760" y="137160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Immutable Objects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937760" y="1965960"/>
            <a:ext cx="3474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cannot change after creation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fields are final, no setters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Thread-safe by design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an ISBN object — once assigned, it should never change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when: value represents a fixed identity or measurement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Building an Immutable ISBN Class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— ISBN as a value object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80160"/>
            <a:ext cx="5029200" cy="320040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31520" y="1371600"/>
            <a:ext cx="466344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final class ISBN {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String value;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ISBN(String value) {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if (!isValid(value))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throw new IllegalArgumentException(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"Invalid ISBN: " + value);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this.value = value;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String getValue() {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this.value;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static boolean isValid(String v){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v != null &amp;&amp; v.length() == 13;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852160" y="1280160"/>
            <a:ext cx="283464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852160" y="1280160"/>
            <a:ext cx="73152" cy="32004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6080760" y="137160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Immutability Recipe</a:t>
            </a:r>
            <a:endParaRPr lang="en-US" sz="14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80760" y="1874520"/>
            <a:ext cx="228600" cy="22860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6400800" y="187452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declared final</a:t>
            </a:r>
            <a:endParaRPr lang="en-US" sz="11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0760" y="2240280"/>
            <a:ext cx="228600" cy="2286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6400800" y="224028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fields private final</a:t>
            </a:r>
            <a:endParaRPr lang="en-US" sz="1100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0760" y="26060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400800" y="260604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setter methods</a:t>
            </a:r>
            <a:endParaRPr lang="en-US" sz="1100" dirty="0"/>
          </a:p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0" y="2971800"/>
            <a:ext cx="228600" cy="22860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400800" y="297180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in constructor</a:t>
            </a:r>
            <a:endParaRPr lang="en-US" sz="1100" dirty="0"/>
          </a:p>
        </p:txBody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0760" y="3337560"/>
            <a:ext cx="228600" cy="22860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6400800" y="33375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Defensive copies of mutable fields (if any)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Decision: Mutable or Immutable?</a:t>
            </a:r>
            <a:endParaRPr lang="en-US" sz="28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80467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2011680"/>
                <a:gridCol w="420624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SmartShelf Class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Mutable / Immutable?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Reasoning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ISBN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D9488"/>
                          </a:solidFill>
                        </a:rPr>
                        <a:t>Immutable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Identity value — never changes once assigned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Book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59E0B"/>
                          </a:solidFill>
                        </a:rPr>
                        <a:t>Mutable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Availability changes as books are borrowed/returned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Member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59E0B"/>
                          </a:solidFill>
                        </a:rPr>
                        <a:t>Mutable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Borrowed list, contact info can update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LoanRecord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D9488"/>
                          </a:solidFill>
                        </a:rPr>
                        <a:t>Immutable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Historical record — once created, shouldn't change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DateRange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D9488"/>
                          </a:solidFill>
                        </a:rPr>
                        <a:t>Immutable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Value object — represents a fixed period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7F5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548640" y="3794760"/>
            <a:ext cx="8046720" cy="68580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88620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34440" y="3840480"/>
            <a:ext cx="7132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Principle: Default to immutable. Only make mutable what genuinely needs to change after creation.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Hidden Dangers of Mutability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shared mutable state is a source of bugs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80160"/>
            <a:ext cx="4846320" cy="320040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31520" y="13258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717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Aliasing Bug in SmartShelf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1691640"/>
            <a:ext cx="448056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book = library.getBook("978-0...");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Two references to the SAME object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ref1 = book;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ref2 = book;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ref1.setAvailable(false);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Surprise! ref2 also sees the change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System.out.println(ref2.isAvailable());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Output: false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Both ref1 and ref2 point to</a:t>
            </a:r>
            <a:endParaRPr lang="en-US" sz="10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the same mutable object in memory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669280" y="1280160"/>
            <a:ext cx="30175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669280" y="1280160"/>
            <a:ext cx="73152" cy="32004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12" name="Text 10"/>
          <p:cNvSpPr/>
          <p:nvPr/>
        </p:nvSpPr>
        <p:spPr>
          <a:xfrm>
            <a:off x="5897880" y="13716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91C1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Consequences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897880" y="1828800"/>
            <a:ext cx="256032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Aliasing: multiple references to same mutable object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Unexpected side effects across modules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Race conditions in concurrent code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 to reproduce and debug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Mitigation: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Defensive copies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value objects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Copy-on-write patterns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Today's Agenda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Hours — Building Foundations for the Semester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463040"/>
            <a:ext cx="804672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463040"/>
            <a:ext cx="73152" cy="65836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481328"/>
            <a:ext cx="1097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920240" y="1481328"/>
            <a:ext cx="6217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Introducing the Running Use Case: SmartShelf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920240" y="179222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Smart Campus Library System that grows with us each week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2240280"/>
            <a:ext cx="804672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2240280"/>
            <a:ext cx="73152" cy="65836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258568"/>
            <a:ext cx="1097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920240" y="2258568"/>
            <a:ext cx="6217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Four Pillars of OOP — Deep Dive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920240" y="256946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Encapsulation, Abstraction, Inheritance, Reusability — critically evaluated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017520"/>
            <a:ext cx="804672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" y="3017520"/>
            <a:ext cx="73152" cy="65836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3035808"/>
            <a:ext cx="1097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920240" y="3035808"/>
            <a:ext cx="6217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Mutable vs Immutable Objects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920240" y="334670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object state, side effects, and design implications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3794760"/>
            <a:ext cx="804672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8640" y="3794760"/>
            <a:ext cx="73152" cy="65836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4" name="Text 22"/>
          <p:cNvSpPr/>
          <p:nvPr/>
        </p:nvSpPr>
        <p:spPr>
          <a:xfrm>
            <a:off x="777240" y="3813048"/>
            <a:ext cx="1097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920240" y="3813048"/>
            <a:ext cx="6217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Workshop: Hands-On with SmartShelf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920240" y="41239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first domain classes, apply principles practically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1097280" y="1371600"/>
            <a:ext cx="6858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4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097280" y="256032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Workshop: Building SmartShelf v0.1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772400" y="3474720"/>
            <a:ext cx="1097280" cy="1097280"/>
          </a:xfrm>
          <a:prstGeom prst="ellipse">
            <a:avLst/>
          </a:prstGeom>
          <a:solidFill>
            <a:srgbClr val="0D9488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46720" y="274320"/>
            <a:ext cx="548640" cy="548640"/>
          </a:xfrm>
          <a:prstGeom prst="ellipse">
            <a:avLst/>
          </a:prstGeom>
          <a:solidFill>
            <a:srgbClr val="F59E0B">
              <a:alpha val="50000"/>
            </a:srgbClr>
          </a:solidFill>
          <a:ln/>
        </p:spPr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Workshop Exercise 1: Core Domain Classes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foundation of SmartShelf — 45 minutes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8016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28016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325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737360" y="132588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Create the ISBN class (immutable)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737360" y="164592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class, validated constructor, proper equals() and hashCode(), no setters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" y="224028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2240280"/>
            <a:ext cx="73152" cy="8229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2860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B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737360" y="228600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Create the Book class (mutable)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737360" y="260604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fields, public getters, controlled setters with validation, uses ISBN as a value object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48640" y="320040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" y="320040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32461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C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737360" y="324612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Create the Member class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737360" y="356616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Encapsulated borrowedBooks list, methods to borrow/return books, membership validation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548640" y="4023360"/>
            <a:ext cx="8046720" cy="548640"/>
          </a:xfrm>
          <a:prstGeom prst="rect">
            <a:avLst/>
          </a:prstGeom>
          <a:solidFill>
            <a:srgbClr val="E0F7F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77240" y="4023360"/>
            <a:ext cx="7589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Checklist: Proper encapsulation? Immutability where appropriate? Validation in constructors/setters? Clean separation of concerns?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Workshop Exercise 2: Library Class &amp; Integration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Wire the domain together — 45 minutes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8016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28016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325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737360" y="132588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Create the Library class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737360" y="164592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Manages a catalog (List&lt;Book&gt;), members list, and provides addBook(), registerMember() methods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" y="224028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2240280"/>
            <a:ext cx="73152" cy="8229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2860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737360" y="228600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Implement borrowBook(memberId, isbn)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737360" y="260604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member exists, book available, enforce max borrow limit (3), update both Book and Member state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48640" y="320040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" y="320040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32461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F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737360" y="324612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Write a Main class to demonstrate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737360" y="356616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library, add books, register members, borrow/return books — print state at each step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548640" y="3977640"/>
            <a:ext cx="8046720" cy="59436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2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4087368"/>
            <a:ext cx="274320" cy="274320"/>
          </a:xfrm>
          <a:prstGeom prst="rect">
            <a:avLst/>
          </a:prstGeom>
        </p:spPr>
      </p:pic>
      <p:sp>
        <p:nvSpPr>
          <p:cNvPr id="24" name="Text 21"/>
          <p:cNvSpPr/>
          <p:nvPr/>
        </p:nvSpPr>
        <p:spPr>
          <a:xfrm>
            <a:off x="1188720" y="3995928"/>
            <a:ext cx="7132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Discussion: What happens if two threads call borrowBook() for the same book simultaneously? We'll address this in Week 5.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What's Coming Next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2: Cloning — Deep &amp; Shallow Cloning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371600"/>
            <a:ext cx="80467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371600"/>
            <a:ext cx="804672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554480"/>
            <a:ext cx="7589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 Evolution: Cloning Books for Reservations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2011680"/>
            <a:ext cx="75895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student reserves a book, should we clone the Book object or just copy the reference?</a:t>
            </a: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when a Book contains a mutable Author object — does a shallow copy suffice?</a:t>
            </a: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implement Cloneable interface, explore clone() pitfalls, and build a proper deep copy mechanism.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3566160"/>
            <a:ext cx="8046720" cy="914400"/>
          </a:xfrm>
          <a:prstGeom prst="rect">
            <a:avLst/>
          </a:prstGeom>
          <a:solidFill>
            <a:srgbClr val="E8EDF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703320"/>
            <a:ext cx="320040" cy="32004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234440" y="3611880"/>
            <a:ext cx="7132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Preparation: Read Head First Java, Chapter on Object Lifecycle. Complete Tasks A–F from today's workshop and commit to your repository.</a:t>
            </a:r>
            <a:endParaRPr lang="en-US" sz="12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-274320"/>
            <a:ext cx="2743200" cy="2743200"/>
          </a:xfrm>
          <a:prstGeom prst="ellipse">
            <a:avLst/>
          </a:prstGeom>
          <a:solidFill>
            <a:srgbClr val="0D9488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046720" y="3840480"/>
            <a:ext cx="1371600" cy="1371600"/>
          </a:xfrm>
          <a:prstGeom prst="ellipse">
            <a:avLst/>
          </a:prstGeom>
          <a:solidFill>
            <a:srgbClr val="F59E0B">
              <a:alpha val="4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57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1 Summary</a:t>
            </a:r>
            <a:endParaRPr lang="en-US" sz="32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41732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37160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use case introduced — our semester-long project</a:t>
            </a:r>
            <a:endParaRPr lang="en-US" sz="14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920240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88720" y="187452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Encapsulation: controlled access, data integrity</a:t>
            </a:r>
            <a:endParaRPr lang="en-US" sz="14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423160"/>
            <a:ext cx="274320" cy="27432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237744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Abstraction: hiding complexity behind clean interfaces</a:t>
            </a:r>
            <a:endParaRPr lang="en-US" sz="140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926080"/>
            <a:ext cx="274320" cy="27432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188720" y="288036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Inheritance: hierarchical reuse (with caution)</a:t>
            </a:r>
            <a:endParaRPr lang="en-US" sz="140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429000"/>
            <a:ext cx="274320" cy="27432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188720" y="338328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Reusability: composition over inheritance</a:t>
            </a:r>
            <a:endParaRPr lang="en-US" sz="1400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931920"/>
            <a:ext cx="274320" cy="27432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188720" y="388620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Mutable vs Immutable: default to immutable</a:t>
            </a:r>
            <a:endParaRPr lang="en-US" sz="1400" dirty="0"/>
          </a:p>
        </p:txBody>
      </p:sp>
      <p:sp>
        <p:nvSpPr>
          <p:cNvPr id="18" name="Text 10"/>
          <p:cNvSpPr/>
          <p:nvPr/>
        </p:nvSpPr>
        <p:spPr>
          <a:xfrm>
            <a:off x="731520" y="42976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 Addressed: Critically evaluate the utility of OOP principles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1097280" y="1371600"/>
            <a:ext cx="6858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1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097280" y="256032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Introducing SmartShelf — Our Running Use Case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772400" y="3474720"/>
            <a:ext cx="1097280" cy="1097280"/>
          </a:xfrm>
          <a:prstGeom prst="ellipse">
            <a:avLst/>
          </a:prstGeom>
          <a:solidFill>
            <a:srgbClr val="0D9488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46720" y="274320"/>
            <a:ext cx="548640" cy="548640"/>
          </a:xfrm>
          <a:prstGeom prst="ellipse">
            <a:avLst/>
          </a:prstGeom>
          <a:solidFill>
            <a:srgbClr val="F59E0B">
              <a:alpha val="50000"/>
            </a:srgbClr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SmartShelf: Smart Campus Library System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real-world system we'll build incrementally over 9 weeks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46304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463040"/>
            <a:ext cx="3931920" cy="73152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91640"/>
            <a:ext cx="365760" cy="3657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325880" y="16916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Vision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22960" y="2194560"/>
            <a:ext cx="338328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university library needs a modern management system that handles: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Books, journals, DVDs, and digital media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&amp; staff memberships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Borrowing, returns, and reservations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Fines, notifications, and reporting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with external catalog APIs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54880" y="146304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463040"/>
            <a:ext cx="3931920" cy="73152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9164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532120" y="16916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9-Week Roadmap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5029200" y="2240280"/>
            <a:ext cx="34747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W1: OOP Foundations — Domain classes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W2: Cloning — Book copies &amp; references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W3: Polymorphism — Media types &amp; search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W4: Generics — Typed catalogs &amp; LSP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W5: Exceptions — Loan validation &amp; DbC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W6: Creational Patterns — Factories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W7: Structural Patterns — Adapters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W8: Behavioural — Observers &amp; strategies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W9: Integration &amp; Project Workshop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 — Core Domain Entities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building blocks we'll start with today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37160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371600"/>
            <a:ext cx="2651760" cy="50292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444752"/>
            <a:ext cx="320040" cy="3200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43000" y="1389888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Book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731520" y="20116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Attributes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731520" y="23317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isbn, title, author,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publishYear, genre,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isAvailable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429000" y="137160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429000" y="1371600"/>
            <a:ext cx="2651760" cy="50292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1880" y="1444752"/>
            <a:ext cx="320040" cy="3200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023360" y="1389888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Member</a:t>
            </a:r>
            <a:endParaRPr lang="en-US" sz="1800" dirty="0"/>
          </a:p>
        </p:txBody>
      </p:sp>
      <p:sp>
        <p:nvSpPr>
          <p:cNvPr id="17" name="Text 13"/>
          <p:cNvSpPr/>
          <p:nvPr/>
        </p:nvSpPr>
        <p:spPr>
          <a:xfrm>
            <a:off x="3611880" y="20116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Attributes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3611880" y="23317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memberId, name, email,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memberType, borrowedBooks,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registrationDate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6309360" y="137160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309360" y="1371600"/>
            <a:ext cx="2651760" cy="50292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1444752"/>
            <a:ext cx="320040" cy="32004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903720" y="1389888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Library</a:t>
            </a:r>
            <a:endParaRPr lang="en-US" sz="1800" dirty="0"/>
          </a:p>
        </p:txBody>
      </p:sp>
      <p:sp>
        <p:nvSpPr>
          <p:cNvPr id="23" name="Text 18"/>
          <p:cNvSpPr/>
          <p:nvPr/>
        </p:nvSpPr>
        <p:spPr>
          <a:xfrm>
            <a:off x="6492240" y="20116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Attributes</a:t>
            </a:r>
            <a:endParaRPr lang="en-US" sz="1100" dirty="0"/>
          </a:p>
        </p:txBody>
      </p:sp>
      <p:sp>
        <p:nvSpPr>
          <p:cNvPr id="24" name="Text 19"/>
          <p:cNvSpPr/>
          <p:nvPr/>
        </p:nvSpPr>
        <p:spPr>
          <a:xfrm>
            <a:off x="6492240" y="23317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name, catalog (list of books),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members (list of members),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loanRecords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Object-Oriented Programming?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48640" y="1188720"/>
            <a:ext cx="384048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188720"/>
            <a:ext cx="3840480" cy="4572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1887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Procedural Approach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31520" y="182880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and functions are separate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state, difficult to track changes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 to reuse — copy-paste culture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Modifications ripple across codebase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 to model real-world domains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188720"/>
            <a:ext cx="384048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188720"/>
            <a:ext cx="3840480" cy="4572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4937760" y="11887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Object-Oriented Approach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937760" y="182880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and behaviour bundled together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Encapsulated state, controlled access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Inheritance &amp; composition for reuse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are localized to objects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mapping to real-world entities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1097280" y="1371600"/>
            <a:ext cx="6858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2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097280" y="256032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Pillars of OOP — A Critical Lens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772400" y="3474720"/>
            <a:ext cx="1097280" cy="1097280"/>
          </a:xfrm>
          <a:prstGeom prst="ellipse">
            <a:avLst/>
          </a:prstGeom>
          <a:solidFill>
            <a:srgbClr val="0D9488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46720" y="274320"/>
            <a:ext cx="548640" cy="548640"/>
          </a:xfrm>
          <a:prstGeom prst="ellipse">
            <a:avLst/>
          </a:prstGeom>
          <a:solidFill>
            <a:srgbClr val="F59E0B">
              <a:alpha val="50000"/>
            </a:srgbClr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24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Four Pillars of OOP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LO1: Critically evaluate the utility of these principles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371600"/>
            <a:ext cx="19202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143000" y="1554480"/>
            <a:ext cx="731520" cy="731520"/>
          </a:xfrm>
          <a:prstGeom prst="ellipse">
            <a:avLst/>
          </a:prstGeom>
          <a:solidFill>
            <a:srgbClr val="FEF3C7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169164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85800" y="242316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Encapsulation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685800" y="2880360"/>
            <a:ext cx="1645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Bundling data with methods that operate on it. Controlling access.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2697480" y="1371600"/>
            <a:ext cx="19202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291840" y="1554480"/>
            <a:ext cx="731520" cy="731520"/>
          </a:xfrm>
          <a:prstGeom prst="ellipse">
            <a:avLst/>
          </a:prstGeom>
          <a:solidFill>
            <a:srgbClr val="E0F7F5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691640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834640" y="242316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Abstraction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2834640" y="2880360"/>
            <a:ext cx="1645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Hiding complexity. Exposing only what's necessary.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4846320" y="1371600"/>
            <a:ext cx="19202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5440680" y="1554480"/>
            <a:ext cx="731520" cy="731520"/>
          </a:xfrm>
          <a:prstGeom prst="ellipse">
            <a:avLst/>
          </a:prstGeom>
          <a:solidFill>
            <a:srgbClr val="E8EDF5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7840" y="1691640"/>
            <a:ext cx="457200" cy="45720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983480" y="242316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Inheritance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4983480" y="2880360"/>
            <a:ext cx="1645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new classes from existing ones. Hierarchical reuse.</a:t>
            </a:r>
            <a:endParaRPr lang="en-US" sz="1100" dirty="0"/>
          </a:p>
        </p:txBody>
      </p:sp>
      <p:sp>
        <p:nvSpPr>
          <p:cNvPr id="22" name="Shape 17"/>
          <p:cNvSpPr/>
          <p:nvPr/>
        </p:nvSpPr>
        <p:spPr>
          <a:xfrm>
            <a:off x="6995160" y="1371600"/>
            <a:ext cx="19202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7589520" y="1554480"/>
            <a:ext cx="731520" cy="731520"/>
          </a:xfrm>
          <a:prstGeom prst="ellipse">
            <a:avLst/>
          </a:prstGeom>
          <a:solidFill>
            <a:srgbClr val="CCFBF1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6680" y="1691640"/>
            <a:ext cx="457200" cy="45720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7132320" y="242316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Reusability</a:t>
            </a:r>
            <a:endParaRPr lang="en-US" sz="1400" dirty="0"/>
          </a:p>
        </p:txBody>
      </p:sp>
      <p:sp>
        <p:nvSpPr>
          <p:cNvPr id="26" name="Text 20"/>
          <p:cNvSpPr/>
          <p:nvPr/>
        </p:nvSpPr>
        <p:spPr>
          <a:xfrm>
            <a:off x="7132320" y="2880360"/>
            <a:ext cx="1645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code once, using it across different contexts.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  |  OOP Foundations &amp; Principles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24</a:t>
            </a:r>
            <a:endParaRPr lang="en-US" sz="9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27432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Encapsulation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48640" y="822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Protecting data integrity through controlled access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137160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48640" y="1371600"/>
            <a:ext cx="73152" cy="29260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7"/>
          <p:cNvSpPr/>
          <p:nvPr/>
        </p:nvSpPr>
        <p:spPr>
          <a:xfrm>
            <a:off x="822960" y="14630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Concepts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822960" y="1920240"/>
            <a:ext cx="3474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fields — hide internal state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getters/setters — controlled access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logic inside setters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hiding — reduce coupling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as a "contract" with the outside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54880" y="1371600"/>
            <a:ext cx="3931920" cy="2926080"/>
          </a:xfrm>
          <a:prstGeom prst="rect">
            <a:avLst/>
          </a:prstGeom>
          <a:solidFill>
            <a:srgbClr val="1E293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4937760" y="141732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 Example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937760" y="1783080"/>
            <a:ext cx="35661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Book {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String isbn;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String title;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boolean available;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boolean isAvailable() {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this.available;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void setIsbn(String isbn) {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if (isbn == null || isbn.isEmpty())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throw new IllegalArgumentException();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this.isbn = isbn;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1 - OOP Foundations &amp; Principles Revisited</dc:title>
  <dc:subject>PptxGenJS Presentation</dc:subject>
  <dc:creator>Course Instructor</dc:creator>
  <cp:lastModifiedBy>Course Instructor</cp:lastModifiedBy>
  <cp:revision>1</cp:revision>
  <dcterms:created xsi:type="dcterms:W3CDTF">2026-02-15T16:43:35Z</dcterms:created>
  <dcterms:modified xsi:type="dcterms:W3CDTF">2026-02-15T16:43:35Z</dcterms:modified>
</cp:coreProperties>
</file>