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notesMasterIdLst>
    <p:notesMasterId r:id="rId2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5-1.png"/><Relationship Id="rId2" Type="http://schemas.openxmlformats.org/officeDocument/2006/relationships/image" Target="../media/image-25-2.png"/><Relationship Id="rId3" Type="http://schemas.openxmlformats.org/officeDocument/2006/relationships/image" Target="../media/image-25-3.png"/><Relationship Id="rId4" Type="http://schemas.openxmlformats.org/officeDocument/2006/relationships/image" Target="../media/image-25-4.png"/><Relationship Id="rId5" Type="http://schemas.openxmlformats.org/officeDocument/2006/relationships/image" Target="../media/image-25-5.png"/><Relationship Id="rId6" Type="http://schemas.openxmlformats.org/officeDocument/2006/relationships/image" Target="../media/image-2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12E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Shape 1"/>
          <p:cNvSpPr/>
          <p:nvPr/>
        </p:nvSpPr>
        <p:spPr>
          <a:xfrm>
            <a:off x="7498080" y="-457200"/>
            <a:ext cx="2286000" cy="2286000"/>
          </a:xfrm>
          <a:prstGeom prst="ellipse">
            <a:avLst/>
          </a:prstGeom>
          <a:solidFill>
            <a:srgbClr val="8B5CF6">
              <a:alpha val="3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8229600" y="3657600"/>
            <a:ext cx="1371600" cy="1371600"/>
          </a:xfrm>
          <a:prstGeom prst="ellipse">
            <a:avLst/>
          </a:prstGeom>
          <a:solidFill>
            <a:srgbClr val="F59E0B">
              <a:alpha val="4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73152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spc="600" kern="0" dirty="0">
                <a:solidFill>
                  <a:srgbClr val="EDE9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1371600"/>
            <a:ext cx="64008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Cloning:</a:t>
            </a:r>
            <a:endParaRPr lang="en-US" sz="42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Deep &amp; Shallow</a:t>
            </a:r>
            <a:endParaRPr lang="en-US" sz="42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Copying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731520" y="37490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Object-Oriented Programming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42519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Duration: 4 Hours  |  Building on SmartShelf v0.1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2  |  Cloning: Deep &amp; Shallow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26</a:t>
            </a:r>
            <a:endParaRPr lang="en-US" sz="9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7432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51560" y="274320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Java's Cloneable Interface</a:t>
            </a:r>
            <a:endParaRPr lang="en-US" sz="2800" dirty="0"/>
          </a:p>
        </p:txBody>
      </p:sp>
      <p:sp>
        <p:nvSpPr>
          <p:cNvPr id="7" name="Text 4"/>
          <p:cNvSpPr/>
          <p:nvPr/>
        </p:nvSpPr>
        <p:spPr>
          <a:xfrm>
            <a:off x="548640" y="822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built-in (but controversial) cloning mechanism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1325880"/>
            <a:ext cx="4846320" cy="3017520"/>
          </a:xfrm>
          <a:prstGeom prst="rect">
            <a:avLst/>
          </a:prstGeom>
          <a:solidFill>
            <a:srgbClr val="1E1B4B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731520" y="13716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B5CF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SmartShelf: Book implements Cloneable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731520" y="1691640"/>
            <a:ext cx="44805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class Book implements Cloneable {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final ISBN isbn;      // immutable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String title;         // mutable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Author author;        // mutable object!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boolean available;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@Override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Book clone() {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try {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return (Book) super.clone();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 catch (CloneNotSupportedException e){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throw new AssertionError();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5669280" y="1325880"/>
            <a:ext cx="3017520" cy="3017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5669280" y="1325880"/>
            <a:ext cx="73152" cy="3017520"/>
          </a:xfrm>
          <a:prstGeom prst="rect">
            <a:avLst/>
          </a:prstGeom>
          <a:solidFill>
            <a:srgbClr val="6D28D9"/>
          </a:solidFill>
          <a:ln/>
        </p:spPr>
      </p:sp>
      <p:sp>
        <p:nvSpPr>
          <p:cNvPr id="13" name="Text 10"/>
          <p:cNvSpPr/>
          <p:nvPr/>
        </p:nvSpPr>
        <p:spPr>
          <a:xfrm>
            <a:off x="5897880" y="141732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It Works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5897880" y="1828800"/>
            <a:ext cx="256032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Cloneable is a marker interface (no methods)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super.clone() creates a bitwise copy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Primitive fields are copied by value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 fields are copied by reference</a:t>
            </a:r>
            <a:endParaRPr lang="en-US" sz="1100" dirty="0"/>
          </a:p>
          <a:p>
            <a:pPr indent="0" marL="0">
              <a:spcAft>
                <a:spcPts val="600"/>
              </a:spcAft>
              <a:buNone/>
            </a:pPr>
            <a:endParaRPr lang="en-US" sz="11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1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Result: new Book, but same Author object shared between original and clone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2  |  Cloning: Deep &amp; Shallow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Shallow Clone — Memory Diagram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Book clone = original.clone(); — What actually happens in memory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65760" y="1371600"/>
            <a:ext cx="3931920" cy="2194560"/>
          </a:xfrm>
          <a:prstGeom prst="rect">
            <a:avLst/>
          </a:prstGeom>
          <a:solidFill>
            <a:srgbClr val="EDE9FE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57200" y="13716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12E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original: Book @ 0x7A2F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1783080"/>
            <a:ext cx="374904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isbn:      → ISBN @ 0xBB10 ✓</a:t>
            </a:r>
            <a:endParaRPr lang="en-US" sz="11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title:     "Effective Java" ✓</a:t>
            </a:r>
            <a:endParaRPr lang="en-US" sz="11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author:    → Author @ 0xCC20 ⚠</a:t>
            </a:r>
            <a:endParaRPr lang="en-US" sz="11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available: true ✓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846320" y="1371600"/>
            <a:ext cx="3931920" cy="2194560"/>
          </a:xfrm>
          <a:prstGeom prst="rect">
            <a:avLst/>
          </a:prstGeom>
          <a:solidFill>
            <a:srgbClr val="EDE9FE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937760" y="13716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5966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clone: Book @ 0xDD30 (NEW)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937760" y="1783080"/>
            <a:ext cx="374904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isbn:      → ISBN @ 0xBB10 ✓</a:t>
            </a:r>
            <a:endParaRPr lang="en-US" sz="11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title:     "Effective Java" ✓</a:t>
            </a:r>
            <a:endParaRPr lang="en-US" sz="11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author:    → Author @ 0xCC20 ⚠</a:t>
            </a:r>
            <a:endParaRPr lang="en-US" sz="11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available: true ✓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743200" y="3749040"/>
            <a:ext cx="3657600" cy="685800"/>
          </a:xfrm>
          <a:prstGeom prst="rect">
            <a:avLst/>
          </a:prstGeom>
          <a:solidFill>
            <a:srgbClr val="FEE2E2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2880360" y="374904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Author @ 0xCC20  {name: "Joshua Bloch"}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880360" y="406908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— changing name via clone also changes original!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3749040"/>
            <a:ext cx="2194560" cy="68580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374904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5966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ISBN @ 0xBB10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57200" y="404164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 — ISBN is immutable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286000" y="3108960"/>
            <a:ext cx="1371600" cy="640080"/>
          </a:xfrm>
          <a:prstGeom prst="line">
            <a:avLst/>
          </a:prstGeom>
          <a:noFill/>
          <a:ln w="19050">
            <a:solidFill>
              <a:srgbClr val="DC2626"/>
            </a:solidFill>
            <a:prstDash val="dash"/>
          </a:ln>
        </p:spPr>
      </p:sp>
      <p:sp>
        <p:nvSpPr>
          <p:cNvPr id="20" name="Shape 18"/>
          <p:cNvSpPr/>
          <p:nvPr/>
        </p:nvSpPr>
        <p:spPr>
          <a:xfrm>
            <a:off x="6400800" y="3108960"/>
            <a:ext cx="-1371600" cy="640080"/>
          </a:xfrm>
          <a:prstGeom prst="line">
            <a:avLst/>
          </a:prstGeom>
          <a:noFill/>
          <a:ln w="19050">
            <a:solidFill>
              <a:srgbClr val="DC2626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2  |  Cloning: Deep &amp; Shallow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26</a:t>
            </a:r>
            <a:endParaRPr lang="en-US" sz="9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7432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51560" y="274320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Shallow Clone Pitfall — Live Demo</a:t>
            </a:r>
            <a:endParaRPr lang="en-US" sz="2800" dirty="0"/>
          </a:p>
        </p:txBody>
      </p:sp>
      <p:sp>
        <p:nvSpPr>
          <p:cNvPr id="7" name="Text 4"/>
          <p:cNvSpPr/>
          <p:nvPr/>
        </p:nvSpPr>
        <p:spPr>
          <a:xfrm>
            <a:off x="548640" y="822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bug that shallow cloning creates in SmartShelf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1280160"/>
            <a:ext cx="8046720" cy="3017520"/>
          </a:xfrm>
          <a:prstGeom prst="rect">
            <a:avLst/>
          </a:prstGeom>
          <a:solidFill>
            <a:srgbClr val="1E1B4B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731520" y="1371600"/>
            <a:ext cx="768096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Create a book with a mutable Author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Author author = new Author("Joshua Bloch", "joshua@example.com");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Book original = new Book(isbn, "Effective Java", author, 2018, "Programming");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Shallow clone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Book clone = original.clone();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Verify: different objects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System.out.println(original == clone);                    // false ✓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THE BUG: mutate author via the clone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clone.getAuthor().setEmail("hacked@evil.com");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Check original — it's been affected!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System.out.println(original.getAuthor().getEmail());      // "hacked@evil.com" ✗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Both Book objects share the SAME Author reference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System.out.println(original.getAuthor() == clone.getAuthor());  // true — PROBLEM!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2  |  Cloning: Deep &amp; Shallow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When Is Shallow Clone Sufficient?</a:t>
            </a:r>
            <a:endParaRPr lang="en-US" sz="28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8046720" cy="914400"/>
        </p:xfrm>
        <a:graphic>
          <a:graphicData uri="http://schemas.openxmlformats.org/drawingml/2006/table">
            <a:tbl>
              <a:tblPr/>
              <a:tblGrid>
                <a:gridCol w="1920240"/>
                <a:gridCol w="155448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Field Type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Shallow Clone Safe?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SmartShelf Example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Why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Primitive (int, boolean)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59669"/>
                          </a:solidFill>
                        </a:rPr>
                        <a:t>✓ Yes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available, publishYear</a:t>
                      </a:r>
                      <a:endParaRPr lang="en-US" sz="10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Copied by value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Immutable object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59669"/>
                          </a:solidFill>
                        </a:rPr>
                        <a:t>✓ Yes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ISBN, String</a:t>
                      </a:r>
                      <a:endParaRPr lang="en-US" sz="10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Cannot be modified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Mutable object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DC2626"/>
                          </a:solidFill>
                        </a:rPr>
                        <a:t>✗ No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Author, List&lt;Book&gt;</a:t>
                      </a:r>
                      <a:endParaRPr lang="en-US" sz="10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Shared reference = aliasing bug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548640" y="3246120"/>
            <a:ext cx="8046720" cy="1097280"/>
          </a:xfrm>
          <a:prstGeom prst="rect">
            <a:avLst/>
          </a:prstGeom>
          <a:solidFill>
            <a:srgbClr val="FEF3C7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3337560"/>
            <a:ext cx="320040" cy="32004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234440" y="329184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Rule of Thumb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1234440" y="3639312"/>
            <a:ext cx="7132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Shallow clone is safe ONLY when all object-typed fields are either immutable or you intentionally want shared state. If any mutable object field exists, you need deep cloning — or you'll create aliasing bugs that are extremely hard to debug.</a:t>
            </a:r>
            <a:endParaRPr lang="en-US" sz="11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312E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Text 1"/>
          <p:cNvSpPr/>
          <p:nvPr/>
        </p:nvSpPr>
        <p:spPr>
          <a:xfrm>
            <a:off x="1097280" y="1371600"/>
            <a:ext cx="6858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Hour 3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097280" y="2560320"/>
            <a:ext cx="6858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DE9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Cloning — Copy Constructors &amp; Beyond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772400" y="3474720"/>
            <a:ext cx="1097280" cy="1097280"/>
          </a:xfrm>
          <a:prstGeom prst="ellipse">
            <a:avLst/>
          </a:prstGeom>
          <a:solidFill>
            <a:srgbClr val="8B5CF6">
              <a:alpha val="70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8046720" y="274320"/>
            <a:ext cx="548640" cy="548640"/>
          </a:xfrm>
          <a:prstGeom prst="ellipse">
            <a:avLst/>
          </a:prstGeom>
          <a:solidFill>
            <a:srgbClr val="F59E0B">
              <a:alpha val="50000"/>
            </a:srgbClr>
          </a:solidFill>
          <a:ln/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2  |  Cloning: Deep &amp; Shallow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26</a:t>
            </a:r>
            <a:endParaRPr lang="en-US" sz="9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7432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51560" y="274320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Copy Constructor Pattern</a:t>
            </a:r>
            <a:endParaRPr lang="en-US" sz="2800" dirty="0"/>
          </a:p>
        </p:txBody>
      </p:sp>
      <p:sp>
        <p:nvSpPr>
          <p:cNvPr id="7" name="Text 4"/>
          <p:cNvSpPr/>
          <p:nvPr/>
        </p:nvSpPr>
        <p:spPr>
          <a:xfrm>
            <a:off x="548640" y="8229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recommended alternative to clone() — explicit, safe, and flexible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1280160"/>
            <a:ext cx="5029200" cy="3108960"/>
          </a:xfrm>
          <a:prstGeom prst="rect">
            <a:avLst/>
          </a:prstGeom>
          <a:solidFill>
            <a:srgbClr val="1E1B4B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731520" y="132588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B5CF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SmartShelf: Author with Copy Constructor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731520" y="1645920"/>
            <a:ext cx="466344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class Author {</a:t>
            </a:r>
            <a:endParaRPr lang="en-US" sz="10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String name;</a:t>
            </a:r>
            <a:endParaRPr lang="en-US" sz="10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String email;</a:t>
            </a:r>
            <a:endParaRPr lang="en-US" sz="1000" dirty="0"/>
          </a:p>
          <a:p>
            <a:pPr indent="0" marL="0">
              <a:lnSpc>
                <a:spcPct val="108000"/>
              </a:lnSpc>
              <a:buNone/>
            </a:pPr>
            <a:endParaRPr lang="en-US" sz="10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Normal constructor</a:t>
            </a:r>
            <a:endParaRPr lang="en-US" sz="10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Author(String name, String email) {</a:t>
            </a:r>
            <a:endParaRPr lang="en-US" sz="10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this.name = name;</a:t>
            </a:r>
            <a:endParaRPr lang="en-US" sz="10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this.email = email;</a:t>
            </a:r>
            <a:endParaRPr lang="en-US" sz="10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1000" dirty="0"/>
          </a:p>
          <a:p>
            <a:pPr indent="0" marL="0">
              <a:lnSpc>
                <a:spcPct val="108000"/>
              </a:lnSpc>
              <a:buNone/>
            </a:pPr>
            <a:endParaRPr lang="en-US" sz="10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COPY CONSTRUCTOR — creates deep copy</a:t>
            </a:r>
            <a:endParaRPr lang="en-US" sz="10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Author(Author other) {</a:t>
            </a:r>
            <a:endParaRPr lang="en-US" sz="10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this.name  = other.name;  // String is immutable</a:t>
            </a:r>
            <a:endParaRPr lang="en-US" sz="10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this.email = other.email; // String is immutable</a:t>
            </a:r>
            <a:endParaRPr lang="en-US" sz="10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10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0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5852160" y="1280160"/>
            <a:ext cx="2834640" cy="3108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5852160" y="1280160"/>
            <a:ext cx="73152" cy="310896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3" name="Text 10"/>
          <p:cNvSpPr/>
          <p:nvPr/>
        </p:nvSpPr>
        <p:spPr>
          <a:xfrm>
            <a:off x="6080760" y="137160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Advantages Over clone()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6080760" y="1828800"/>
            <a:ext cx="246888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Cloneable needed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CloneNotSupportedException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unsafe cast from Object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control exactly what gets copied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with final fields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Easy to read and debug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convert between types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2  |  Cloning: Deep &amp; Shallow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Deep Clone: Book Copy Constructor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Recursively copying nested mutable objects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1234440"/>
            <a:ext cx="8229600" cy="3108960"/>
          </a:xfrm>
          <a:prstGeom prst="rect">
            <a:avLst/>
          </a:prstGeom>
          <a:solidFill>
            <a:srgbClr val="1E1B4B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731520" y="1280160"/>
            <a:ext cx="786384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class Book {</a:t>
            </a:r>
            <a:endParaRPr lang="en-US" sz="10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private final ISBN isbn;         // Immutable → safe to share</a:t>
            </a:r>
            <a:endParaRPr lang="en-US" sz="10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private String title;            // String immutable → safe to share</a:t>
            </a:r>
            <a:endParaRPr lang="en-US" sz="10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private Author author;           // MUTABLE → must deep copy!</a:t>
            </a:r>
            <a:endParaRPr lang="en-US" sz="10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private boolean available;</a:t>
            </a:r>
            <a:endParaRPr lang="en-US" sz="1050" dirty="0"/>
          </a:p>
          <a:p>
            <a:pPr indent="0" marL="0">
              <a:lnSpc>
                <a:spcPct val="105000"/>
              </a:lnSpc>
              <a:buNone/>
            </a:pPr>
            <a:endParaRPr lang="en-US" sz="10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DEEP COPY CONSTRUCTOR</a:t>
            </a:r>
            <a:endParaRPr lang="en-US" sz="10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public Book(Book other) {</a:t>
            </a:r>
            <a:endParaRPr lang="en-US" sz="10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this.isbn      = other.isbn;                // Safe — ISBN is immutable</a:t>
            </a:r>
            <a:endParaRPr lang="en-US" sz="10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this.title     = other.title;               // Safe — String is immutable</a:t>
            </a:r>
            <a:endParaRPr lang="en-US" sz="10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this.author    = new Author(other.author);  // DEEP COPY — new Author object</a:t>
            </a:r>
            <a:endParaRPr lang="en-US" sz="10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this.available = other.available;            // Safe — primitive</a:t>
            </a:r>
            <a:endParaRPr lang="en-US" sz="10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1050" dirty="0"/>
          </a:p>
          <a:p>
            <a:pPr indent="0" marL="0">
              <a:lnSpc>
                <a:spcPct val="105000"/>
              </a:lnSpc>
              <a:buNone/>
            </a:pPr>
            <a:endParaRPr lang="en-US" sz="10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Usage:</a:t>
            </a:r>
            <a:endParaRPr lang="en-US" sz="10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Book deepCopy = new Book(original);</a:t>
            </a:r>
            <a:endParaRPr lang="en-US" sz="10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deepCopy.getAuthor() != original.getAuthor()  → true (independent!)</a:t>
            </a:r>
            <a:endParaRPr lang="en-US" sz="105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2  |  Cloning: Deep &amp; Shallow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/ 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Deep Clone — Memory Diagram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Book deepCopy = new Book(original); — Completely independent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65760" y="1280160"/>
            <a:ext cx="4023360" cy="1554480"/>
          </a:xfrm>
          <a:prstGeom prst="rect">
            <a:avLst/>
          </a:prstGeom>
          <a:solidFill>
            <a:srgbClr val="EDE9FE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57200" y="128016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12E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original: Book @ 0x7A2F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1645920"/>
            <a:ext cx="38404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isbn:   → ISBN @ 0xBB10 (shared — immutable ✓)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author: → Author @ 0xCC20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754880" y="1280160"/>
            <a:ext cx="4023360" cy="1554480"/>
          </a:xfrm>
          <a:prstGeom prst="rect">
            <a:avLst/>
          </a:prstGeom>
          <a:solidFill>
            <a:srgbClr val="EDE9FE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846320" y="128016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deepCopy: Book @ 0xEE40 (NEW)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846320" y="1645920"/>
            <a:ext cx="38404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isbn:   → ISBN @ 0xBB10 (shared — immutable ✓)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author: → Author @ 0xFF50 (NEW!)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65760" y="3108960"/>
            <a:ext cx="4023360" cy="68580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310896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5966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Author @ 0xCC20  {"Joshua Bloch", "josh@real.com"}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57200" y="3456432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Original's own Author — independent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754880" y="3108960"/>
            <a:ext cx="4023360" cy="68580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17" name="Text 15"/>
          <p:cNvSpPr/>
          <p:nvPr/>
        </p:nvSpPr>
        <p:spPr>
          <a:xfrm>
            <a:off x="4846320" y="310896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5966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Author @ 0xFF50  {"Joshua Bloch", "josh@real.com"}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846320" y="3456432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copy's own Author — independent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743200" y="3977640"/>
            <a:ext cx="3657600" cy="54864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20" name="Text 18"/>
          <p:cNvSpPr/>
          <p:nvPr/>
        </p:nvSpPr>
        <p:spPr>
          <a:xfrm>
            <a:off x="2880360" y="397764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5966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ISBN @ 0xBB10 — safely shared (immutable, no need to copy)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2  |  Cloning: Deep &amp; Shallow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/ 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Deep Cloning Collections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SmartShelf: Copying a Member's borrowed books list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1234440"/>
            <a:ext cx="5029200" cy="3108960"/>
          </a:xfrm>
          <a:prstGeom prst="rect">
            <a:avLst/>
          </a:prstGeom>
          <a:solidFill>
            <a:srgbClr val="1E1B4B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731520" y="1280160"/>
            <a:ext cx="466344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✗ WRONG — shallow list copy</a:t>
            </a:r>
            <a:endParaRPr lang="en-US" sz="105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List&lt;Book&gt; copy = new ArrayList&lt;&gt;(original);</a:t>
            </a:r>
            <a:endParaRPr lang="en-US" sz="105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New list, but same Book references inside!</a:t>
            </a:r>
            <a:endParaRPr lang="en-US" sz="1050" dirty="0"/>
          </a:p>
          <a:p>
            <a:pPr indent="0" marL="0">
              <a:lnSpc>
                <a:spcPct val="108000"/>
              </a:lnSpc>
              <a:buNone/>
            </a:pPr>
            <a:endParaRPr lang="en-US" sz="105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✓ CORRECT — deep copy each element</a:t>
            </a:r>
            <a:endParaRPr lang="en-US" sz="105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List&lt;Book&gt; deepCopy = original.stream()</a:t>
            </a:r>
            <a:endParaRPr lang="en-US" sz="105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.map(book -&gt; new Book(book))  // copy ctor</a:t>
            </a:r>
            <a:endParaRPr lang="en-US" sz="105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.collect(Collectors.toList());</a:t>
            </a:r>
            <a:endParaRPr lang="en-US" sz="1050" dirty="0"/>
          </a:p>
          <a:p>
            <a:pPr indent="0" marL="0">
              <a:lnSpc>
                <a:spcPct val="108000"/>
              </a:lnSpc>
              <a:buNone/>
            </a:pPr>
            <a:endParaRPr lang="en-US" sz="105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✓ ALTERNATIVE — for loop</a:t>
            </a:r>
            <a:endParaRPr lang="en-US" sz="105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List&lt;Book&gt; deepCopy2 = new ArrayList&lt;&gt;();</a:t>
            </a:r>
            <a:endParaRPr lang="en-US" sz="105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(Book b : original) {</a:t>
            </a:r>
            <a:endParaRPr lang="en-US" sz="105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deepCopy2.add(new Book(b)); // deep copy</a:t>
            </a:r>
            <a:endParaRPr lang="en-US" sz="105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852160" y="1234440"/>
            <a:ext cx="2834640" cy="3108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852160" y="1234440"/>
            <a:ext cx="73152" cy="310896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1" name="Text 9"/>
          <p:cNvSpPr/>
          <p:nvPr/>
        </p:nvSpPr>
        <p:spPr>
          <a:xfrm>
            <a:off x="6080760" y="132588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Insight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080760" y="1783080"/>
            <a:ext cx="246888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ArrayList&lt;&gt;(list) only copies the references, not the objects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deep copy a collection: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 new list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copy each element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copies to new list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00" i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elements are immutable (like ISBN), a shallow list copy is sufficient.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2  |  Cloning: Deep &amp; Shallow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 / 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Comparing Cloning Approaches</a:t>
            </a:r>
            <a:endParaRPr lang="en-US" sz="2800" dirty="0"/>
          </a:p>
        </p:txBody>
      </p:sp>
      <p:graphicFrame>
        <p:nvGraphicFramePr>
          <p:cNvPr id="2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005840"/>
          <a:ext cx="841248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1097280"/>
                <a:gridCol w="1097280"/>
                <a:gridCol w="1097280"/>
                <a:gridCol w="1097280"/>
                <a:gridCol w="1463040"/>
              </a:tblGrid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Approach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Deep?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Final Fields?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Type Safe?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Performance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Verdict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= assignment</a:t>
                      </a:r>
                      <a:endParaRPr lang="en-US" sz="10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DC2626"/>
                          </a:solidFill>
                        </a:rPr>
                        <a:t>✗ No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N/A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N/A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Instant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DC2626"/>
                          </a:solidFill>
                        </a:rPr>
                        <a:t>Not a copy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clone()</a:t>
                      </a:r>
                      <a:endParaRPr lang="en-US" sz="10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C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F59E0B"/>
                          </a:solidFill>
                        </a:rPr>
                        <a:t>Shallow only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C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DC2626"/>
                          </a:solidFill>
                        </a:rPr>
                        <a:t>✗ No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C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DC2626"/>
                          </a:solidFill>
                        </a:rPr>
                        <a:t>✗ Needs cast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C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Fast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C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59E0B"/>
                          </a:solidFill>
                        </a:rPr>
                        <a:t>Avoid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3C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Copy constructor</a:t>
                      </a:r>
                      <a:endParaRPr lang="en-US" sz="10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59669"/>
                          </a:solidFill>
                        </a:rPr>
                        <a:t>✓ Deep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59669"/>
                          </a:solidFill>
                        </a:rPr>
                        <a:t>✓ Yes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59669"/>
                          </a:solidFill>
                        </a:rPr>
                        <a:t>✓ Yes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Fast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59669"/>
                          </a:solidFill>
                        </a:rPr>
                        <a:t>Recommended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Serialization</a:t>
                      </a:r>
                      <a:endParaRPr lang="en-US" sz="10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59669"/>
                          </a:solidFill>
                        </a:rPr>
                        <a:t>✓ Deep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59669"/>
                          </a:solidFill>
                        </a:rPr>
                        <a:t>✓ Yes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59669"/>
                          </a:solidFill>
                        </a:rPr>
                        <a:t>✓ Yes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DC2626"/>
                          </a:solidFill>
                        </a:rPr>
                        <a:t>Slow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6D28D9"/>
                          </a:solidFill>
                        </a:rPr>
                        <a:t>Last resort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548640" y="3520440"/>
            <a:ext cx="8046720" cy="868680"/>
          </a:xfrm>
          <a:prstGeom prst="rect">
            <a:avLst/>
          </a:prstGeom>
          <a:solidFill>
            <a:srgbClr val="FEF3C7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3611880"/>
            <a:ext cx="320040" cy="32004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234440" y="3547872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From Effective Java (Item 13)</a:t>
            </a:r>
            <a:endParaRPr lang="en-US" sz="1200" dirty="0"/>
          </a:p>
        </p:txBody>
      </p:sp>
      <p:sp>
        <p:nvSpPr>
          <p:cNvPr id="10" name="Text 6"/>
          <p:cNvSpPr/>
          <p:nvPr/>
        </p:nvSpPr>
        <p:spPr>
          <a:xfrm>
            <a:off x="1234440" y="3858768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Joshua Bloch recommends avoiding the Cloneable interface entirely. Instead, use copy constructors or static factory methods — they're clearer, more flexible, and don't require implementing a broken interface.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2  |  Cloning: Deep &amp; Shallow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Today's Agenda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Hours — Understanding How Objects Are Copied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1371600"/>
            <a:ext cx="804672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1371600"/>
            <a:ext cx="73152" cy="658368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1389888"/>
            <a:ext cx="10972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8D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Hour 1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920240" y="1389888"/>
            <a:ext cx="6217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1B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References, Aliasing &amp; Object Identity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920240" y="1700784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copying objects is harder than copying primitives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2148840"/>
            <a:ext cx="804672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48640" y="2148840"/>
            <a:ext cx="73152" cy="658368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4" name="Text 12"/>
          <p:cNvSpPr/>
          <p:nvPr/>
        </p:nvSpPr>
        <p:spPr>
          <a:xfrm>
            <a:off x="777240" y="2167128"/>
            <a:ext cx="10972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8D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Hour 2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920240" y="2167128"/>
            <a:ext cx="6217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1B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Shallow Cloning — Cloneable &amp; clone()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920240" y="2478024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Java's built-in cloning mechanism and its pitfalls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2926080"/>
            <a:ext cx="804672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48640" y="2926080"/>
            <a:ext cx="73152" cy="658368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19" name="Text 17"/>
          <p:cNvSpPr/>
          <p:nvPr/>
        </p:nvSpPr>
        <p:spPr>
          <a:xfrm>
            <a:off x="777240" y="2944368"/>
            <a:ext cx="10972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8D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Hour 3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920240" y="2944368"/>
            <a:ext cx="6217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1B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Deep Cloning — Copy Constructors &amp; Beyond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920240" y="3255264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 copying of object graphs with nested mutable state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48640" y="3703320"/>
            <a:ext cx="804672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48640" y="3703320"/>
            <a:ext cx="73152" cy="658368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4" name="Text 22"/>
          <p:cNvSpPr/>
          <p:nvPr/>
        </p:nvSpPr>
        <p:spPr>
          <a:xfrm>
            <a:off x="777240" y="3721608"/>
            <a:ext cx="10972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8D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Hour 4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920240" y="3721608"/>
            <a:ext cx="6217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1B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Workshop: SmartShelf Reservation System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1920240" y="4032504"/>
            <a:ext cx="6217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reservation feature requiring proper deep copies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2  |  Cloning: Deep &amp; Shallow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/ 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SmartShelf: What Needs Deep Cloning?</a:t>
            </a:r>
            <a:endParaRPr lang="en-US" sz="2600" dirty="0"/>
          </a:p>
        </p:txBody>
      </p:sp>
      <p:graphicFrame>
        <p:nvGraphicFramePr>
          <p:cNvPr id="2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804672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011680"/>
                <a:gridCol w="4572000"/>
              </a:tblGrid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Class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Cloning Strategy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Reasoning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ISBN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59669"/>
                          </a:solidFill>
                        </a:rPr>
                        <a:t>No clone needed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Already immutable — safe to share references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Author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6D28D9"/>
                          </a:solidFill>
                        </a:rPr>
                        <a:t>Copy constructor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Mutable (email can change) — must deep copy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Book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6D28D9"/>
                          </a:solidFill>
                        </a:rPr>
                        <a:t>Copy constructor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Contains mutable Author — needs deep copy for reservations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Member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6D28D9"/>
                          </a:solidFill>
                        </a:rPr>
                        <a:t>Copy constructor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Contains mutable List&lt;Book&gt; — deep copy needed for snapshots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</a:rPr>
                        <a:t>Reservation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59669"/>
                          </a:solidFill>
                        </a:rPr>
                        <a:t>Uses deep copied Book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NEW CLASS — stores a snapshot of the book at reservation time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1FAE5"/>
                    </a:solidFill>
                  </a:tcPr>
                </a:tc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548640" y="3566160"/>
            <a:ext cx="8046720" cy="868680"/>
          </a:xfrm>
          <a:prstGeom prst="rect">
            <a:avLst/>
          </a:prstGeom>
          <a:solidFill>
            <a:srgbClr val="EDE9FE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3657600"/>
            <a:ext cx="320040" cy="32004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234440" y="3593592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D28D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Design Principle</a:t>
            </a:r>
            <a:endParaRPr lang="en-US" sz="1300" dirty="0"/>
          </a:p>
        </p:txBody>
      </p:sp>
      <p:sp>
        <p:nvSpPr>
          <p:cNvPr id="10" name="Text 6"/>
          <p:cNvSpPr/>
          <p:nvPr/>
        </p:nvSpPr>
        <p:spPr>
          <a:xfrm>
            <a:off x="1234440" y="3913632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Immutable objects are the best friends of cloning. The more immutable your design, the less deep copying you need. This is why we made ISBN immutable in Week 1 — it pays off now.</a:t>
            </a:r>
            <a:endParaRPr lang="en-US" sz="11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312E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Text 1"/>
          <p:cNvSpPr/>
          <p:nvPr/>
        </p:nvSpPr>
        <p:spPr>
          <a:xfrm>
            <a:off x="1097280" y="1371600"/>
            <a:ext cx="6858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Hour 4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097280" y="2560320"/>
            <a:ext cx="6858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DE9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Workshop: SmartShelf Reservation System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772400" y="3474720"/>
            <a:ext cx="1097280" cy="1097280"/>
          </a:xfrm>
          <a:prstGeom prst="ellipse">
            <a:avLst/>
          </a:prstGeom>
          <a:solidFill>
            <a:srgbClr val="8B5CF6">
              <a:alpha val="70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8046720" y="274320"/>
            <a:ext cx="548640" cy="548640"/>
          </a:xfrm>
          <a:prstGeom prst="ellipse">
            <a:avLst/>
          </a:prstGeom>
          <a:solidFill>
            <a:srgbClr val="F59E0B">
              <a:alpha val="50000"/>
            </a:srgbClr>
          </a:solidFill>
          <a:ln/>
        </p:spPr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2  |  Cloning: Deep &amp; Shallow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 / 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Workshop Exercise 1: Author &amp; Cloning Infrastructure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cloning foundation — 40 minutes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1234440"/>
            <a:ext cx="804672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1234440"/>
            <a:ext cx="73152" cy="77724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1261872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8D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Task A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737360" y="1261872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1B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Create the Author class (mutable)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737360" y="1581912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Fields: name, email. Setters with validation. Implement a copy constructor: Author(Author other)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2148840"/>
            <a:ext cx="804672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48640" y="2148840"/>
            <a:ext cx="73152" cy="77724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4" name="Text 12"/>
          <p:cNvSpPr/>
          <p:nvPr/>
        </p:nvSpPr>
        <p:spPr>
          <a:xfrm>
            <a:off x="777240" y="2176272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8D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Task B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737360" y="2176272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1B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Add copy constructors to Book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737360" y="2496312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Book(Book other) — share ISBN (immutable), deep copy Author. Keep Cloneable for comparison.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3063240"/>
            <a:ext cx="804672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48640" y="3063240"/>
            <a:ext cx="73152" cy="77724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19" name="Text 17"/>
          <p:cNvSpPr/>
          <p:nvPr/>
        </p:nvSpPr>
        <p:spPr>
          <a:xfrm>
            <a:off x="777240" y="3090672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8D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Task C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737360" y="3090672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1B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Demonstrate the shallow clone bug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737360" y="3410712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Clone a Book, modify the Author via the clone, verify original is affected. Then show deep copy fixes it.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48640" y="4023360"/>
            <a:ext cx="8046720" cy="5029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23" name="Text 21"/>
          <p:cNvSpPr/>
          <p:nvPr/>
        </p:nvSpPr>
        <p:spPr>
          <a:xfrm>
            <a:off x="777240" y="4023360"/>
            <a:ext cx="7589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2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Question: After deep copy, are original.getAuthor() == copy.getAuthor()? What about original.getIsbn() == copy.getIsbn()?</a:t>
            </a:r>
            <a:endParaRPr lang="en-US" sz="1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2  |  Cloning: Deep &amp; Shallow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 / 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Workshop Exercise 2: Reservation System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cloning to a real feature — 50 minutes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1234440"/>
            <a:ext cx="804672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1234440"/>
            <a:ext cx="73152" cy="77724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1261872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8D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Task D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737360" y="1261872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1B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Create the Reservation class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737360" y="1581912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Fields: reservationId, memberId, bookSnapshot (deep copy of Book), reservationDate, status. The bookSnapshot must be independent.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2148840"/>
            <a:ext cx="804672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48640" y="2148840"/>
            <a:ext cx="73152" cy="77724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4" name="Text 12"/>
          <p:cNvSpPr/>
          <p:nvPr/>
        </p:nvSpPr>
        <p:spPr>
          <a:xfrm>
            <a:off x="777240" y="2176272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8D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Task 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737360" y="2176272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1B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Add reserveBook() to Library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737360" y="2496312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Validate: member exists, book exists, book is currently borrowed. Create a Reservation with a deep copy of the book's current state.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3063240"/>
            <a:ext cx="804672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48640" y="3063240"/>
            <a:ext cx="73152" cy="77724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19" name="Text 17"/>
          <p:cNvSpPr/>
          <p:nvPr/>
        </p:nvSpPr>
        <p:spPr>
          <a:xfrm>
            <a:off x="777240" y="3090672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8D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Task F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737360" y="3090672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1B4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Full Integration Demo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737360" y="3410712"/>
            <a:ext cx="6583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Borrow books, make reservations, modify the original book's author — prove the reservation snapshot is unaffected.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48640" y="4023360"/>
            <a:ext cx="8046720" cy="502920"/>
          </a:xfrm>
          <a:prstGeom prst="rect">
            <a:avLst/>
          </a:prstGeom>
          <a:solidFill>
            <a:srgbClr val="FEF3C7"/>
          </a:solidFill>
          <a:ln/>
        </p:spPr>
      </p:sp>
      <p:pic>
        <p:nvPicPr>
          <p:cNvPr id="2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4096512"/>
            <a:ext cx="274320" cy="274320"/>
          </a:xfrm>
          <a:prstGeom prst="rect">
            <a:avLst/>
          </a:prstGeom>
        </p:spPr>
      </p:pic>
      <p:sp>
        <p:nvSpPr>
          <p:cNvPr id="24" name="Text 21"/>
          <p:cNvSpPr/>
          <p:nvPr/>
        </p:nvSpPr>
        <p:spPr>
          <a:xfrm>
            <a:off x="1188720" y="4023360"/>
            <a:ext cx="7132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the real-world motivation for deep cloning: preserving a historical snapshot even when the original changes.</a:t>
            </a:r>
            <a:endParaRPr lang="en-US" sz="115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2  |  Cloning: Deep &amp; Shallow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 / 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What's Coming Next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D2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3: Polymorphism, Dynamic Binding &amp; Duck Typing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1371600"/>
            <a:ext cx="804672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1371600"/>
            <a:ext cx="8046720" cy="73152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1554480"/>
            <a:ext cx="7589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SmartShelf Evolution: Multiple Media Types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77240" y="2011680"/>
            <a:ext cx="7589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800"/>
              </a:spcAft>
              <a:buNone/>
            </a:pPr>
            <a:r>
              <a:rPr lang="en-US" sz="12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 will handle Books, Journals, DVDs, and DigitalMedia — all extending MediaItem.</a:t>
            </a:r>
            <a:endParaRPr lang="en-US" sz="12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2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We'll use runtime polymorphism to process mixed collections and dynamic binding for search.</a:t>
            </a:r>
            <a:endParaRPr lang="en-US" sz="12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2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you search across different media types with different fields? Polymorphism solves this.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3383280"/>
            <a:ext cx="8046720" cy="822960"/>
          </a:xfrm>
          <a:prstGeom prst="rect">
            <a:avLst/>
          </a:prstGeom>
          <a:solidFill>
            <a:srgbClr val="EDE9FE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3520440"/>
            <a:ext cx="274320" cy="27432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1188720" y="3429000"/>
            <a:ext cx="7132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Preparation: Read Head First Java, Ch. 7–8 (Inheritance &amp; Interfaces). Complete Tasks A–F from today and push to your repository.</a:t>
            </a:r>
            <a:endParaRPr lang="en-US" sz="1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312E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0" y="-274320"/>
            <a:ext cx="2743200" cy="2743200"/>
          </a:xfrm>
          <a:prstGeom prst="ellipse">
            <a:avLst/>
          </a:prstGeom>
          <a:solidFill>
            <a:srgbClr val="8B5CF6">
              <a:alpha val="2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8046720" y="3840480"/>
            <a:ext cx="1371600" cy="1371600"/>
          </a:xfrm>
          <a:prstGeom prst="ellipse">
            <a:avLst/>
          </a:prstGeom>
          <a:solidFill>
            <a:srgbClr val="F59E0B">
              <a:alpha val="4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4572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Lecture 2 Summary</a:t>
            </a:r>
            <a:endParaRPr lang="en-US" sz="32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417320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88720" y="137160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 copy (=) creates aliases, not copies</a:t>
            </a:r>
            <a:endParaRPr lang="en-US" sz="1400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920240"/>
            <a:ext cx="274320" cy="27432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188720" y="187452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Shallow clone: new object, shared nested references</a:t>
            </a:r>
            <a:endParaRPr lang="en-US" sz="1400" dirty="0"/>
          </a:p>
        </p:txBody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423160"/>
            <a:ext cx="274320" cy="27432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188720" y="237744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clone via copy constructors: safe &amp; recommended</a:t>
            </a:r>
            <a:endParaRPr lang="en-US" sz="1400" dirty="0"/>
          </a:p>
        </p:txBody>
      </p:sp>
      <p:pic>
        <p:nvPicPr>
          <p:cNvPr id="1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926080"/>
            <a:ext cx="274320" cy="27432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1188720" y="288036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Immutable objects (ISBN) never need cloning</a:t>
            </a:r>
            <a:endParaRPr lang="en-US" sz="1400" dirty="0"/>
          </a:p>
        </p:txBody>
      </p:sp>
      <p:pic>
        <p:nvPicPr>
          <p:cNvPr id="1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429000"/>
            <a:ext cx="274320" cy="27432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1188720" y="338328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Reservation system built with deep copy snapshots</a:t>
            </a:r>
            <a:endParaRPr lang="en-US" sz="1400" dirty="0"/>
          </a:p>
        </p:txBody>
      </p:sp>
      <p:pic>
        <p:nvPicPr>
          <p:cNvPr id="16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520" y="3931920"/>
            <a:ext cx="274320" cy="274320"/>
          </a:xfrm>
          <a:prstGeom prst="rect">
            <a:avLst/>
          </a:prstGeom>
        </p:spPr>
      </p:pic>
      <p:sp>
        <p:nvSpPr>
          <p:cNvPr id="17" name="Text 9"/>
          <p:cNvSpPr/>
          <p:nvPr/>
        </p:nvSpPr>
        <p:spPr>
          <a:xfrm>
            <a:off x="1188720" y="3886200"/>
            <a:ext cx="6858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for immutability → less cloning needed</a:t>
            </a:r>
            <a:endParaRPr lang="en-US" sz="1400" dirty="0"/>
          </a:p>
        </p:txBody>
      </p:sp>
      <p:sp>
        <p:nvSpPr>
          <p:cNvPr id="18" name="Text 10"/>
          <p:cNvSpPr/>
          <p:nvPr/>
        </p:nvSpPr>
        <p:spPr>
          <a:xfrm>
            <a:off x="731520" y="42976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EDE9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 v0.2 — Now with Author, deep cloning, and reservations</a:t>
            </a:r>
            <a:endParaRPr lang="en-US" sz="12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312E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Shape 1"/>
          <p:cNvSpPr/>
          <p:nvPr/>
        </p:nvSpPr>
        <p:spPr>
          <a:xfrm>
            <a:off x="6858000" y="1371600"/>
            <a:ext cx="2743200" cy="2743200"/>
          </a:xfrm>
          <a:prstGeom prst="ellipse">
            <a:avLst/>
          </a:prstGeom>
          <a:solidFill>
            <a:srgbClr val="8B5CF6">
              <a:alpha val="4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1097280" y="1645920"/>
            <a:ext cx="5486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Questions?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1097280" y="32004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DE9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Week: Polymorphism, Dynamic Binding &amp; Duck Typing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2  |  Cloning: Deep &amp; Shallow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Recap — SmartShelf v0.1 (Last Week)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548640" y="1097280"/>
            <a:ext cx="8046720" cy="5303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1097280"/>
            <a:ext cx="73152" cy="530352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1097280"/>
            <a:ext cx="1188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D28D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ISBN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011680" y="1097280"/>
            <a:ext cx="64008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Immutable value object — final class, no setters, validated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48640" y="1737360"/>
            <a:ext cx="8046720" cy="5303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48640" y="1737360"/>
            <a:ext cx="73152" cy="530352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1737360"/>
            <a:ext cx="1188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D28D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Book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011680" y="1737360"/>
            <a:ext cx="64008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Mutable — encapsulated fields, controlled state transitions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48640" y="2377440"/>
            <a:ext cx="8046720" cy="5303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48640" y="2377440"/>
            <a:ext cx="73152" cy="530352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6" name="Text 14"/>
          <p:cNvSpPr/>
          <p:nvPr/>
        </p:nvSpPr>
        <p:spPr>
          <a:xfrm>
            <a:off x="777240" y="2377440"/>
            <a:ext cx="1188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D28D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Member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2011680" y="2377440"/>
            <a:ext cx="64008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Encapsulated borrowedBooks list, defensive unmodifiable view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48640" y="3017520"/>
            <a:ext cx="8046720" cy="5303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548640" y="3017520"/>
            <a:ext cx="73152" cy="530352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0" name="Text 18"/>
          <p:cNvSpPr/>
          <p:nvPr/>
        </p:nvSpPr>
        <p:spPr>
          <a:xfrm>
            <a:off x="777240" y="3017520"/>
            <a:ext cx="1188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D28D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Library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2011680" y="3017520"/>
            <a:ext cx="64008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 &amp; member management, borrowBook() validation chain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548640" y="3703320"/>
            <a:ext cx="8046720" cy="777240"/>
          </a:xfrm>
          <a:prstGeom prst="rect">
            <a:avLst/>
          </a:prstGeom>
          <a:solidFill>
            <a:srgbClr val="FEF3C7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pic>
        <p:nvPicPr>
          <p:cNvPr id="2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3794760"/>
            <a:ext cx="320040" cy="320040"/>
          </a:xfrm>
          <a:prstGeom prst="rect">
            <a:avLst/>
          </a:prstGeom>
        </p:spPr>
      </p:pic>
      <p:sp>
        <p:nvSpPr>
          <p:cNvPr id="24" name="Text 21"/>
          <p:cNvSpPr/>
          <p:nvPr/>
        </p:nvSpPr>
        <p:spPr>
          <a:xfrm>
            <a:off x="1234440" y="3730752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New Requirement This Week</a:t>
            </a:r>
            <a:endParaRPr lang="en-US" sz="1300" dirty="0"/>
          </a:p>
        </p:txBody>
      </p:sp>
      <p:sp>
        <p:nvSpPr>
          <p:cNvPr id="25" name="Text 22"/>
          <p:cNvSpPr/>
          <p:nvPr/>
        </p:nvSpPr>
        <p:spPr>
          <a:xfrm>
            <a:off x="1234440" y="4041648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can reserve books that are currently borrowed. The reservation needs a snapshot of the book's info — but what happens if the original book's state changes?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312E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Text 1"/>
          <p:cNvSpPr/>
          <p:nvPr/>
        </p:nvSpPr>
        <p:spPr>
          <a:xfrm>
            <a:off x="1097280" y="1371600"/>
            <a:ext cx="6858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Hour 1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097280" y="2560320"/>
            <a:ext cx="6858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DE9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References, Aliasing &amp; Object Identity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772400" y="3474720"/>
            <a:ext cx="1097280" cy="1097280"/>
          </a:xfrm>
          <a:prstGeom prst="ellipse">
            <a:avLst/>
          </a:prstGeom>
          <a:solidFill>
            <a:srgbClr val="8B5CF6">
              <a:alpha val="70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8046720" y="274320"/>
            <a:ext cx="548640" cy="548640"/>
          </a:xfrm>
          <a:prstGeom prst="ellipse">
            <a:avLst/>
          </a:prstGeom>
          <a:solidFill>
            <a:srgbClr val="F59E0B">
              <a:alpha val="50000"/>
            </a:srgbClr>
          </a:solidFill>
          <a:ln/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2  |  Cloning: Deep &amp; Shallow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Primitives vs Object References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fundamental difference that makes cloning necessary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1280160"/>
            <a:ext cx="3840480" cy="3108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1280160"/>
            <a:ext cx="3840480" cy="4572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128016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Primitives — Copy by Value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31520" y="1874520"/>
            <a:ext cx="34747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int a = 42;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int b = a;     // Copies the value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 = 100;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 is still 42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b is 100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Completely independent!</a:t>
            </a:r>
            <a:endParaRPr lang="en-US" sz="1100" dirty="0"/>
          </a:p>
        </p:txBody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3611880"/>
            <a:ext cx="228600" cy="22860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1097280" y="361188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variable holds its own copy of the data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4754880" y="1280160"/>
            <a:ext cx="3840480" cy="3108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4754880" y="1280160"/>
            <a:ext cx="3840480" cy="45720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5" name="Text 12"/>
          <p:cNvSpPr/>
          <p:nvPr/>
        </p:nvSpPr>
        <p:spPr>
          <a:xfrm>
            <a:off x="4937760" y="128016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Objects — Copy by Reference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4937760" y="1874520"/>
            <a:ext cx="347472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Book a = new Book(isbn, ...);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Book b = a;   // Copies the REFERENCE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b.markAsBorrowed();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a.isAvailable()? false!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Both point to SAME object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Changes via b affect a!</a:t>
            </a:r>
            <a:endParaRPr lang="en-US" sz="1100" dirty="0"/>
          </a:p>
        </p:txBody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3480" y="3611880"/>
            <a:ext cx="228600" cy="22860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5303520" y="3611880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variables point to the same object in heap memory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2  |  Cloning: Deep &amp; Shallow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Memory Layout: Aliasing in Action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SmartShelf: Two references to the same Book object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1280160"/>
            <a:ext cx="2560320" cy="2743200"/>
          </a:xfrm>
          <a:prstGeom prst="rect">
            <a:avLst/>
          </a:prstGeom>
          <a:solidFill>
            <a:srgbClr val="EDE9FE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28016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D28D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STACK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822960" y="1828800"/>
            <a:ext cx="201168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Text 8"/>
          <p:cNvSpPr/>
          <p:nvPr/>
        </p:nvSpPr>
        <p:spPr>
          <a:xfrm>
            <a:off x="868680" y="1828800"/>
            <a:ext cx="731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8D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ref1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645920" y="1828800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0x7A2F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822960" y="2514600"/>
            <a:ext cx="201168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3" name="Text 11"/>
          <p:cNvSpPr/>
          <p:nvPr/>
        </p:nvSpPr>
        <p:spPr>
          <a:xfrm>
            <a:off x="868680" y="2514600"/>
            <a:ext cx="731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8D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ref2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645920" y="2514600"/>
            <a:ext cx="1097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0x7A2F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834640" y="2075688"/>
            <a:ext cx="1188720" cy="484632"/>
          </a:xfrm>
          <a:prstGeom prst="line">
            <a:avLst/>
          </a:prstGeom>
          <a:noFill/>
          <a:ln w="25400">
            <a:solidFill>
              <a:srgbClr val="DC262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834640" y="2761488"/>
            <a:ext cx="1188720" cy="-210312"/>
          </a:xfrm>
          <a:prstGeom prst="line">
            <a:avLst/>
          </a:prstGeom>
          <a:noFill/>
          <a:ln w="25400">
            <a:solidFill>
              <a:srgbClr val="DC2626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1280160"/>
            <a:ext cx="4663440" cy="2743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023360" y="1280160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6D28D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HEAP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297680" y="1828800"/>
            <a:ext cx="4114800" cy="192024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20" name="Text 18"/>
          <p:cNvSpPr/>
          <p:nvPr/>
        </p:nvSpPr>
        <p:spPr>
          <a:xfrm>
            <a:off x="4389120" y="182880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12E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Book @ 0x7A2F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389120" y="2240280"/>
            <a:ext cx="393192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isbn:      ISBN{978-0-13-468599-1}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title:     "Effective Java"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author:    "Joshua Bloch"</a:t>
            </a:r>
            <a:endParaRPr lang="en-US" sz="11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1E1B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available: true → false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48640" y="4160520"/>
            <a:ext cx="8046720" cy="41148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23" name="Text 21"/>
          <p:cNvSpPr/>
          <p:nvPr/>
        </p:nvSpPr>
        <p:spPr>
          <a:xfrm>
            <a:off x="777240" y="4160520"/>
            <a:ext cx="7589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ref1 and ref2 hold the same memory address → changing state via either reference affects both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2  |  Cloning: Deep &amp; Shallow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Identity (==) vs Equality (.equals())</a:t>
            </a:r>
            <a:endParaRPr lang="en-US" sz="28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8046720" cy="914400"/>
        </p:xfrm>
        <a:graphic>
          <a:graphicData uri="http://schemas.openxmlformats.org/drawingml/2006/table">
            <a:tbl>
              <a:tblPr/>
              <a:tblGrid>
                <a:gridCol w="1188720"/>
                <a:gridCol w="2377440"/>
                <a:gridCol w="3108960"/>
                <a:gridCol w="13716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Operator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What It Checks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SmartShelf Example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Result</a:t>
                      </a:r>
                      <a:endParaRPr lang="en-US" sz="12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==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Same object in memory (same address)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ref1 == ref2  (both point to same Book)</a:t>
                      </a:r>
                      <a:endParaRPr lang="en-US" sz="10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true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==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Same object in memory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isbn1 == isbn2  (different objects, same value)</a:t>
                      </a:r>
                      <a:endParaRPr lang="en-US" sz="10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C2626"/>
                          </a:solidFill>
                        </a:rPr>
                        <a:t>false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.equals()</a:t>
                      </a:r>
                      <a:endParaRPr lang="en-US" sz="12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Same value / logical equality</a:t>
                      </a:r>
                      <a:endParaRPr lang="en-US" sz="11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isbn1.equals(isbn2)  (same ISBN value)</a:t>
                      </a:r>
                      <a:endParaRPr lang="en-US" sz="10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</a:rPr>
                        <a:t>true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9FE"/>
                    </a:solidFill>
                  </a:tcPr>
                </a:tc>
              </a:tr>
            </a:tbl>
          </a:graphicData>
        </a:graphic>
      </p:graphicFrame>
      <p:sp>
        <p:nvSpPr>
          <p:cNvPr id="7" name="Shape 4"/>
          <p:cNvSpPr/>
          <p:nvPr/>
        </p:nvSpPr>
        <p:spPr>
          <a:xfrm>
            <a:off x="548640" y="3200400"/>
            <a:ext cx="8046720" cy="1280160"/>
          </a:xfrm>
          <a:prstGeom prst="rect">
            <a:avLst/>
          </a:prstGeom>
          <a:solidFill>
            <a:srgbClr val="1E1B4B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731520" y="32461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B5CF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SmartShelf: Why this matters for cloning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731520" y="3566160"/>
            <a:ext cx="76809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Book original = library.findBookByIsbn(isbn).get();</a:t>
            </a:r>
            <a:endParaRPr lang="en-US" sz="10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Book copy = original;                                // NOT a clone — just another reference</a:t>
            </a:r>
            <a:endParaRPr lang="en-US" sz="10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copy.markAsBorrowed();                               // original is also marked as borrowed!</a:t>
            </a:r>
            <a:endParaRPr lang="en-US" sz="10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EDE9F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We need a REAL copy — a new object with the same data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709160"/>
            <a:ext cx="54864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2  |  Cloning: Deep &amp; Shallow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315200" y="4709160"/>
            <a:ext cx="1371600" cy="4343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26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Copying Spectrum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777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levels of "copying" an object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1280160"/>
            <a:ext cx="2651760" cy="3017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1280160"/>
            <a:ext cx="2651760" cy="50292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9" name="Text 7"/>
          <p:cNvSpPr/>
          <p:nvPr/>
        </p:nvSpPr>
        <p:spPr>
          <a:xfrm>
            <a:off x="685800" y="1307592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Reference Copy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2377440" y="1353312"/>
            <a:ext cx="685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DANGEROUS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85800" y="192024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8D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 assignment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85800" y="2286000"/>
            <a:ext cx="23774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new object created. Both variables point to the same object. Changes via one are visible through the other.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3429000" y="1280160"/>
            <a:ext cx="2651760" cy="3017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429000" y="1280160"/>
            <a:ext cx="2651760" cy="5029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5" name="Text 13"/>
          <p:cNvSpPr/>
          <p:nvPr/>
        </p:nvSpPr>
        <p:spPr>
          <a:xfrm>
            <a:off x="3566160" y="1307592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Shallow Clone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257800" y="1353312"/>
            <a:ext cx="685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PARTIAL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566160" y="192024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8D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clone()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566160" y="2286000"/>
            <a:ext cx="23774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object created. Primitive fields are copied. Object fields still share references to the same nested objects.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6309360" y="1280160"/>
            <a:ext cx="2651760" cy="3017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309360" y="1280160"/>
            <a:ext cx="2651760" cy="50292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21" name="Text 19"/>
          <p:cNvSpPr/>
          <p:nvPr/>
        </p:nvSpPr>
        <p:spPr>
          <a:xfrm>
            <a:off x="6446520" y="1307592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Deep Clone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8138160" y="1353312"/>
            <a:ext cx="685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SAFE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446520" y="192024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8D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Copy constructor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446520" y="2286000"/>
            <a:ext cx="23774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object created. All nested objects are also recursively copied. Completely independent from original.</a:t>
            </a:r>
            <a:endParaRPr lang="en-US" sz="11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312E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Text 1"/>
          <p:cNvSpPr/>
          <p:nvPr/>
        </p:nvSpPr>
        <p:spPr>
          <a:xfrm>
            <a:off x="1097280" y="1371600"/>
            <a:ext cx="6858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Hour 2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1097280" y="2560320"/>
            <a:ext cx="6858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EDE9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Shallow Cloning — Cloneable &amp; clone()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772400" y="3474720"/>
            <a:ext cx="1097280" cy="1097280"/>
          </a:xfrm>
          <a:prstGeom prst="ellipse">
            <a:avLst/>
          </a:prstGeom>
          <a:solidFill>
            <a:srgbClr val="8B5CF6">
              <a:alpha val="70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8046720" y="274320"/>
            <a:ext cx="548640" cy="548640"/>
          </a:xfrm>
          <a:prstGeom prst="ellipse">
            <a:avLst/>
          </a:prstGeom>
          <a:solidFill>
            <a:srgbClr val="F59E0B">
              <a:alpha val="50000"/>
            </a:srgbClr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2 - Cloning: Deep &amp; Shallow Cloning</dc:title>
  <dc:subject>PptxGenJS Presentation</dc:subject>
  <dc:creator>Course Instructor</dc:creator>
  <cp:lastModifiedBy>Course Instructor</cp:lastModifiedBy>
  <cp:revision>1</cp:revision>
  <dcterms:created xsi:type="dcterms:W3CDTF">2026-02-17T14:15:02Z</dcterms:created>
  <dcterms:modified xsi:type="dcterms:W3CDTF">2026-02-17T14:15:02Z</dcterms:modified>
</cp:coreProperties>
</file>