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notesMasterIdLst>
    <p:notesMasterId r:id="rId2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34E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3" name="Shape 1"/>
          <p:cNvSpPr/>
          <p:nvPr/>
        </p:nvSpPr>
        <p:spPr>
          <a:xfrm>
            <a:off x="6858000" y="-457200"/>
            <a:ext cx="3200400" cy="3200400"/>
          </a:xfrm>
          <a:prstGeom prst="ellipse">
            <a:avLst/>
          </a:prstGeom>
          <a:solidFill>
            <a:srgbClr val="059669">
              <a:alpha val="2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315200" y="2926080"/>
            <a:ext cx="1828800" cy="1828800"/>
          </a:xfrm>
          <a:prstGeom prst="ellipse">
            <a:avLst/>
          </a:prstGeom>
          <a:solidFill>
            <a:srgbClr val="F59E0B">
              <a:alpha val="2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0972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pc="500" kern="0" dirty="0">
                <a:solidFill>
                  <a:srgbClr val="6EE7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3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31520" y="1554480"/>
            <a:ext cx="73152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Polymorphism,
</a:t>
            </a:r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Dynamic Binding</a:t>
            </a:r>
            <a:endParaRPr lang="en-US" sz="4200" dirty="0"/>
          </a:p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Duck Typing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731520" y="3840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Object-Oriented Programming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31520" y="416052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Duration: 4 Hours  |  SmartShelf: Multiple Media Types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CFD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34E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SmartShelf: MediaItem Hierarchy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Abstract parent class with four concrete subtypes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2926080" y="1051560"/>
            <a:ext cx="3291840" cy="1005840"/>
          </a:xfrm>
          <a:prstGeom prst="rect">
            <a:avLst/>
          </a:prstGeom>
          <a:solidFill>
            <a:srgbClr val="134E4A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3017520" y="1097280"/>
            <a:ext cx="3108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«abstract» MediaItem
</a:t>
            </a:r>
            <a:endParaRPr lang="en-US" sz="1200" dirty="0"/>
          </a:p>
          <a:p>
            <a:pPr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isbn, title, available
</a:t>
            </a:r>
            <a:endParaRPr lang="en-US" sz="1200" dirty="0"/>
          </a:p>
          <a:p>
            <a:pPr indent="0" marL="0">
              <a:buNone/>
            </a:pPr>
            <a:r>
              <a:rPr lang="en-US" sz="9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display(), markAsBorrowed(), markAsReturned()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1417320" y="2057400"/>
            <a:ext cx="0" cy="36576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2423160"/>
            <a:ext cx="210312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65760" y="2423160"/>
            <a:ext cx="2103120" cy="347472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2450592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Book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2834640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author, pageCount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457200" y="320040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display() → title + author + pages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520440" y="2057400"/>
            <a:ext cx="0" cy="36576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468880" y="2423160"/>
            <a:ext cx="210312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468880" y="2423160"/>
            <a:ext cx="2103120" cy="347472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5" name="Text 13"/>
          <p:cNvSpPr/>
          <p:nvPr/>
        </p:nvSpPr>
        <p:spPr>
          <a:xfrm>
            <a:off x="2560320" y="2450592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Journal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2560320" y="2834640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issueNumber, volume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2560320" y="320040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display() → title + vol + issue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5623560" y="2057400"/>
            <a:ext cx="0" cy="36576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572000" y="2423160"/>
            <a:ext cx="210312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572000" y="2423160"/>
            <a:ext cx="2103120" cy="347472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21" name="Text 19"/>
          <p:cNvSpPr/>
          <p:nvPr/>
        </p:nvSpPr>
        <p:spPr>
          <a:xfrm>
            <a:off x="4663440" y="2450592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DVD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663440" y="2834640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director, duration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663440" y="320040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display() → title + director + mins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7726680" y="2057400"/>
            <a:ext cx="0" cy="36576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675120" y="2423160"/>
            <a:ext cx="210312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675120" y="2423160"/>
            <a:ext cx="2103120" cy="347472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7" name="Text 25"/>
          <p:cNvSpPr/>
          <p:nvPr/>
        </p:nvSpPr>
        <p:spPr>
          <a:xfrm>
            <a:off x="6766560" y="2450592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DigitalMedia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766560" y="2834640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format, fileSize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6766560" y="320040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display() → title + format + size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502920" y="4114800"/>
            <a:ext cx="8138160" cy="384048"/>
          </a:xfrm>
          <a:prstGeom prst="rect">
            <a:avLst/>
          </a:prstGeom>
          <a:solidFill>
            <a:srgbClr val="FEF3C7"/>
          </a:solidFill>
          <a:ln/>
        </p:spPr>
      </p:sp>
      <p:pic>
        <p:nvPicPr>
          <p:cNvPr id="3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4151376"/>
            <a:ext cx="256032" cy="256032"/>
          </a:xfrm>
          <a:prstGeom prst="rect">
            <a:avLst/>
          </a:prstGeom>
        </p:spPr>
      </p:pic>
      <p:sp>
        <p:nvSpPr>
          <p:cNvPr id="32" name="Text 29"/>
          <p:cNvSpPr/>
          <p:nvPr/>
        </p:nvSpPr>
        <p:spPr>
          <a:xfrm>
            <a:off x="960120" y="4114800"/>
            <a:ext cx="7498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subtype overrides display() — the caller doesn't need to know which type it is.</a:t>
            </a:r>
            <a:endParaRPr lang="en-US" sz="1050" dirty="0"/>
          </a:p>
        </p:txBody>
      </p:sp>
      <p:sp>
        <p:nvSpPr>
          <p:cNvPr id="33" name="Shape 30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34E4A"/>
          </a:solidFill>
          <a:ln/>
        </p:spPr>
      </p:sp>
      <p:sp>
        <p:nvSpPr>
          <p:cNvPr id="34" name="Text 31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3 | Polymorphism &amp; Dynamic Binding</a:t>
            </a:r>
            <a:endParaRPr lang="en-US" sz="800" dirty="0"/>
          </a:p>
        </p:txBody>
      </p:sp>
      <p:sp>
        <p:nvSpPr>
          <p:cNvPr id="35" name="Text 32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10/26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CFD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34E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Polymorphic Collections in Action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loop, four different behaviors — the power of runtime polymorphism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4846320" cy="32004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143000"/>
            <a:ext cx="466344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List&lt;MediaItem&gt; catalog = new ArrayList&lt;&gt;();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catalog.add(new Book(isbn1, "Effective Java", ...));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catalog.add(new Journal(isbn2, "IEEE SW", ...));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catalog.add(new DVD(isbn3, "Clean Code", ...));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catalog.add(new DigitalMedia(isbn4, "SICP", ...));
</a:t>
            </a:r>
            <a:pPr indent="0" marL="0">
              <a:buNone/>
            </a:pPr>
            <a:r>
              <a:rPr lang="en-US" sz="9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One loop — JVM dispatches to correct display()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 (MediaItem item : catalog) {
  System.out.println(item.display());
}
</a:t>
            </a:r>
            <a:pPr indent="0" marL="0">
              <a:buNone/>
            </a:pPr>
            <a:r>
              <a:rPr lang="en-US" sz="9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Output:
</a:t>
            </a:r>
            <a:pPr indent="0" marL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Effective Java by J.Bloch (416pp)
</a:t>
            </a:r>
            <a:pPr indent="0" marL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IEEE SW Vol.39 Issue.2
</a:t>
            </a:r>
            <a:pPr indent="0" marL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Clean Code [90min] dir: R.Martin
</a:t>
            </a:r>
            <a:pPr indent="0" marL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SICP [PDF, 4.2MB]</a:t>
            </a:r>
            <a:endParaRPr lang="en-US" sz="950" dirty="0"/>
          </a:p>
        </p:txBody>
      </p:sp>
      <p:sp>
        <p:nvSpPr>
          <p:cNvPr id="6" name="Shape 4"/>
          <p:cNvSpPr/>
          <p:nvPr/>
        </p:nvSpPr>
        <p:spPr>
          <a:xfrm>
            <a:off x="5532120" y="1097280"/>
            <a:ext cx="3108960" cy="146304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0" y="1188720"/>
            <a:ext cx="28346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Open/Closed Principle
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065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new media types (AudioBook, Thesis) without changing the loop, Library class, or display logic. Just extend MediaItem.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532120" y="2697480"/>
            <a:ext cx="3108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5532120" y="2697480"/>
            <a:ext cx="54864" cy="109728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10" name="Text 8"/>
          <p:cNvSpPr/>
          <p:nvPr/>
        </p:nvSpPr>
        <p:spPr>
          <a:xfrm>
            <a:off x="5715000" y="2743200"/>
            <a:ext cx="2834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Polymorphism
</a:t>
            </a:r>
            <a:endParaRPr lang="en-US" sz="1100" dirty="0"/>
          </a:p>
          <a:p>
            <a:pPr indent="0" marL="0">
              <a:buNone/>
            </a:pPr>
            <a:r>
              <a:rPr lang="en-US" sz="90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if (item instanceof Book)</a:t>
            </a:r>
            <a:endParaRPr lang="en-US" sz="1100" dirty="0"/>
          </a:p>
          <a:p>
            <a:pPr indent="0" marL="0">
              <a:buNone/>
            </a:pPr>
            <a:r>
              <a:rPr lang="en-US" sz="90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displayBook(item);</a:t>
            </a:r>
            <a:endParaRPr lang="en-US" sz="1100" dirty="0"/>
          </a:p>
          <a:p>
            <a:pPr indent="0" marL="0">
              <a:buNone/>
            </a:pPr>
            <a:r>
              <a:rPr lang="en-US" sz="90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else if (item instanceof DVD)</a:t>
            </a:r>
            <a:endParaRPr lang="en-US" sz="1100" dirty="0"/>
          </a:p>
          <a:p>
            <a:pPr indent="0" marL="0">
              <a:buNone/>
            </a:pPr>
            <a:r>
              <a:rPr lang="en-US" sz="90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displayDVD(item);</a:t>
            </a:r>
            <a:endParaRPr lang="en-US" sz="1100" dirty="0"/>
          </a:p>
          <a:p>
            <a:pPr indent="0" marL="0">
              <a:buNone/>
            </a:pPr>
            <a:r>
              <a:rPr lang="en-US" sz="90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+ every new type = new branch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532120" y="3931920"/>
            <a:ext cx="3108960" cy="41148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12" name="Text 10"/>
          <p:cNvSpPr/>
          <p:nvPr/>
        </p:nvSpPr>
        <p:spPr>
          <a:xfrm>
            <a:off x="5623560" y="3931920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6D2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LO1: Evaluate — polymorphism eliminates conditional type checks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34E4A"/>
          </a:solidFill>
          <a:ln/>
        </p:spPr>
      </p:sp>
      <p:sp>
        <p:nvSpPr>
          <p:cNvPr id="14" name="Text 12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3 | Polymorphism &amp; Dynamic Binding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11/26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CFD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34E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instanceof Anti-Pattern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type-checking conditionals defeat the purpose of polymorphism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3931920" cy="256032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5" name="Shape 3"/>
          <p:cNvSpPr/>
          <p:nvPr/>
        </p:nvSpPr>
        <p:spPr>
          <a:xfrm>
            <a:off x="502920" y="1097280"/>
            <a:ext cx="3931920" cy="32004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6" name="Text 4"/>
          <p:cNvSpPr/>
          <p:nvPr/>
        </p:nvSpPr>
        <p:spPr>
          <a:xfrm>
            <a:off x="594360" y="10972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BAD — instanceof chain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94360" y="1463040"/>
            <a:ext cx="374904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void displayItem(MediaItem m) {
</a:t>
            </a:r>
            <a:pPr indent="0" marL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if (m instanceof Book) {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Book b = (Book) m;
    print(b.getAuthor());
</a:t>
            </a:r>
            <a:pPr indent="0" marL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 else if (m instanceof DVD) {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DVD d = (DVD) m;
    print(d.getDirector());
</a:t>
            </a:r>
            <a:pPr indent="0" marL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 // + every new type...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4709160" y="1097280"/>
            <a:ext cx="3931920" cy="256032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9" name="Shape 7"/>
          <p:cNvSpPr/>
          <p:nvPr/>
        </p:nvSpPr>
        <p:spPr>
          <a:xfrm>
            <a:off x="4709160" y="1097280"/>
            <a:ext cx="3931920" cy="32004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10" name="Text 8"/>
          <p:cNvSpPr/>
          <p:nvPr/>
        </p:nvSpPr>
        <p:spPr>
          <a:xfrm>
            <a:off x="4800600" y="10972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GOOD — polymorphic dispatch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800600" y="1463040"/>
            <a:ext cx="374904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void displayItem(MediaItem m) {
</a:t>
            </a:r>
            <a:pPr indent="0" marL="0">
              <a:buNone/>
            </a:pPr>
            <a:r>
              <a:rPr lang="en-US" sz="950" b="1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System.out.println(
    m.display()
  );
</a:t>
            </a:r>
            <a:pPr indent="0" marL="0">
              <a:buNone/>
            </a:pPr>
            <a:r>
              <a:rPr lang="en-US" sz="9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JVM calls the right version
</a:t>
            </a:r>
            <a:pPr indent="0" marL="0">
              <a:buNone/>
            </a:pPr>
            <a:r>
              <a:rPr lang="en-US" sz="9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No casting, no conditionals
</a:t>
            </a:r>
            <a:pPr indent="0" marL="0">
              <a:buNone/>
            </a:pPr>
            <a:r>
              <a:rPr lang="en-US" sz="9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New types: zero changes here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502920" y="3840480"/>
            <a:ext cx="3931920" cy="54864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13" name="Text 11"/>
          <p:cNvSpPr/>
          <p:nvPr/>
        </p:nvSpPr>
        <p:spPr>
          <a:xfrm>
            <a:off x="594360" y="3840480"/>
            <a:ext cx="3749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Violates Open/Closed: every new type = code change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709160" y="3840480"/>
            <a:ext cx="3931920" cy="54864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15" name="Text 13"/>
          <p:cNvSpPr/>
          <p:nvPr/>
        </p:nvSpPr>
        <p:spPr>
          <a:xfrm>
            <a:off x="4800600" y="3840480"/>
            <a:ext cx="3749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Follows Open/Closed: new type = new class only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34E4A"/>
          </a:solidFill>
          <a:ln/>
        </p:spPr>
      </p:sp>
      <p:sp>
        <p:nvSpPr>
          <p:cNvPr id="17" name="Text 15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3 | Polymorphism &amp; Dynamic Binding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12/26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CFD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34E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Critical Evaluation — LO1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Polymorphism has utility AND pitfalls</a:t>
            </a:r>
            <a:endParaRPr lang="en-US" sz="110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" y="1097280"/>
          <a:ext cx="813816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3337560"/>
                <a:gridCol w="333756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Aspect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E4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Utility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E4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Pitfall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E4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Overloading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Clean API — one verb, many params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Not true polymorphism, just convenience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Overriding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Runtime flexibility, Open/Closed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Deep hierarchies become fragile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Dynamic Binding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Add types without changing callers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Debugging harder — which impl runs?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Poly Collections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One loop for all types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Type info lost — need override discipline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502920" y="3566160"/>
            <a:ext cx="8138160" cy="73152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6" name="Text 3"/>
          <p:cNvSpPr/>
          <p:nvPr/>
        </p:nvSpPr>
        <p:spPr>
          <a:xfrm>
            <a:off x="640080" y="361188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LO1: Critically evaluate OOP principles
</a:t>
            </a:r>
            <a:endParaRPr lang="en-US" sz="1100" dirty="0"/>
          </a:p>
          <a:p>
            <a:pPr indent="0" marL="0">
              <a:buNone/>
            </a:pPr>
            <a:r>
              <a:rPr lang="en-US" sz="1050" dirty="0">
                <a:solidFill>
                  <a:srgbClr val="065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assessments: always argue both sides. Polymorphism reduces conditionals but adds hierarchy complexity. Show awareness of trade-offs with concrete SmartShelf examples.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34E4A"/>
          </a:solidFill>
          <a:ln/>
        </p:spPr>
      </p:sp>
      <p:sp>
        <p:nvSpPr>
          <p:cNvPr id="8" name="Text 5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3 | Polymorphism &amp; Dynamic Binding</a:t>
            </a:r>
            <a:endParaRPr lang="en-US" sz="800" dirty="0"/>
          </a:p>
        </p:txBody>
      </p:sp>
      <p:sp>
        <p:nvSpPr>
          <p:cNvPr id="9" name="Text 6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13/26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34E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3" name="Shape 1"/>
          <p:cNvSpPr/>
          <p:nvPr/>
        </p:nvSpPr>
        <p:spPr>
          <a:xfrm>
            <a:off x="7132320" y="3200400"/>
            <a:ext cx="1645920" cy="1645920"/>
          </a:xfrm>
          <a:prstGeom prst="ellipse">
            <a:avLst/>
          </a:prstGeom>
          <a:solidFill>
            <a:srgbClr val="059669">
              <a:alpha val="2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589520" y="457200"/>
            <a:ext cx="822960" cy="822960"/>
          </a:xfrm>
          <a:prstGeom prst="ellipse">
            <a:avLst/>
          </a:prstGeom>
          <a:solidFill>
            <a:srgbClr val="F59E0B">
              <a:alpha val="3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1645920"/>
            <a:ext cx="6400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Hour 3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914400" y="283464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Abstract Classes, Interfaces &amp; Duck Typing</a:t>
            </a:r>
            <a:endParaRPr lang="en-US" sz="1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CFD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34E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Abstract Classes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Partial implementation — shared state + enforced method contracts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5029200" cy="292608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143000"/>
            <a:ext cx="484632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abstract class MediaItem {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private final ISBN isbn;      // shared state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private String title;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private boolean available;
</a:t>
            </a:r>
            <a:pPr indent="0" marL="0">
              <a:buNone/>
            </a:pPr>
            <a:r>
              <a:rPr lang="en-US" sz="9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Concrete method — shared behavior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void markAsBorrowed() {
    if (!available) throw ...;
    available = false;
  }
</a:t>
            </a:r>
            <a:pPr indent="0" marL="0">
              <a:buNone/>
            </a:pPr>
            <a:r>
              <a:rPr lang="en-US" sz="9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Abstract — each subtype MUST implement
</a:t>
            </a:r>
            <a:pPr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abstract String display();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5760720" y="1097280"/>
            <a:ext cx="288036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760720" y="1097280"/>
            <a:ext cx="54864" cy="137160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8" name="Text 6"/>
          <p:cNvSpPr/>
          <p:nvPr/>
        </p:nvSpPr>
        <p:spPr>
          <a:xfrm>
            <a:off x="5943600" y="1143000"/>
            <a:ext cx="25603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Properties
</a:t>
            </a:r>
            <a:endParaRPr lang="en-US" sz="12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Cannot be instantiated</a:t>
            </a:r>
            <a:endParaRPr lang="en-US" sz="12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 have fields + constructors</a:t>
            </a:r>
            <a:endParaRPr lang="en-US" sz="12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Mix of concrete &amp; abstract methods</a:t>
            </a:r>
            <a:endParaRPr lang="en-US" sz="12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Subclass must implement abstract methods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760720" y="2606040"/>
            <a:ext cx="2880360" cy="73152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10" name="Text 8"/>
          <p:cNvSpPr/>
          <p:nvPr/>
        </p:nvSpPr>
        <p:spPr>
          <a:xfrm>
            <a:off x="5897880" y="2651760"/>
            <a:ext cx="2606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Use When
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065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Subtypes share state AND behavior. MediaItem holds isbn, title, available for ALL subtypes.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760720" y="3474720"/>
            <a:ext cx="2880360" cy="54864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12" name="Text 10"/>
          <p:cNvSpPr/>
          <p:nvPr/>
        </p:nvSpPr>
        <p:spPr>
          <a:xfrm>
            <a:off x="5897880" y="3520440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Limitation: </a:t>
            </a:r>
            <a:pPr indent="0" marL="0">
              <a:buNone/>
            </a:pPr>
            <a:r>
              <a:rPr lang="en-US" sz="1000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inheritance only — a class can extend only one abstract class.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34E4A"/>
          </a:solidFill>
          <a:ln/>
        </p:spPr>
      </p:sp>
      <p:sp>
        <p:nvSpPr>
          <p:cNvPr id="14" name="Text 12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3 | Polymorphism &amp; Dynamic Binding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15/26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CFD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34E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Interfaces — Pure Contracts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what objects can do, not how — supports multiple contracts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5029200" cy="292608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143000"/>
            <a:ext cx="484632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interface Searchable {
  List&lt;MediaItem&gt; search(String query);
}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interface Reservable {
  Reservation reserve(String memberId);
}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interface Notifiable {
  void notifyMember(String message);
}
</a:t>
            </a:r>
            <a:pPr indent="0" marL="0">
              <a:buNone/>
            </a:pPr>
            <a:r>
              <a:rPr lang="en-US" sz="100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A class can implement MULTIPLE interfaces
</a:t>
            </a:r>
            <a:pPr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Library implements Searchable, </a:t>
            </a:r>
            <a:endParaRPr lang="en-US" sz="1000" dirty="0"/>
          </a:p>
          <a:p>
            <a:pPr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       Reservable { ... }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5760720" y="1097280"/>
            <a:ext cx="288036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760720" y="1097280"/>
            <a:ext cx="54864" cy="11887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8" name="Text 6"/>
          <p:cNvSpPr/>
          <p:nvPr/>
        </p:nvSpPr>
        <p:spPr>
          <a:xfrm>
            <a:off x="5943600" y="1143000"/>
            <a:ext cx="25603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Properties
</a:t>
            </a:r>
            <a:endParaRPr lang="en-US" sz="12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No instance fields</a:t>
            </a:r>
            <a:endParaRPr lang="en-US" sz="12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All methods abstract (by default)</a:t>
            </a:r>
            <a:endParaRPr lang="en-US" sz="12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Multiple inheritance of type</a:t>
            </a:r>
            <a:endParaRPr lang="en-US" sz="12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Since Java 8: default methods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760720" y="2423160"/>
            <a:ext cx="2880360" cy="77724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10" name="Text 8"/>
          <p:cNvSpPr/>
          <p:nvPr/>
        </p:nvSpPr>
        <p:spPr>
          <a:xfrm>
            <a:off x="5897880" y="2468880"/>
            <a:ext cx="2606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Use When
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065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capabilities that cut across hierarchies. Library is Searchable AND Reservable.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760720" y="3337560"/>
            <a:ext cx="2880360" cy="68580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12" name="Text 10"/>
          <p:cNvSpPr/>
          <p:nvPr/>
        </p:nvSpPr>
        <p:spPr>
          <a:xfrm>
            <a:off x="5897880" y="3383280"/>
            <a:ext cx="2606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🗣 Discussion
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Should MediaItem be an abstract class or an interface? What are the trade-offs?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34E4A"/>
          </a:solidFill>
          <a:ln/>
        </p:spPr>
      </p:sp>
      <p:sp>
        <p:nvSpPr>
          <p:cNvPr id="14" name="Text 12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3 | Polymorphism &amp; Dynamic Binding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16/26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CFD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34E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Abstract Class vs Interface — Comparison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to use which in SmartShelf</a:t>
            </a:r>
            <a:endParaRPr lang="en-US" sz="1100" dirty="0"/>
          </a:p>
        </p:txBody>
      </p:sp>
      <p:graphicFrame>
        <p:nvGraphicFramePr>
          <p:cNvPr id="1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" y="1051560"/>
          <a:ext cx="8138160" cy="914400"/>
        </p:xfrm>
        <a:graphic>
          <a:graphicData uri="http://schemas.openxmlformats.org/drawingml/2006/table">
            <a:tbl>
              <a:tblPr/>
              <a:tblGrid>
                <a:gridCol w="1737360"/>
                <a:gridCol w="3200400"/>
                <a:gridCol w="32004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Feature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E4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Abstract Class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E4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Interface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E4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Fields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 Instance fields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✗ Constants only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Constructors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 Yes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✗ No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Mix: concrete + abstract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Abstract (+ default since J8)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Inheritance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Single only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Multiple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Access Modifiers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Any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public (implicit)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SmartShelf Use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MediaItem (shared state)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Searchable, Reservable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Design Intent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"is-a" relationship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"can-do" capability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502920" y="3840480"/>
            <a:ext cx="8138160" cy="54864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6" name="Text 3"/>
          <p:cNvSpPr/>
          <p:nvPr/>
        </p:nvSpPr>
        <p:spPr>
          <a:xfrm>
            <a:off x="640080" y="384048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D2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Rule of Thumb:  </a:t>
            </a:r>
            <a:pPr indent="0" marL="0">
              <a:buNone/>
            </a:pPr>
            <a:r>
              <a:rPr lang="en-US" sz="1050" dirty="0">
                <a:solidFill>
                  <a:srgbClr val="6D2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abstract class when subtypes share state (fields). Use interfaces for capabilities that cut across unrelated classes. Often you'll use both together.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34E4A"/>
          </a:solidFill>
          <a:ln/>
        </p:spPr>
      </p:sp>
      <p:sp>
        <p:nvSpPr>
          <p:cNvPr id="8" name="Text 5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3 | Polymorphism &amp; Dynamic Binding</a:t>
            </a:r>
            <a:endParaRPr lang="en-US" sz="800" dirty="0"/>
          </a:p>
        </p:txBody>
      </p:sp>
      <p:sp>
        <p:nvSpPr>
          <p:cNvPr id="9" name="Text 6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17/26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CFD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34E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Duck Typing — Concept &amp; Contrast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"If it walks like a duck and quacks like a duck, it is a duck"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393192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097280"/>
            <a:ext cx="3931920" cy="347472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6" name="Text 4"/>
          <p:cNvSpPr/>
          <p:nvPr/>
        </p:nvSpPr>
        <p:spPr>
          <a:xfrm>
            <a:off x="594360" y="109728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 — Nominal Typing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640080" y="1554480"/>
            <a:ext cx="3657600" cy="146304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1600200"/>
            <a:ext cx="34747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Must explicitly declare type
</a:t>
            </a:r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Library implements Searchable {
</a:t>
            </a:r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List&lt;MediaItem&gt; search(
      String q) { ... }
}
</a:t>
            </a:r>
            <a:pPr indent="0" marL="0">
              <a:buNone/>
            </a:pPr>
            <a:r>
              <a:rPr lang="en-US" sz="90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Type checked at compile time
</a:t>
            </a:r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Searchable s = new Library();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40080" y="31089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Compile-time safety    ⚠ Must declare implements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640080" y="34290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"You must say you're a duck"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709160" y="1097280"/>
            <a:ext cx="393192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709160" y="1097280"/>
            <a:ext cx="3931920" cy="347472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3" name="Text 11"/>
          <p:cNvSpPr/>
          <p:nvPr/>
        </p:nvSpPr>
        <p:spPr>
          <a:xfrm>
            <a:off x="4800600" y="109728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— Duck Typing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846320" y="1554480"/>
            <a:ext cx="3657600" cy="146304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15" name="Text 13"/>
          <p:cNvSpPr/>
          <p:nvPr/>
        </p:nvSpPr>
        <p:spPr>
          <a:xfrm>
            <a:off x="4937760" y="1600200"/>
            <a:ext cx="34747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No interface declaration needed
</a:t>
            </a:r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Library:
</a:t>
            </a:r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def search(self, query):
    ...
</a:t>
            </a:r>
            <a:pPr indent="0" marL="0">
              <a:buNone/>
            </a:pPr>
            <a:r>
              <a:rPr lang="en-US" sz="90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Just call the method
</a:t>
            </a:r>
            <a:pPr indent="0" marL="0">
              <a:buNone/>
            </a:pPr>
            <a:r>
              <a:rPr lang="en-US" sz="90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If it has search(), it works
</a:t>
            </a:r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 find(searchable, q):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return searchable.search(q)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4846320" y="31089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Flexible, less boilerplate    ⚠ Runtime errors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4846320" y="34290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"If it quacks, that's enough"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02920" y="4114800"/>
            <a:ext cx="8138160" cy="384048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19" name="Text 17"/>
          <p:cNvSpPr/>
          <p:nvPr/>
        </p:nvSpPr>
        <p:spPr>
          <a:xfrm>
            <a:off x="640080" y="411480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Java trend:  </a:t>
            </a:r>
            <a:pPr indent="0" marL="0">
              <a:buNone/>
            </a:pPr>
            <a:r>
              <a:rPr lang="en-US" sz="10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 is moving toward duck-typing-like behavior with var, sealed interfaces, and pattern matching (Java 17+).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34E4A"/>
          </a:solidFill>
          <a:ln/>
        </p:spPr>
      </p:sp>
      <p:sp>
        <p:nvSpPr>
          <p:cNvPr id="21" name="Text 19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3 | Polymorphism &amp; Dynamic Binding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18/26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CFD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34E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SmartShelf: Combining Abstract + Interface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designs use both — abstract for shared state, interfaces for capabilities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8138160" cy="32004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188720"/>
            <a:ext cx="7863840" cy="3017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Abstract class — shared state + common behavior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abstract class MediaItem {
  private final ISBN isbn;
  private String title;
  private boolean available;
  public void markAsBorrowed() { ... }   // concrete — shared
  public abstract String display();       // abstract — each overrides
}
</a:t>
            </a:r>
            <a:pPr indent="0" marL="0">
              <a:buNone/>
            </a:pPr>
            <a:r>
              <a:rPr lang="en-US" sz="9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Interfaces — cross-cutting capabilities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interface Downloadable { String getDownloadUrl(); }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interface PhysicalItem  { String getShelfLocation(); }
</a:t>
            </a:r>
            <a:pPr indent="0" marL="0">
              <a:buNone/>
            </a:pPr>
            <a:r>
              <a:rPr lang="en-US" sz="9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Concrete classes combine abstract + interfaces
</a:t>
            </a:r>
            <a:pPr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Book extends MediaItem implements PhysicalItem { ... }
</a:t>
            </a:r>
            <a:pPr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DigitalMedia extends MediaItem implements Downloadable { ... }</a:t>
            </a:r>
            <a:endParaRPr lang="en-US" sz="950" dirty="0"/>
          </a:p>
        </p:txBody>
      </p:sp>
      <p:sp>
        <p:nvSpPr>
          <p:cNvPr id="6" name="Shape 4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34E4A"/>
          </a:solidFill>
          <a:ln/>
        </p:spPr>
      </p:sp>
      <p:sp>
        <p:nvSpPr>
          <p:cNvPr id="7" name="Text 5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3 | Polymorphism &amp; Dynamic Binding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19/26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CFD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134E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Today's Agenda</a:t>
            </a:r>
            <a:endParaRPr lang="en-US" sz="25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Hours — Making Objects Behave Differently at Runtime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188720"/>
            <a:ext cx="8138160" cy="71323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188720"/>
            <a:ext cx="54864" cy="713232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1887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 1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685800" y="1426464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Polymorphism?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164592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Types overview: compile-time (overloading) vs runtime (overriding)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502920" y="2011680"/>
            <a:ext cx="8138160" cy="71323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502920" y="2011680"/>
            <a:ext cx="54864" cy="713232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1" name="Text 9"/>
          <p:cNvSpPr/>
          <p:nvPr/>
        </p:nvSpPr>
        <p:spPr>
          <a:xfrm>
            <a:off x="685800" y="201168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 2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85800" y="2249424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Runtime Polymorphism &amp; Dynamic Binding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85800" y="246888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 overriding, late binding, MediaItem hierarchy in SmartShelf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02920" y="2834640"/>
            <a:ext cx="8138160" cy="71323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02920" y="2834640"/>
            <a:ext cx="54864" cy="713232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16" name="Text 14"/>
          <p:cNvSpPr/>
          <p:nvPr/>
        </p:nvSpPr>
        <p:spPr>
          <a:xfrm>
            <a:off x="685800" y="283464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 3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85800" y="3072384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Abstract Classes, Interfaces &amp; Duck Typing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85800" y="329184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Abstract vs interface contracts, duck typing concept, design trade-offs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02920" y="3657600"/>
            <a:ext cx="8138160" cy="71323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502920" y="3657600"/>
            <a:ext cx="54864" cy="713232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1" name="Text 19"/>
          <p:cNvSpPr/>
          <p:nvPr/>
        </p:nvSpPr>
        <p:spPr>
          <a:xfrm>
            <a:off x="685800" y="365760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 4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85800" y="3895344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Workshop: SmartShelf Multi-Media Library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85800" y="411480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Tasks A–F: Journal, DVD, DigitalMedia, polymorphic search &amp; display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34E4A"/>
          </a:solidFill>
          <a:ln/>
        </p:spPr>
      </p:sp>
      <p:sp>
        <p:nvSpPr>
          <p:cNvPr id="25" name="Text 23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3 | Polymorphism &amp; Dynamic Binding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2/26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34E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3" name="Shape 1"/>
          <p:cNvSpPr/>
          <p:nvPr/>
        </p:nvSpPr>
        <p:spPr>
          <a:xfrm>
            <a:off x="7132320" y="3200400"/>
            <a:ext cx="1645920" cy="1645920"/>
          </a:xfrm>
          <a:prstGeom prst="ellipse">
            <a:avLst/>
          </a:prstGeom>
          <a:solidFill>
            <a:srgbClr val="059669">
              <a:alpha val="2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589520" y="457200"/>
            <a:ext cx="822960" cy="822960"/>
          </a:xfrm>
          <a:prstGeom prst="ellipse">
            <a:avLst/>
          </a:prstGeom>
          <a:solidFill>
            <a:srgbClr val="F59E0B">
              <a:alpha val="3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1645920"/>
            <a:ext cx="6400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Hour 4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914400" y="283464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Workshop: SmartShelf Multi-Media Library</a:t>
            </a:r>
            <a:endParaRPr lang="en-US" sz="17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ECFD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34E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Workshop Tasks A – C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the hierarchy — 45 minutes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81381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097280"/>
            <a:ext cx="54864" cy="91440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0972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A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685800" y="1335024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Refactor Book → abstract MediaItem parent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160020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Extract isbn, title, available into MediaItem. Make display() abstract. Book extends MediaItem, keeps author and pageCount.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502920" y="2148840"/>
            <a:ext cx="81381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502920" y="2148840"/>
            <a:ext cx="54864" cy="9144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1" name="Text 9"/>
          <p:cNvSpPr/>
          <p:nvPr/>
        </p:nvSpPr>
        <p:spPr>
          <a:xfrm>
            <a:off x="685800" y="21488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B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85800" y="2386584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Journal and DVD subclasses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85800" y="265176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Journal: issueNumber, volume. DVD: director, durationMinutes. Each overrides display() with type-specific formatting.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502920" y="3200400"/>
            <a:ext cx="81381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02920" y="3200400"/>
            <a:ext cx="54864" cy="91440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16" name="Text 14"/>
          <p:cNvSpPr/>
          <p:nvPr/>
        </p:nvSpPr>
        <p:spPr>
          <a:xfrm>
            <a:off x="685800" y="32004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C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85800" y="3438144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DigitalMedia subclass + Downloadable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85800" y="370332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DigitalMedia: format (PDF/EPUB), fileSize. Implements Downloadable interface. getDownloadUrl() returns simulated link.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502920" y="4160520"/>
            <a:ext cx="8138160" cy="384048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" y="416052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D2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Task C: List&lt;MediaItem&gt; can hold Book, Journal, DVD, DigitalMedia — test with a mixed catalog.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34E4A"/>
          </a:solidFill>
          <a:ln/>
        </p:spPr>
      </p:sp>
      <p:sp>
        <p:nvSpPr>
          <p:cNvPr id="22" name="Text 20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3 | Polymorphism &amp; Dynamic Binding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21/26</a:t>
            </a:r>
            <a:endParaRPr lang="en-US" sz="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ECFD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34E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Workshop Tasks D – F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Wire polymorphic behavior — 45 minutes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81381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097280"/>
            <a:ext cx="54864" cy="9144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0972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D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685800" y="1335024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 Library to use List&lt;MediaItem&gt;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160020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Refactor catalog from List&lt;Book&gt; → List&lt;MediaItem&gt;. addItem(), findByIsbn(), borrowItem() all work polymorphically.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502920" y="2148840"/>
            <a:ext cx="81381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502920" y="2148840"/>
            <a:ext cx="54864" cy="91440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11" name="Text 9"/>
          <p:cNvSpPr/>
          <p:nvPr/>
        </p:nvSpPr>
        <p:spPr>
          <a:xfrm>
            <a:off x="685800" y="21488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E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85800" y="2386584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polymorphic search &amp; display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85800" y="265176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Library.displayAll() loops catalog, calls display() on each — no instanceof! Add overloaded search(String), search(ISBN).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502920" y="3200400"/>
            <a:ext cx="81381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02920" y="3200400"/>
            <a:ext cx="54864" cy="9144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6" name="Text 14"/>
          <p:cNvSpPr/>
          <p:nvPr/>
        </p:nvSpPr>
        <p:spPr>
          <a:xfrm>
            <a:off x="685800" y="32004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F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85800" y="3438144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Integration Demo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85800" y="370332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2 Books, 1 Journal, 1 DVD, 1 DigitalMedia. Borrow, search, display all. Prove: adding a 6th type requires zero changes to Library.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502920" y="4160520"/>
            <a:ext cx="8138160" cy="384048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" y="416052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 instanceof  ✓ No type casts  ✓ display() dispatches via JVM  ✓ Open/Closed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34E4A"/>
          </a:solidFill>
          <a:ln/>
        </p:spPr>
      </p:sp>
      <p:sp>
        <p:nvSpPr>
          <p:cNvPr id="22" name="Text 20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3 | Polymorphism &amp; Dynamic Binding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22/26</a:t>
            </a:r>
            <a:endParaRPr lang="en-US" sz="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ECFD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34E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Running the Workshop Code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SmartShelf v0.3 project structure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4572000" cy="32004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143000"/>
            <a:ext cx="438912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SmartShelf/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run.sh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src/smartshelf/
</a:t>
            </a:r>
            <a:pPr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ISBN.java           Week 1
</a:t>
            </a:r>
            <a:pPr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Author.java         Week 2
</a:t>
            </a:r>
            <a:pPr indent="0" marL="0">
              <a:buNone/>
            </a:pPr>
            <a:r>
              <a:rPr lang="en-US" sz="100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MediaItem.java      Task A ★
</a:t>
            </a:r>
            <a:pPr indent="0" marL="0">
              <a:buNone/>
            </a:pPr>
            <a:r>
              <a:rPr lang="en-US" sz="100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Book.java           Task A ★
</a:t>
            </a:r>
            <a:pPr indent="0" marL="0">
              <a:buNone/>
            </a:pPr>
            <a:r>
              <a:rPr lang="en-US" sz="100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Journal.java        Task B ★
</a:t>
            </a:r>
            <a:pPr indent="0" marL="0">
              <a:buNone/>
            </a:pPr>
            <a:r>
              <a:rPr lang="en-US" sz="100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DVD.java            Task B ★
</a:t>
            </a:r>
            <a:pPr indent="0" marL="0">
              <a:buNone/>
            </a:pPr>
            <a:r>
              <a:rPr lang="en-US" sz="100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DigitalMedia.java   Task C ★
</a:t>
            </a:r>
            <a:pPr indent="0" marL="0">
              <a:buNone/>
            </a:pPr>
            <a:r>
              <a:rPr lang="en-US" sz="100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Downloadable.java   Task C ★
</a:t>
            </a:r>
            <a:pPr indent="0" marL="0">
              <a:buNone/>
            </a:pPr>
            <a:r>
              <a:rPr lang="en-US" sz="100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Library.java        Task D+E ★
</a:t>
            </a:r>
            <a:pPr indent="0" marL="0">
              <a:buNone/>
            </a:pPr>
            <a:r>
              <a:rPr lang="en-US" sz="100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└── Main.java           Task F ★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└── bin/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303520" y="1097280"/>
            <a:ext cx="3337560" cy="12801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303520" y="1097280"/>
            <a:ext cx="54864" cy="128016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0" y="1143000"/>
            <a:ext cx="30175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New This Week
</a:t>
            </a:r>
            <a:endParaRPr lang="en-US" sz="12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MediaItem abstract class</a:t>
            </a:r>
            <a:endParaRPr lang="en-US" sz="12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3 new subclasses</a:t>
            </a:r>
            <a:endParaRPr lang="en-US" sz="12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Downloadable interface</a:t>
            </a:r>
            <a:endParaRPr lang="en-US" sz="12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Library uses List&lt;MediaItem&gt;</a:t>
            </a:r>
            <a:endParaRPr lang="en-US" sz="12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Polymorphic display &amp; search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303520" y="2514600"/>
            <a:ext cx="33375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5303520" y="2514600"/>
            <a:ext cx="54864" cy="9144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1" name="Text 9"/>
          <p:cNvSpPr/>
          <p:nvPr/>
        </p:nvSpPr>
        <p:spPr>
          <a:xfrm>
            <a:off x="5486400" y="2560320"/>
            <a:ext cx="3017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You'll See
</a:t>
            </a:r>
            <a:endParaRPr lang="en-US" sz="12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display() output formatted differently. One loop handles all types. Search returns mixed results.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34E4A"/>
          </a:solidFill>
          <a:ln/>
        </p:spPr>
      </p:sp>
      <p:sp>
        <p:nvSpPr>
          <p:cNvPr id="13" name="Text 11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3 | Polymorphism &amp; Dynamic Binding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23/26</a:t>
            </a:r>
            <a:endParaRPr lang="en-US" sz="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ECFD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34E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What's Coming Next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4: Generics &amp; Liskov Substitution Principle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8138160" cy="12801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097280"/>
            <a:ext cx="8138160" cy="54864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23444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34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SmartShelf: Type-Safe Collections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1554480"/>
            <a:ext cx="7772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SmartShelf will use generic classes — Catalog&lt;T extends MediaItem&gt;, Pair&lt;K,V&gt; — to ensure type safety at compile time while maintaining polymorphic behavior. We'll explore the Liskov Substitution Principle: when can a subtype safely replace its parent?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02920" y="2560320"/>
            <a:ext cx="81381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40080" y="260604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34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📚 Preparation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" y="292608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Head First Java, Ch. 16 (Generics). Complete Tasks A–F and push to repo. Review Java Generics tutorial on Oracle docs.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34E4A"/>
          </a:solidFill>
          <a:ln/>
        </p:spPr>
      </p:sp>
      <p:sp>
        <p:nvSpPr>
          <p:cNvPr id="12" name="Text 10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3 | Polymorphism &amp; Dynamic Binding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24/26</a:t>
            </a:r>
            <a:endParaRPr lang="en-US" sz="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134E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3" name="Shape 1"/>
          <p:cNvSpPr/>
          <p:nvPr/>
        </p:nvSpPr>
        <p:spPr>
          <a:xfrm>
            <a:off x="7132320" y="-457200"/>
            <a:ext cx="2743200" cy="2743200"/>
          </a:xfrm>
          <a:prstGeom prst="ellipse">
            <a:avLst/>
          </a:prstGeom>
          <a:solidFill>
            <a:srgbClr val="059669">
              <a:alpha val="1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4572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Lecture 3 Summary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731520" y="118872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🔄  Overloading: compile-time — same name, different params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731520" y="1664208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🎭  Overriding: runtime — subclass redefines parent method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31520" y="2139696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⚡  Dynamic binding: JVM dispatches to actual type's method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31520" y="2615184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Abstract classes: shared state + enforced contracts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31520" y="3090672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🔌  Interfaces: cross-cutting capabilities, multiple inheritance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31520" y="356616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🦆  Duck typing: behavior over declarations (Python vs Java)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731520" y="4041648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🏗  SmartShelf v0.3: MediaItem hierarchy + polymorphic catalog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31520" y="45720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SmartShelf v0.3 — polymorphism in action</a:t>
            </a:r>
            <a:endParaRPr lang="en-US" sz="11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134E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3" name="Shape 1"/>
          <p:cNvSpPr/>
          <p:nvPr/>
        </p:nvSpPr>
        <p:spPr>
          <a:xfrm>
            <a:off x="6400800" y="1645920"/>
            <a:ext cx="2743200" cy="2743200"/>
          </a:xfrm>
          <a:prstGeom prst="ellipse">
            <a:avLst/>
          </a:prstGeom>
          <a:solidFill>
            <a:srgbClr val="059669">
              <a:alpha val="2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828800"/>
            <a:ext cx="6400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Questions?</a:t>
            </a: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6EE7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Week: Generics &amp; Liskov Substitution Principle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CFD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34E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Recap — SmartShelf v0.2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built in Weeks 1 &amp; 2 + this week's new requirement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8138160" cy="402336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097280"/>
            <a:ext cx="54864" cy="402336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097280"/>
            <a:ext cx="914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ISBN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691640" y="1097280"/>
            <a:ext cx="6400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Immutable value object — final, validated, safe to share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502920" y="1572768"/>
            <a:ext cx="8138160" cy="402336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502920" y="1572768"/>
            <a:ext cx="54864" cy="402336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0" name="Text 8"/>
          <p:cNvSpPr/>
          <p:nvPr/>
        </p:nvSpPr>
        <p:spPr>
          <a:xfrm>
            <a:off x="685800" y="1572768"/>
            <a:ext cx="914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Book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1691640" y="1572768"/>
            <a:ext cx="6400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Mutable with copy constructor — deep clones Author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502920" y="2048256"/>
            <a:ext cx="8138160" cy="402336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02920" y="2048256"/>
            <a:ext cx="54864" cy="402336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14" name="Text 12"/>
          <p:cNvSpPr/>
          <p:nvPr/>
        </p:nvSpPr>
        <p:spPr>
          <a:xfrm>
            <a:off x="685800" y="2048256"/>
            <a:ext cx="914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691640" y="2048256"/>
            <a:ext cx="6400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Mutable — copy constructor for deep cloning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02920" y="2523744"/>
            <a:ext cx="8138160" cy="402336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02920" y="2523744"/>
            <a:ext cx="54864" cy="402336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8" name="Text 16"/>
          <p:cNvSpPr/>
          <p:nvPr/>
        </p:nvSpPr>
        <p:spPr>
          <a:xfrm>
            <a:off x="685800" y="2523744"/>
            <a:ext cx="914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1691640" y="2523744"/>
            <a:ext cx="6400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Encapsulated borrowedBooks, MemberType enum limits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502920" y="2999232"/>
            <a:ext cx="8138160" cy="402336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02920" y="2999232"/>
            <a:ext cx="54864" cy="402336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22" name="Text 20"/>
          <p:cNvSpPr/>
          <p:nvPr/>
        </p:nvSpPr>
        <p:spPr>
          <a:xfrm>
            <a:off x="685800" y="2999232"/>
            <a:ext cx="914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Reservation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1691640" y="2999232"/>
            <a:ext cx="6400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copy snapshot of Book at reservation time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502920" y="3657600"/>
            <a:ext cx="8138160" cy="640080"/>
          </a:xfrm>
          <a:prstGeom prst="rect">
            <a:avLst/>
          </a:prstGeom>
          <a:solidFill>
            <a:srgbClr val="FEF3C7"/>
          </a:solidFill>
          <a:ln/>
        </p:spPr>
      </p:sp>
      <p:pic>
        <p:nvPicPr>
          <p:cNvPr id="2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767328"/>
            <a:ext cx="320040" cy="320040"/>
          </a:xfrm>
          <a:prstGeom prst="rect">
            <a:avLst/>
          </a:prstGeom>
        </p:spPr>
      </p:pic>
      <p:sp>
        <p:nvSpPr>
          <p:cNvPr id="26" name="Text 23"/>
          <p:cNvSpPr/>
          <p:nvPr/>
        </p:nvSpPr>
        <p:spPr>
          <a:xfrm>
            <a:off x="1051560" y="3703320"/>
            <a:ext cx="7498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Requirement:  </a:t>
            </a:r>
            <a:pPr indent="0" marL="0">
              <a:buNone/>
            </a:pPr>
            <a:r>
              <a:rPr lang="en-US" sz="105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SmartShelf now lends Books, Journals, DVDs, and DigitalMedia. They share common behavior (borrow, return, display) but differ in specifics. How do we handle a mixed catalog?</a:t>
            </a:r>
            <a:endParaRPr lang="en-US" sz="1100" dirty="0"/>
          </a:p>
        </p:txBody>
      </p:sp>
      <p:sp>
        <p:nvSpPr>
          <p:cNvPr id="27" name="Shape 24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34E4A"/>
          </a:solidFill>
          <a:ln/>
        </p:spPr>
      </p:sp>
      <p:sp>
        <p:nvSpPr>
          <p:cNvPr id="28" name="Text 25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3 | Polymorphism &amp; Dynamic Binding</a:t>
            </a:r>
            <a:endParaRPr lang="en-US" sz="800" dirty="0"/>
          </a:p>
        </p:txBody>
      </p:sp>
      <p:sp>
        <p:nvSpPr>
          <p:cNvPr id="29" name="Text 26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3/26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34E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3" name="Shape 1"/>
          <p:cNvSpPr/>
          <p:nvPr/>
        </p:nvSpPr>
        <p:spPr>
          <a:xfrm>
            <a:off x="7132320" y="3200400"/>
            <a:ext cx="1645920" cy="1645920"/>
          </a:xfrm>
          <a:prstGeom prst="ellipse">
            <a:avLst/>
          </a:prstGeom>
          <a:solidFill>
            <a:srgbClr val="059669">
              <a:alpha val="2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589520" y="457200"/>
            <a:ext cx="822960" cy="822960"/>
          </a:xfrm>
          <a:prstGeom prst="ellipse">
            <a:avLst/>
          </a:prstGeom>
          <a:solidFill>
            <a:srgbClr val="F59E0B">
              <a:alpha val="3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1645920"/>
            <a:ext cx="6400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Hour 1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914400" y="283464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Polymorphism?</a:t>
            </a:r>
            <a:endParaRPr lang="en-US" sz="1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CFD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34E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Polymorphism - Many Forms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interface, multiple implementations — the heart of OOP flexibility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813816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097280"/>
            <a:ext cx="54864" cy="77724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14300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Polymorphism</a:t>
            </a:r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allows objects of different types to be treated through a common interface. The same method call produces different behavior depending on the actual object type at runtime.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02920" y="2057400"/>
            <a:ext cx="397764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02920" y="2057400"/>
            <a:ext cx="3977640" cy="384048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2084832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Compile-Time (Static)</a:t>
            </a:r>
            <a:endParaRPr lang="en-US" sz="1300" dirty="0"/>
          </a:p>
        </p:txBody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2560320"/>
            <a:ext cx="182880" cy="18288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914400" y="2542032"/>
            <a:ext cx="3383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 Overloading</a:t>
            </a:r>
            <a:endParaRPr lang="en-US" sz="1100" dirty="0"/>
          </a:p>
        </p:txBody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2880360"/>
            <a:ext cx="182880" cy="1828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914400" y="2862072"/>
            <a:ext cx="3383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Operator Overloading</a:t>
            </a:r>
            <a:endParaRPr lang="en-US" sz="1100" dirty="0"/>
          </a:p>
        </p:txBody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3200400"/>
            <a:ext cx="182880" cy="18288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914400" y="3182112"/>
            <a:ext cx="3383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Resolved by compiler</a:t>
            </a:r>
            <a:endParaRPr lang="en-US" sz="1100" dirty="0"/>
          </a:p>
        </p:txBody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3520440"/>
            <a:ext cx="182880" cy="18288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914400" y="3502152"/>
            <a:ext cx="3383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class, different signatures</a:t>
            </a:r>
            <a:endParaRPr lang="en-US" sz="1100" dirty="0"/>
          </a:p>
        </p:txBody>
      </p:sp>
      <p:sp>
        <p:nvSpPr>
          <p:cNvPr id="18" name="Shape 12"/>
          <p:cNvSpPr/>
          <p:nvPr/>
        </p:nvSpPr>
        <p:spPr>
          <a:xfrm>
            <a:off x="640080" y="3931920"/>
            <a:ext cx="3703320" cy="365760"/>
          </a:xfrm>
          <a:prstGeom prst="rect">
            <a:avLst/>
          </a:prstGeom>
          <a:solidFill>
            <a:srgbClr val="F0FDF4"/>
          </a:solidFill>
          <a:ln/>
        </p:spPr>
      </p:sp>
      <p:sp>
        <p:nvSpPr>
          <p:cNvPr id="19" name="Text 13"/>
          <p:cNvSpPr/>
          <p:nvPr/>
        </p:nvSpPr>
        <p:spPr>
          <a:xfrm>
            <a:off x="731520" y="393192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5966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search(String) vs search(ISBN)</a:t>
            </a:r>
            <a:endParaRPr lang="en-US" sz="1000" dirty="0"/>
          </a:p>
        </p:txBody>
      </p:sp>
      <p:sp>
        <p:nvSpPr>
          <p:cNvPr id="20" name="Shape 14"/>
          <p:cNvSpPr/>
          <p:nvPr/>
        </p:nvSpPr>
        <p:spPr>
          <a:xfrm>
            <a:off x="4663440" y="2057400"/>
            <a:ext cx="397764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1" name="Shape 15"/>
          <p:cNvSpPr/>
          <p:nvPr/>
        </p:nvSpPr>
        <p:spPr>
          <a:xfrm>
            <a:off x="4663440" y="2057400"/>
            <a:ext cx="3977640" cy="384048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22" name="Text 16"/>
          <p:cNvSpPr/>
          <p:nvPr/>
        </p:nvSpPr>
        <p:spPr>
          <a:xfrm>
            <a:off x="4800600" y="2084832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Runtime (Dynamic)</a:t>
            </a:r>
            <a:endParaRPr lang="en-US" sz="1300" dirty="0"/>
          </a:p>
        </p:txBody>
      </p:sp>
      <p:pic>
        <p:nvPicPr>
          <p:cNvPr id="23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600" y="2560320"/>
            <a:ext cx="182880" cy="182880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5074920" y="2542032"/>
            <a:ext cx="3383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 Overriding</a:t>
            </a:r>
            <a:endParaRPr lang="en-US" sz="1100" dirty="0"/>
          </a:p>
        </p:txBody>
      </p:sp>
      <p:pic>
        <p:nvPicPr>
          <p:cNvPr id="25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00600" y="2880360"/>
            <a:ext cx="182880" cy="182880"/>
          </a:xfrm>
          <a:prstGeom prst="rect">
            <a:avLst/>
          </a:prstGeom>
        </p:spPr>
      </p:pic>
      <p:sp>
        <p:nvSpPr>
          <p:cNvPr id="26" name="Text 18"/>
          <p:cNvSpPr/>
          <p:nvPr/>
        </p:nvSpPr>
        <p:spPr>
          <a:xfrm>
            <a:off x="5074920" y="2862072"/>
            <a:ext cx="3383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Dynamic Binding</a:t>
            </a:r>
            <a:endParaRPr lang="en-US" sz="1100" dirty="0"/>
          </a:p>
        </p:txBody>
      </p:sp>
      <p:pic>
        <p:nvPicPr>
          <p:cNvPr id="27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0600" y="3200400"/>
            <a:ext cx="182880" cy="182880"/>
          </a:xfrm>
          <a:prstGeom prst="rect">
            <a:avLst/>
          </a:prstGeom>
        </p:spPr>
      </p:pic>
      <p:sp>
        <p:nvSpPr>
          <p:cNvPr id="28" name="Text 19"/>
          <p:cNvSpPr/>
          <p:nvPr/>
        </p:nvSpPr>
        <p:spPr>
          <a:xfrm>
            <a:off x="5074920" y="3182112"/>
            <a:ext cx="3383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Resolved at runtime</a:t>
            </a:r>
            <a:endParaRPr lang="en-US" sz="1100" dirty="0"/>
          </a:p>
        </p:txBody>
      </p:sp>
      <p:pic>
        <p:nvPicPr>
          <p:cNvPr id="2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00600" y="3520440"/>
            <a:ext cx="182880" cy="182880"/>
          </a:xfrm>
          <a:prstGeom prst="rect">
            <a:avLst/>
          </a:prstGeom>
        </p:spPr>
      </p:pic>
      <p:sp>
        <p:nvSpPr>
          <p:cNvPr id="30" name="Text 20"/>
          <p:cNvSpPr/>
          <p:nvPr/>
        </p:nvSpPr>
        <p:spPr>
          <a:xfrm>
            <a:off x="5074920" y="3502152"/>
            <a:ext cx="3383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Subclass redefines parent method</a:t>
            </a:r>
            <a:endParaRPr lang="en-US" sz="1100" dirty="0"/>
          </a:p>
        </p:txBody>
      </p:sp>
      <p:sp>
        <p:nvSpPr>
          <p:cNvPr id="31" name="Shape 21"/>
          <p:cNvSpPr/>
          <p:nvPr/>
        </p:nvSpPr>
        <p:spPr>
          <a:xfrm>
            <a:off x="4800600" y="3931920"/>
            <a:ext cx="3703320" cy="365760"/>
          </a:xfrm>
          <a:prstGeom prst="rect">
            <a:avLst/>
          </a:prstGeom>
          <a:solidFill>
            <a:srgbClr val="F0FDF4"/>
          </a:solidFill>
          <a:ln/>
        </p:spPr>
      </p:sp>
      <p:sp>
        <p:nvSpPr>
          <p:cNvPr id="32" name="Text 22"/>
          <p:cNvSpPr/>
          <p:nvPr/>
        </p:nvSpPr>
        <p:spPr>
          <a:xfrm>
            <a:off x="4892040" y="393192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5966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mediaItem.display() → Book vs DVD</a:t>
            </a:r>
            <a:endParaRPr lang="en-US" sz="1000" dirty="0"/>
          </a:p>
        </p:txBody>
      </p:sp>
      <p:sp>
        <p:nvSpPr>
          <p:cNvPr id="33" name="Shape 23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34E4A"/>
          </a:solidFill>
          <a:ln/>
        </p:spPr>
      </p:sp>
      <p:sp>
        <p:nvSpPr>
          <p:cNvPr id="34" name="Text 24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3 | Polymorphism &amp; Dynamic Binding</a:t>
            </a:r>
            <a:endParaRPr lang="en-US" sz="800" dirty="0"/>
          </a:p>
        </p:txBody>
      </p:sp>
      <p:sp>
        <p:nvSpPr>
          <p:cNvPr id="35" name="Text 25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5/26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CFD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34E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Compile-Time: Method Overloading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method name, different parameter lists — resolved at compile time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5029200" cy="32004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143000"/>
            <a:ext cx="484632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class Library {
</a:t>
            </a:r>
            <a:pPr indent="0" marL="0">
              <a:buNone/>
            </a:pPr>
            <a:r>
              <a:rPr lang="en-US" sz="9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Search by title keyword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List&lt;Book&gt; search(String keyword) {
    return catalog.stream()
      .filter(b -&gt; b.getTitle().contains(keyword))
      .collect(toList());
  }
</a:t>
            </a:r>
            <a:pPr indent="0" marL="0">
              <a:buNone/>
            </a:pPr>
            <a:r>
              <a:rPr lang="en-US" sz="9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Search by ISBN — different signature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Optional&lt;Book&gt; search(ISBN isbn) {
    return catalog.stream()
      .filter(b -&gt; b.getIsbn().equals(isbn))
      .findFirst();
  }
</a:t>
            </a:r>
            <a:pPr indent="0" marL="0">
              <a:buNone/>
            </a:pPr>
            <a:r>
              <a:rPr lang="en-US" sz="9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Search by year range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List&lt;Book&gt; search(int fromYear, int toYear) {</a:t>
            </a:r>
            <a:endParaRPr lang="en-US" sz="1000" dirty="0"/>
          </a:p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...</a:t>
            </a:r>
            <a:endParaRPr lang="en-US" sz="1000" dirty="0"/>
          </a:p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1000" dirty="0"/>
          </a:p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5760720" y="1097280"/>
            <a:ext cx="28803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760720" y="1097280"/>
            <a:ext cx="54864" cy="91440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8" name="Text 6"/>
          <p:cNvSpPr/>
          <p:nvPr/>
        </p:nvSpPr>
        <p:spPr>
          <a:xfrm>
            <a:off x="5897880" y="1143000"/>
            <a:ext cx="2606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 Works
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Compiler picks the right method based on the parameter types in the call.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760720" y="2148840"/>
            <a:ext cx="288036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5760720" y="2148840"/>
            <a:ext cx="54864" cy="100584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11" name="Text 9"/>
          <p:cNvSpPr/>
          <p:nvPr/>
        </p:nvSpPr>
        <p:spPr>
          <a:xfrm>
            <a:off x="5897880" y="2194560"/>
            <a:ext cx="2606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Benefits
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Readable API: one verb "search" for all query types. Type safety at compile time.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760720" y="3291840"/>
            <a:ext cx="288036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760720" y="3291840"/>
            <a:ext cx="54864" cy="100584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14" name="Text 12"/>
          <p:cNvSpPr/>
          <p:nvPr/>
        </p:nvSpPr>
        <p:spPr>
          <a:xfrm>
            <a:off x="5897880" y="3337560"/>
            <a:ext cx="2606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Limitation
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"true" polymorphism — no runtime behavior change. Just syntactic convenience.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34E4A"/>
          </a:solidFill>
          <a:ln/>
        </p:spPr>
      </p:sp>
      <p:sp>
        <p:nvSpPr>
          <p:cNvPr id="16" name="Text 14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3 | Polymorphism &amp; Dynamic Binding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6/26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CFD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34E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Runtime: Method Overriding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Subclass provides its own implementation of a parent method — same signature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5029200" cy="32004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143000"/>
            <a:ext cx="484632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abstract class MediaItem {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String display() {
    return isbn + ": " + title;
  }
}
</a:t>
            </a:r>
            <a:pPr indent="0" marL="0">
              <a:buNone/>
            </a:pPr>
            <a:r>
              <a:rPr lang="en-US" sz="100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Book extends MediaItem {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@Override
  public String display() {
    return title + " by " + author
           + " (" + pageCount + "pp)";
  }
}
</a:t>
            </a:r>
            <a:pPr indent="0" marL="0">
              <a:buNone/>
            </a:pPr>
            <a:r>
              <a:rPr lang="en-US" sz="100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DVD extends MediaItem {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@Override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String display() {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title + " [" + duration + "min]";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5760720" y="1097280"/>
            <a:ext cx="288036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760720" y="1097280"/>
            <a:ext cx="54864" cy="201168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8" name="Text 6"/>
          <p:cNvSpPr/>
          <p:nvPr/>
        </p:nvSpPr>
        <p:spPr>
          <a:xfrm>
            <a:off x="5943600" y="114300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Override Rules
</a:t>
            </a:r>
            <a:endParaRPr lang="en-US" sz="12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Same method name
</a:t>
            </a:r>
            <a:endParaRPr lang="en-US" sz="12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Same parameters
</a:t>
            </a:r>
            <a:endParaRPr lang="en-US" sz="12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Same or covariant return
</a:t>
            </a:r>
            <a:endParaRPr lang="en-US" sz="12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Access ≥ parent
</a:t>
            </a:r>
            <a:endParaRPr lang="en-US" sz="12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@Override annotation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760720" y="3246120"/>
            <a:ext cx="2880360" cy="100584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10" name="Text 8"/>
          <p:cNvSpPr/>
          <p:nvPr/>
        </p:nvSpPr>
        <p:spPr>
          <a:xfrm>
            <a:off x="5897880" y="3291840"/>
            <a:ext cx="2606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Difference
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065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JVM decides at runtime which display() to call based on the actual object type, not the declared type.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34E4A"/>
          </a:solidFill>
          <a:ln/>
        </p:spPr>
      </p:sp>
      <p:sp>
        <p:nvSpPr>
          <p:cNvPr id="12" name="Text 10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3 | Polymorphism &amp; Dynamic Binding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7/26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34E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3" name="Shape 1"/>
          <p:cNvSpPr/>
          <p:nvPr/>
        </p:nvSpPr>
        <p:spPr>
          <a:xfrm>
            <a:off x="7132320" y="3200400"/>
            <a:ext cx="1645920" cy="1645920"/>
          </a:xfrm>
          <a:prstGeom prst="ellipse">
            <a:avLst/>
          </a:prstGeom>
          <a:solidFill>
            <a:srgbClr val="059669">
              <a:alpha val="2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589520" y="457200"/>
            <a:ext cx="822960" cy="822960"/>
          </a:xfrm>
          <a:prstGeom prst="ellipse">
            <a:avLst/>
          </a:prstGeom>
          <a:solidFill>
            <a:srgbClr val="F59E0B">
              <a:alpha val="3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1645920"/>
            <a:ext cx="6400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Hour 2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914400" y="283464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Runtime Polymorphism &amp; Dynamic Binding</a:t>
            </a:r>
            <a:endParaRPr lang="en-US" sz="1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CFD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34E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Dynamic Binding (Late Binding)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JVM resolves the method call at runtime, not compile time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4572000" cy="201168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143000"/>
            <a:ext cx="43891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Declared type: MediaItem
// Actual type: Book
</a:t>
            </a:r>
            <a:pPr indent="0" marL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MediaItem item = new Book(...);
</a:t>
            </a:r>
            <a:pPr indent="0" marL="0">
              <a:buNone/>
            </a:pPr>
            <a:r>
              <a:rPr lang="en-US" sz="1050" b="1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item.display();
</a:t>
            </a:r>
            <a:pPr indent="0" marL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→ calls Book.display(), NOT MediaItem.display()
</a:t>
            </a:r>
            <a:pPr indent="0" marL="0">
              <a:buNone/>
            </a:pPr>
            <a:r>
              <a:rPr lang="en-US" sz="9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JVM looks at ACTUAL type at runtime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5303520" y="1097280"/>
            <a:ext cx="333756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440680" y="114300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JVM Resolves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486400" y="1508760"/>
            <a:ext cx="292608" cy="292608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0" y="15087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870448" y="1508760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Compiler: checks MediaItem has display()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5486400" y="1965960"/>
            <a:ext cx="292608" cy="292608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0" y="19659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870448" y="1965960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Runtime: JVM sees actual type is Book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486400" y="2423160"/>
            <a:ext cx="292608" cy="292608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0" y="24231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870448" y="2423160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JVM: dispatches to Book.display()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02920" y="3291840"/>
            <a:ext cx="8229600" cy="109728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18" name="Text 16"/>
          <p:cNvSpPr/>
          <p:nvPr/>
        </p:nvSpPr>
        <p:spPr>
          <a:xfrm>
            <a:off x="594360" y="3337560"/>
            <a:ext cx="8046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Polymorphic collection — ONE loop handles ALL types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List&lt;MediaItem&gt; catalog = List.of(book, journal, dvd, ebook);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 (MediaItem item : catalog) {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System.out.println(item.display());  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Each type's own display()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34E4A"/>
          </a:solidFill>
          <a:ln/>
        </p:spPr>
      </p:sp>
      <p:sp>
        <p:nvSpPr>
          <p:cNvPr id="20" name="Text 18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3 | Polymorphism &amp; Dynamic Binding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9/26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3 — Polymorphism, Dynamic Binding &amp; Duck Typing</dc:title>
  <dc:subject>PptxGenJS Presentation</dc:subject>
  <dc:creator>SmartShelf OOP Module</dc:creator>
  <cp:lastModifiedBy>SmartShelf OOP Module</cp:lastModifiedBy>
  <cp:revision>1</cp:revision>
  <dcterms:created xsi:type="dcterms:W3CDTF">2026-02-27T18:09:22Z</dcterms:created>
  <dcterms:modified xsi:type="dcterms:W3CDTF">2026-02-27T18:09:22Z</dcterms:modified>
</cp:coreProperties>
</file>