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notesMasterIdLst>
    <p:notesMasterId r:id="rId2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2D4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3" name="Shape 1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0284C7">
              <a:alpha val="20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315200" y="2926080"/>
            <a:ext cx="1828800" cy="1828800"/>
          </a:xfrm>
          <a:prstGeom prst="ellipse">
            <a:avLst/>
          </a:prstGeom>
          <a:solidFill>
            <a:srgbClr val="F59E0B">
              <a:alpha val="2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0972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pc="500" kern="0" dirty="0">
                <a:solidFill>
                  <a:srgbClr val="7DD3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731520" y="1554480"/>
            <a:ext cx="73152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Generics &amp;
</a:t>
            </a:r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Liskov Substitution</a:t>
            </a:r>
            <a:endParaRPr lang="en-US" sz="42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Principle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731520" y="3840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Object-Oriented Programming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416052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Duration: 4 Hours  |  SmartShelf v0.4: Type-Safe Collections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Type Erasure - What Happens at Runtime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erases generic type info after compilation - important limitations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4572000" cy="22860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43891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At compile time: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Catalog&lt;Book&gt; books = new Catalog&lt;&gt;();
Catalog&lt;DVD&gt;  dvds  = new Catalog&lt;&gt;();
</a:t>
            </a:r>
            <a:pPr indent="0" marL="0">
              <a:buNone/>
            </a:pPr>
            <a:r>
              <a:rPr lang="en-US" sz="10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At runtime (after erasure):
</a:t>
            </a:r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Catalog books = new Catalog();  // raw!
Catalog dvds  = new Catalog();  // same!
</a:t>
            </a:r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books.getClass() == dvds.getClass() // true!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303520" y="1097280"/>
            <a:ext cx="3337560" cy="128016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7" name="Text 5"/>
          <p:cNvSpPr/>
          <p:nvPr/>
        </p:nvSpPr>
        <p:spPr>
          <a:xfrm>
            <a:off x="5394960" y="1143000"/>
            <a:ext cx="31546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Do
</a:t>
            </a:r>
            <a:endParaRPr lang="en-US" sz="1100" dirty="0"/>
          </a:p>
          <a:p>
            <a:pPr indent="0" marL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new T()            // no constructor</a:t>
            </a:r>
            <a:endParaRPr lang="en-US" sz="1100" dirty="0"/>
          </a:p>
          <a:p>
            <a:pPr indent="0" marL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T[].class          // no array type</a:t>
            </a:r>
            <a:endParaRPr lang="en-US" sz="1100" dirty="0"/>
          </a:p>
          <a:p>
            <a:pPr indent="0" marL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instanceof Catalog&lt;Book&gt; // no check</a:t>
            </a:r>
            <a:endParaRPr lang="en-US" sz="1100" dirty="0"/>
          </a:p>
          <a:p>
            <a:pPr indent="0" marL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Catalog&lt;int&gt;       // no primitives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303520" y="2514600"/>
            <a:ext cx="3337560" cy="86868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9" name="Text 7"/>
          <p:cNvSpPr/>
          <p:nvPr/>
        </p:nvSpPr>
        <p:spPr>
          <a:xfrm>
            <a:off x="5394960" y="256032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Erasure?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Backward compatibility with pre-Java-5 code. Existing bytecode works unchanged.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11" name="Text 9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10/26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Generic Methods &amp; Type Inference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 can have their own type parameters, independent of the class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229600" cy="32004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80467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Generic static factory method on Pair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static &lt;K, V&gt; Pair&lt;K, V&gt; of(K first, V second) {
  return new Pair&lt;&gt;(first, second);
}
</a:t>
            </a:r>
            <a:pPr indent="0" marL="0">
              <a:buNone/>
            </a:pPr>
            <a:r>
              <a:rPr lang="en-US" sz="10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Usage — compiler infers K=Member, V=Book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Pair&lt;Member, Book&gt; loan = Pair.of(alice, book1);
</a:t>
            </a:r>
            <a:pPr indent="0" marL="0">
              <a:buNone/>
            </a:pPr>
            <a:r>
              <a:rPr lang="en-US" sz="10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Generic static factory on Result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static &lt;T&gt; Result&lt;T&gt; success(T value) { ... }
public static &lt;T&gt; Result&lt;T&gt; failure(String error) { ... }
</a:t>
            </a:r>
            <a:pPr indent="0" marL="0">
              <a:buNone/>
            </a:pPr>
            <a:r>
              <a:rPr lang="en-US" sz="10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Usage — compiler infers T=MediaItem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Result&lt;MediaItem&gt; r = Result.success(book1);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11/26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SmartShelf: Pair&lt;K,V&gt; &amp; Result&lt;T&gt;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type parameters + generic error handling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39319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3931920" cy="347472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09728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Pair&lt;K, V&gt;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1508760"/>
            <a:ext cx="3657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Pair&lt;Member, Book&gt; loan
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Pair&lt;ISBN, String&gt; mapping
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Pair&lt;String, Integer&gt; stat
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 and V are unbounded - any types.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Static Pair.of() infers types.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709160" y="1097280"/>
            <a:ext cx="3931920" cy="2011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09160" y="1097280"/>
            <a:ext cx="3931920" cy="34747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4800600" y="109728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Result&lt;T&gt;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46320" y="1508760"/>
            <a:ext cx="3657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Result&lt;MediaItem&gt; r = tryBorrow();
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(r.isSuccess())
  item = r.getValue();  // T!
else
  msg = r.getError();
</a:t>
            </a:r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exceptions for expected failures.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map() transforms: Result&lt;Book&gt; -&gt; Result&lt;String&gt;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" y="3291840"/>
            <a:ext cx="8138160" cy="100584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3" name="Text 11"/>
          <p:cNvSpPr/>
          <p:nvPr/>
        </p:nvSpPr>
        <p:spPr>
          <a:xfrm>
            <a:off x="594360" y="3337560"/>
            <a:ext cx="7955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Library uses both: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List&lt;Pair&lt;Member, MediaItem&gt;&gt; loanHistory = new ArrayList&lt;&gt;();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Result&lt;MediaItem&gt; tryBorrow(String memberId, ISBN isbn) { ... }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12/26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Critical Evaluation - Generics</a:t>
            </a:r>
            <a:endParaRPr lang="en-US" sz="23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914400"/>
          <a:ext cx="81381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3337560"/>
                <a:gridCol w="333756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Aspect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D4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Utility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D4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Pitfall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D4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 safety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Compile-time errors &gt; runtime ClassCastException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 erasure: no runtime type info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Bounded params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 call methods on T (getIsbn, display)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Complex bounds confuse readers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Wildcards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Flexible APIs (PECS)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Hard to reason about &lt;? super T&gt;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Reusability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One class works for Book, DVD, MediaItem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Over-generification: premature abstraction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502920" y="3291840"/>
            <a:ext cx="8138160" cy="73152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5" name="Text 2"/>
          <p:cNvSpPr/>
          <p:nvPr/>
        </p:nvSpPr>
        <p:spPr>
          <a:xfrm>
            <a:off x="640080" y="33375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LO1: Critically evaluate
</a:t>
            </a:r>
            <a:endParaRPr lang="en-US" sz="1100" dirty="0"/>
          </a:p>
          <a:p>
            <a:pPr indent="0" marL="0">
              <a:buNone/>
            </a:pPr>
            <a:r>
              <a:rPr lang="en-US" sz="10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Generics trade runtime flexibility for compile-time safety. Always argue both sides in assessments: type safety vs erasure limitations, PECS flexibility vs readability cost.</a:t>
            </a:r>
            <a:endParaRPr lang="en-US" sz="1100" dirty="0"/>
          </a:p>
        </p:txBody>
      </p:sp>
      <p:sp>
        <p:nvSpPr>
          <p:cNvPr id="6" name="Shape 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7" name="Text 4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13/26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C2D4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0284C7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89520" y="457200"/>
            <a:ext cx="822960" cy="822960"/>
          </a:xfrm>
          <a:prstGeom prst="ellipse">
            <a:avLst/>
          </a:prstGeom>
          <a:solidFill>
            <a:srgbClr val="F59E0B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3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Liskov Substitution Principle</a:t>
            </a:r>
            <a:endParaRPr lang="en-US" sz="1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Liskov Substitution Principle (LSP)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Barbara Liskov, 1987 - the "L" in SOLID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91440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14300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0C2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 is a subtype of T, then objects of type T may be replaced with objects of type S without altering the correctness of the program.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02920" y="2148840"/>
            <a:ext cx="8138160" cy="54864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14884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Translation: </a:t>
            </a:r>
            <a:pPr indent="0" marL="0">
              <a:buNone/>
            </a:pPr>
            <a:r>
              <a:rPr lang="en-US" sz="105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subclass must behave correctly wherever the parent class is expected. No surprises, no broken contracts, no new exceptions.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94360" y="2916936"/>
            <a:ext cx="256032" cy="256032"/>
          </a:xfrm>
          <a:prstGeom prst="ellipse">
            <a:avLst/>
          </a:prstGeom>
          <a:solidFill>
            <a:srgbClr val="0284C7"/>
          </a:solidFill>
          <a:ln/>
        </p:spPr>
      </p:sp>
      <p:sp>
        <p:nvSpPr>
          <p:cNvPr id="10" name="Text 8"/>
          <p:cNvSpPr/>
          <p:nvPr/>
        </p:nvSpPr>
        <p:spPr>
          <a:xfrm>
            <a:off x="594360" y="291693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960120" y="2880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Preconditions cannot be strengthened in subclass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94360" y="3264408"/>
            <a:ext cx="256032" cy="256032"/>
          </a:xfrm>
          <a:prstGeom prst="ellipse">
            <a:avLst/>
          </a:prstGeom>
          <a:solidFill>
            <a:srgbClr val="0284C7"/>
          </a:solidFill>
          <a:ln/>
        </p:spPr>
      </p:sp>
      <p:sp>
        <p:nvSpPr>
          <p:cNvPr id="13" name="Text 11"/>
          <p:cNvSpPr/>
          <p:nvPr/>
        </p:nvSpPr>
        <p:spPr>
          <a:xfrm>
            <a:off x="594360" y="326440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960120" y="3227832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Postconditions cannot be weakened in subclass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94360" y="3611880"/>
            <a:ext cx="256032" cy="256032"/>
          </a:xfrm>
          <a:prstGeom prst="ellipse">
            <a:avLst/>
          </a:prstGeom>
          <a:solidFill>
            <a:srgbClr val="0284C7"/>
          </a:solidFill>
          <a:ln/>
        </p:spPr>
      </p:sp>
      <p:sp>
        <p:nvSpPr>
          <p:cNvPr id="16" name="Text 14"/>
          <p:cNvSpPr/>
          <p:nvPr/>
        </p:nvSpPr>
        <p:spPr>
          <a:xfrm>
            <a:off x="594360" y="361188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960120" y="3575304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Invariants of parent must be preserved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94360" y="3959352"/>
            <a:ext cx="256032" cy="256032"/>
          </a:xfrm>
          <a:prstGeom prst="ellipse">
            <a:avLst/>
          </a:prstGeom>
          <a:solidFill>
            <a:srgbClr val="0284C7"/>
          </a:solidFill>
          <a:ln/>
        </p:spPr>
      </p:sp>
      <p:sp>
        <p:nvSpPr>
          <p:cNvPr id="19" name="Text 17"/>
          <p:cNvSpPr/>
          <p:nvPr/>
        </p:nvSpPr>
        <p:spPr>
          <a:xfrm>
            <a:off x="594360" y="395935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60120" y="3922776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new exceptions that parent doesn't throw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94360" y="4306824"/>
            <a:ext cx="256032" cy="256032"/>
          </a:xfrm>
          <a:prstGeom prst="ellipse">
            <a:avLst/>
          </a:prstGeom>
          <a:solidFill>
            <a:srgbClr val="0284C7"/>
          </a:solidFill>
          <a:ln/>
        </p:spPr>
      </p:sp>
      <p:sp>
        <p:nvSpPr>
          <p:cNvPr id="22" name="Text 20"/>
          <p:cNvSpPr/>
          <p:nvPr/>
        </p:nvSpPr>
        <p:spPr>
          <a:xfrm>
            <a:off x="594360" y="430682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60120" y="4270248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check instanceof, suspect LSP violation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25" name="Text 23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15/26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Classic Violation: Rectangle/Square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Square "is-a" Rectangle? Mathematically yes, in OOP no!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5029200" cy="27432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484632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Rectangle {
  void setWidth(int w)  { this.width = w; }
  void setHeight(int h) { this.height = h; }
}
</a:t>
            </a:r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Square extends Rectangle {
</a:t>
            </a:r>
            <a:pPr indent="0" marL="0">
              <a:buNone/>
            </a:pPr>
            <a:r>
              <a:rPr lang="en-US" sz="10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void setWidth(int w)  { width = w; height = w; }
</a:t>
            </a:r>
            <a:pPr indent="0" marL="0">
              <a:buNone/>
            </a:pPr>
            <a:r>
              <a:rPr lang="en-US" sz="10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void setHeight(int h) { width = h; height = h; }
}
</a:t>
            </a:r>
            <a:pPr indent="0" marL="0">
              <a:buNone/>
            </a:pPr>
            <a:r>
              <a:rPr lang="en-US" sz="10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Client code: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r.setWidth(5); r.setHeight(10);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expect(r.area() == 50);  // FAILS for Square!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760720" y="1097280"/>
            <a:ext cx="2880360" cy="118872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7" name="Text 5"/>
          <p:cNvSpPr/>
          <p:nvPr/>
        </p:nvSpPr>
        <p:spPr>
          <a:xfrm>
            <a:off x="5852160" y="1143000"/>
            <a:ext cx="26974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Breaks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Rectangle contract: setWidth doesn't affect height. Square violates this. Code expecting Rectangle breaks with Square.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760720" y="2423160"/>
            <a:ext cx="2880360" cy="91440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9" name="Text 7"/>
          <p:cNvSpPr/>
          <p:nvPr/>
        </p:nvSpPr>
        <p:spPr>
          <a:xfrm>
            <a:off x="5852160" y="2468880"/>
            <a:ext cx="2697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
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make Square extend Rectangle. Use a Shape interface with area(). Or make both immutable.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11" name="Text 9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16/26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SmartShelf: ReadOnlyMedia Violation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reference-only item that throws on markAsBorrowed()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3931920" cy="210312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1097280"/>
            <a:ext cx="3931920" cy="32004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BAD - LSP Violation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37490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ReadOnlyMedia extends MediaItem {
  @Override
  public void markAsBorrowed() {
</a:t>
            </a:r>
            <a:pPr indent="0" marL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throw new UnsupportedOperation
      Exception("Cannot borrow!");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709160" y="1097280"/>
            <a:ext cx="3931920" cy="210312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9" name="Shape 7"/>
          <p:cNvSpPr/>
          <p:nvPr/>
        </p:nvSpPr>
        <p:spPr>
          <a:xfrm>
            <a:off x="4709160" y="1097280"/>
            <a:ext cx="3931920" cy="32004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0" name="Text 8"/>
          <p:cNvSpPr/>
          <p:nvPr/>
        </p:nvSpPr>
        <p:spPr>
          <a:xfrm>
            <a:off x="480060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- Interface Separation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800600" y="1463040"/>
            <a:ext cx="37490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interface Borrowable {
  void borrow();
  void returnItem();
}
</a:t>
            </a:r>
            <a:pPr indent="0" marL="0">
              <a:buNone/>
            </a:pPr>
            <a:r>
              <a:rPr lang="en-US" sz="95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class Book implements Borrowable
class ReferenceItem // no borrow!
</a:t>
            </a:r>
            <a:pPr indent="0" marL="0">
              <a:buNone/>
            </a:pPr>
            <a:r>
              <a:rPr lang="en-US" sz="95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Type system prevents violation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02920" y="3383280"/>
            <a:ext cx="8138160" cy="731520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42900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LSP + Generics Connection: </a:t>
            </a:r>
            <a:pPr indent="0" marL="0">
              <a:buNone/>
            </a:pPr>
            <a:r>
              <a:rPr lang="en-US" sz="1050" dirty="0">
                <a:solidFill>
                  <a:srgbClr val="6D2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List&lt;Book&gt; is NOT a subtype of List&lt;MediaItem&gt; even though Book extends MediaItem. This is generic invariance - Java's way of preventing LSP violations in collections.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17/26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Generic Invariance Protects LSP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List&lt;Book&gt; is not List&lt;MediaItem&gt; - and why that's correct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229600" cy="27432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804672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If Java allowed this (it doesn't!):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List&lt;Book&gt; books = new ArrayList&lt;&gt;();
</a:t>
            </a:r>
            <a:pPr indent="0" marL="0">
              <a:buNone/>
            </a:pPr>
            <a:r>
              <a:rPr lang="en-US" sz="100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List&lt;MediaItem&gt; items = books;   // Hypothetically...
</a:t>
            </a:r>
            <a:pPr indent="0" marL="0">
              <a:buNone/>
            </a:pPr>
            <a:r>
              <a:rPr lang="en-US" sz="100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items.add(new DVD(...));          // DVD into Book list!
</a:t>
            </a:r>
            <a:pPr indent="0" marL="0">
              <a:buNone/>
            </a:pPr>
            <a:r>
              <a:rPr lang="en-US" sz="1000" b="1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b = books.get(0);           // ClassCastException!
</a:t>
            </a:r>
            <a:pPr indent="0" marL="0">
              <a:buNone/>
            </a:pPr>
            <a:r>
              <a:rPr lang="en-US" sz="10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Java's solution: wildcards for safe covariance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List&lt;? extends MediaItem&gt; safe = books;  // READ-only
</a:t>
            </a:r>
            <a:pPr indent="0" marL="0">
              <a:buNone/>
            </a:pPr>
            <a:r>
              <a:rPr lang="en-US" sz="1000" dirty="0">
                <a:solidFill>
                  <a:srgbClr val="05966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safe.add(new DVD(...));  COMPILE ERROR - safe!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MediaItem item = safe.get(0);    // READ works fine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02920" y="3977640"/>
            <a:ext cx="8138160" cy="41148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39776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Invariance + wildcards = type safety + flexibility. Generics enforce LSP at compile time.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18/26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C2D4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0284C7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89520" y="457200"/>
            <a:ext cx="822960" cy="822960"/>
          </a:xfrm>
          <a:prstGeom prst="ellipse">
            <a:avLst/>
          </a:prstGeom>
          <a:solidFill>
            <a:srgbClr val="F59E0B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4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Workshop: SmartShelf v0.4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Today's Agenda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502920" y="77724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Hours - Making Collections Type-Safe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188720"/>
            <a:ext cx="813816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188720"/>
            <a:ext cx="54864" cy="713232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18872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142646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Generics?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64592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parameters, generic classes, Catalog&lt;T extends MediaItem&gt;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02920" y="2011680"/>
            <a:ext cx="813816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2011680"/>
            <a:ext cx="54864" cy="71323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01168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24942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Bounded Types, Wildcards &amp; Erasure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246888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PECS principle, ? extends/super, type erasure at runtime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02920" y="2834640"/>
            <a:ext cx="813816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2834640"/>
            <a:ext cx="54864" cy="713232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283464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307238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Liskov Substitution Principle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329184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LSP definition, Rectangle/Square, SmartShelf violations, fixes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02920" y="3657600"/>
            <a:ext cx="8138160" cy="7132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02920" y="3657600"/>
            <a:ext cx="54864" cy="713232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21" name="Text 19"/>
          <p:cNvSpPr/>
          <p:nvPr/>
        </p:nvSpPr>
        <p:spPr>
          <a:xfrm>
            <a:off x="685800" y="3657600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 4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389534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Workshop: SmartShelf v0.4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85800" y="411480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Tasks A-F: Catalog&lt;T&gt;, Pair&lt;K,V&gt;, Result&lt;T&gt;, LSP-safe hierarchy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25" name="Text 23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2/26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Workshop Tasks A - C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generic classes - 45 minutes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91440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A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133502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Catalog&lt;T extends MediaItem&gt;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6002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catalog: add(), findByIsbn(), searchByTitle(). T bounded to MediaItem. Returns T not Object.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02920" y="214884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2148840"/>
            <a:ext cx="54864" cy="9144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1488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B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38658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Pair&lt;K,V&gt; with static factory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26517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unbounded type parameters. Pair.of() uses type inference. equals(), hashCode(), toString().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20040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3200400"/>
            <a:ext cx="54864" cy="91440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2004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C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343814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Result&lt;T&gt; success/failure wrapper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37033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Static factories: success(T), failure(String). map() transforms. No exceptions for expected failures.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21/26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Workshop Tasks D - F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LSP and integration - 45 minutes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9144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D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133502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Library to use Catalog&lt;MediaItem&gt;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6002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List&lt;MediaItem&gt; with Catalog&lt;MediaItem&gt;. Add tryBorrow() returning Result&lt;MediaItem&gt;. Loan history as Pair.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02920" y="214884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502920" y="2148840"/>
            <a:ext cx="54864" cy="91440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1488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85800" y="238658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wildcard methods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85800" y="26517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addAll(Catalog&lt;? extends T&gt;) and copyAvailableTo(Catalog&lt;? super T&gt;). Test with Catalog&lt;Book&gt; into Catalog&lt;MediaItem&gt;.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02920" y="3200400"/>
            <a:ext cx="813816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2920" y="3200400"/>
            <a:ext cx="54864" cy="9144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320040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F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3438144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LSP demo + full integration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5800" y="37033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Rectangle/Square violation. ReadOnlyMedia violation. Fix with Borrowable interface. 8-demo Main.java.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20" name="Text 18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22/26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SmartShelf v0.4 Project Structure</a:t>
            </a:r>
            <a:endParaRPr lang="en-US" sz="2300" dirty="0"/>
          </a:p>
        </p:txBody>
      </p:sp>
      <p:sp>
        <p:nvSpPr>
          <p:cNvPr id="3" name="Shape 1"/>
          <p:cNvSpPr/>
          <p:nvPr/>
        </p:nvSpPr>
        <p:spPr>
          <a:xfrm>
            <a:off x="502920" y="822960"/>
            <a:ext cx="4572000" cy="338328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4" name="Text 2"/>
          <p:cNvSpPr/>
          <p:nvPr/>
        </p:nvSpPr>
        <p:spPr>
          <a:xfrm>
            <a:off x="594360" y="868680"/>
            <a:ext cx="43891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SmartShelf-Lecture4/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src/smartshelf/
</a:t>
            </a:r>
            <a:pPr indent="0" marL="0">
              <a:buNone/>
            </a:pPr>
            <a:r>
              <a:rPr lang="en-US" sz="950" dirty="0">
                <a:solidFill>
                  <a:srgbClr val="94A3B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ISBN.java            Week 1
    Author.java          Week 2
    MediaItem.java       Week 3
    Book/Journal/DVD     Week 3
    DigitalMedia.java    Week 3
    Member.java          updated
    Library.java         updated ★
    Main.java            8 demos ★
</a:t>
            </a:r>
            <a:pPr indent="0" marL="0">
              <a:buNone/>
            </a:pPr>
            <a:r>
              <a:rPr lang="en-US" sz="10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generics/
</a:t>
            </a:r>
            <a:pPr indent="0" marL="0">
              <a:buNone/>
            </a:pPr>
            <a:r>
              <a:rPr lang="en-US" sz="95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Catalog.java       Task A ★
      Pair.java           Task B ★
      Result.java          Task C ★
</a:t>
            </a:r>
            <a:pPr indent="0" marL="0">
              <a:buNone/>
            </a:pPr>
            <a:r>
              <a:rPr lang="en-US" sz="100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lsp/
</a:t>
            </a:r>
            <a:pPr indent="0" marL="0">
              <a:buNone/>
            </a:pPr>
            <a:r>
              <a:rPr lang="en-US" sz="950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LspDemo.java       Task F ★
</a:t>
            </a:r>
            <a:endParaRPr lang="en-US" sz="1050" dirty="0"/>
          </a:p>
        </p:txBody>
      </p:sp>
      <p:sp>
        <p:nvSpPr>
          <p:cNvPr id="5" name="Shape 3"/>
          <p:cNvSpPr/>
          <p:nvPr/>
        </p:nvSpPr>
        <p:spPr>
          <a:xfrm>
            <a:off x="5303520" y="822960"/>
            <a:ext cx="33375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303520" y="822960"/>
            <a:ext cx="54864" cy="146304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7" name="Text 5"/>
          <p:cNvSpPr/>
          <p:nvPr/>
        </p:nvSpPr>
        <p:spPr>
          <a:xfrm>
            <a:off x="5440680" y="868680"/>
            <a:ext cx="30175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This Week
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Catalog&lt;T extends MediaItem&gt;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Pair&lt;K, V&gt;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Result&lt;T&gt;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LspDemo (violations + fixes)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Library uses Catalog + Result</a:t>
            </a:r>
            <a:endParaRPr lang="en-US" sz="12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Wildcard methods (PECS)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303520" y="2423160"/>
            <a:ext cx="33375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303520" y="2423160"/>
            <a:ext cx="54864" cy="10972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5440680" y="2468880"/>
            <a:ext cx="30175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
</a:t>
            </a:r>
            <a:endParaRPr lang="en-US" sz="12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+x run.sh</a:t>
            </a:r>
            <a:endParaRPr lang="en-US" sz="12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./run.sh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Or:</a:t>
            </a:r>
            <a:endParaRPr lang="en-US" sz="12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javac -d bin $(find src -name '*.java')</a:t>
            </a:r>
            <a:endParaRPr lang="en-US" sz="1200" dirty="0"/>
          </a:p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java -cp bin smartshelf.Main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23/26</a:t>
            </a:r>
            <a:endParaRPr lang="en-US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What's Coming Next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5: Exceptions &amp; Design by Contract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8138160" cy="54864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2344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C2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SmartShelf: Custom Exception Hierarchy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155448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will use custom exceptions (BookNotFoundException, BorrowLimitExceededException) with Design by Contract: preconditions, postconditions, and class invariants enforced programmatically.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02920" y="2377440"/>
            <a:ext cx="813816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640080" y="242316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2D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Preparation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274320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Effective Java Ch. 10 (Exceptions). Complete Tasks A-F and push to repo. Review checked vs unchecked exceptions.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12" name="Text 10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24/26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C2D4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-457200"/>
            <a:ext cx="2743200" cy="2743200"/>
          </a:xfrm>
          <a:prstGeom prst="ellipse">
            <a:avLst/>
          </a:prstGeom>
          <a:solidFill>
            <a:srgbClr val="0284C7">
              <a:alpha val="1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4572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Lecture 4 Summary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Generics give compile-time type safety - no casting</a:t>
            </a:r>
            <a:endParaRPr lang="en-US" sz="1350" dirty="0"/>
          </a:p>
        </p:txBody>
      </p:sp>
      <p:sp>
        <p:nvSpPr>
          <p:cNvPr id="6" name="Text 4"/>
          <p:cNvSpPr/>
          <p:nvPr/>
        </p:nvSpPr>
        <p:spPr>
          <a:xfrm>
            <a:off x="731520" y="1627632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📦  &lt;T extends MediaItem&gt; bounds what T can be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731520" y="2066544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Pair&lt;K,V&gt; and Result&lt;T&gt; - multiple type parameters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731520" y="2505456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📐  PECS: Producer Extends, Consumer Super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731520" y="2944368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Type erasure: generics gone at runtime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731520" y="3383280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⚖️  LSP: subtypes must honor parent contracts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731520" y="3822192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Rectangle/Square + ReadOnlyMedia = classic violations</a:t>
            </a:r>
            <a:endParaRPr lang="en-US" sz="1350" dirty="0"/>
          </a:p>
        </p:txBody>
      </p:sp>
      <p:sp>
        <p:nvSpPr>
          <p:cNvPr id="12" name="Text 10"/>
          <p:cNvSpPr/>
          <p:nvPr/>
        </p:nvSpPr>
        <p:spPr>
          <a:xfrm>
            <a:off x="731520" y="4261104"/>
            <a:ext cx="7772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Fix LSP via interfaces (Borrowable) not inheritance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731520" y="4572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v0.4 - type-safe + LSP-compliant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C2D4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3" name="Shape 1"/>
          <p:cNvSpPr/>
          <p:nvPr/>
        </p:nvSpPr>
        <p:spPr>
          <a:xfrm>
            <a:off x="6400800" y="1645920"/>
            <a:ext cx="2743200" cy="2743200"/>
          </a:xfrm>
          <a:prstGeom prst="ellipse">
            <a:avLst/>
          </a:prstGeom>
          <a:solidFill>
            <a:srgbClr val="0284C7">
              <a:alpha val="20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828800"/>
            <a:ext cx="6400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DD3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Week: Exceptions &amp; Design by Contract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Recap - SmartShelf v0.3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built + this week's new challenge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54864" cy="402336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097280"/>
            <a:ext cx="1188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MediaItem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920240" y="1097280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 parent with polymorphic display()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02920" y="1572768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" y="1572768"/>
            <a:ext cx="54864" cy="40233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685800" y="1572768"/>
            <a:ext cx="1188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Book/Journal/DVD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920240" y="1572768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subtypes with overridden display()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02920" y="2048256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02920" y="2048256"/>
            <a:ext cx="54864" cy="402336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14" name="Text 12"/>
          <p:cNvSpPr/>
          <p:nvPr/>
        </p:nvSpPr>
        <p:spPr>
          <a:xfrm>
            <a:off x="685800" y="2048256"/>
            <a:ext cx="1188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DigitalMedia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920240" y="2048256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Implements Downloadable interface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02920" y="2523744"/>
            <a:ext cx="8138160" cy="402336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02920" y="2523744"/>
            <a:ext cx="54864" cy="402336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2523744"/>
            <a:ext cx="11887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84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920240" y="2523744"/>
            <a:ext cx="64008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Polymorphic catalog - List&lt;MediaItem&gt;, no instanceof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02920" y="3200400"/>
            <a:ext cx="8138160" cy="640080"/>
          </a:xfrm>
          <a:prstGeom prst="rect">
            <a:avLst/>
          </a:prstGeom>
          <a:solidFill>
            <a:srgbClr val="FEF3C7"/>
          </a:solidFill>
          <a:ln/>
        </p:spPr>
      </p:sp>
      <p:pic>
        <p:nvPicPr>
          <p:cNvPr id="2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3246120"/>
            <a:ext cx="274320" cy="274320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960120" y="32004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Challenge: </a:t>
            </a:r>
            <a:pPr indent="0" marL="0">
              <a:buNone/>
            </a:pPr>
            <a:r>
              <a:rPr lang="en-US" sz="105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 holds any MediaItem - but what if we want a Books-only catalog that rejects DVDs at compile time? And when is a subclass NOT safely substitutable for its parent?</a:t>
            </a:r>
            <a:endParaRPr lang="en-US" sz="1100" dirty="0"/>
          </a:p>
        </p:txBody>
      </p:sp>
      <p:sp>
        <p:nvSpPr>
          <p:cNvPr id="23" name="Shape 20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24" name="Text 21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25" name="Text 22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3/26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C2D4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0284C7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89520" y="457200"/>
            <a:ext cx="822960" cy="822960"/>
          </a:xfrm>
          <a:prstGeom prst="ellipse">
            <a:avLst/>
          </a:prstGeom>
          <a:solidFill>
            <a:srgbClr val="F59E0B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1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Generics?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 Without Generics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List&lt;Object&gt; gives no type safety - casting required everywhere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3931920" cy="256032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Shape 3"/>
          <p:cNvSpPr/>
          <p:nvPr/>
        </p:nvSpPr>
        <p:spPr>
          <a:xfrm>
            <a:off x="502920" y="1097280"/>
            <a:ext cx="3931920" cy="320040"/>
          </a:xfrm>
          <a:prstGeom prst="rect">
            <a:avLst/>
          </a:prstGeom>
          <a:solidFill>
            <a:srgbClr val="DC2626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Generics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374904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List catalog = new ArrayList();
catalog.add(new Book(...));
catalog.add("I'm a String!");
catalog.add(42);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Must cast + pray
Book b = (Book) catalog.get(0);
</a:t>
            </a:r>
            <a:pPr indent="0" marL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ClassCastException at runtime!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DC262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 x = (Book) catalog.get(1);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709160" y="1097280"/>
            <a:ext cx="3931920" cy="256032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9" name="Shape 7"/>
          <p:cNvSpPr/>
          <p:nvPr/>
        </p:nvSpPr>
        <p:spPr>
          <a:xfrm>
            <a:off x="4709160" y="1097280"/>
            <a:ext cx="3931920" cy="320040"/>
          </a:xfrm>
          <a:prstGeom prst="rect">
            <a:avLst/>
          </a:prstGeom>
          <a:solidFill>
            <a:srgbClr val="059669"/>
          </a:solidFill>
          <a:ln/>
        </p:spPr>
      </p:sp>
      <p:sp>
        <p:nvSpPr>
          <p:cNvPr id="10" name="Text 8"/>
          <p:cNvSpPr/>
          <p:nvPr/>
        </p:nvSpPr>
        <p:spPr>
          <a:xfrm>
            <a:off x="4800600" y="10972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Generics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800600" y="1463040"/>
            <a:ext cx="374904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Catalog&lt;Book&gt; catalog = new Catalog&lt;&gt;();
catalog.add(new Book(...));
</a:t>
            </a:r>
            <a:pPr indent="0" marL="0">
              <a:buNone/>
            </a:pPr>
            <a:r>
              <a:rPr lang="en-US" sz="95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catalog.add("String");  // COMPILE ERROR!
catalog.add(42);        // COMPILE ERROR!
</a:t>
            </a:r>
            <a:pPr indent="0" marL="0">
              <a:buNone/>
            </a:pPr>
            <a:r>
              <a:rPr lang="en-US" sz="9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No casting needed!
Book b = catalog.findByIsbn(isbn);
</a:t>
            </a:r>
            <a:pPr indent="0" marL="0">
              <a:buNone/>
            </a:pPr>
            <a:r>
              <a:rPr lang="en-US" sz="95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Type-safe at compile time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02920" y="3794760"/>
            <a:ext cx="3931920" cy="50292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13" name="Text 11"/>
          <p:cNvSpPr/>
          <p:nvPr/>
        </p:nvSpPr>
        <p:spPr>
          <a:xfrm>
            <a:off x="594360" y="379476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Runtime errors, unsafe casts, no compiler help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09160" y="3794760"/>
            <a:ext cx="3931920" cy="50292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5" name="Text 13"/>
          <p:cNvSpPr/>
          <p:nvPr/>
        </p:nvSpPr>
        <p:spPr>
          <a:xfrm>
            <a:off x="4800600" y="379476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Compile-time safety, no casting, type guaranteed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17" name="Text 1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5/26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Generic Class Syntax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 parameter T is a placeholder - replaced at usage time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8229600" cy="32004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143000"/>
            <a:ext cx="804672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Catalog</a:t>
            </a:r>
            <a:pPr indent="0" marL="0">
              <a:buNone/>
            </a:pPr>
            <a:r>
              <a:rPr lang="en-US" sz="1050" b="1" dirty="0">
                <a:solidFill>
                  <a:srgbClr val="F59E0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&lt;T extends MediaItem&gt;</a:t>
            </a:r>
            <a:pPr indent="0" marL="0">
              <a:buNone/>
            </a:pPr>
            <a:r>
              <a:rPr lang="en-US" sz="105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{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List&lt;T&gt; items;      // T = placeholder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void add(T item) { ... }   // Accepts only T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T findByIsbn(ISBN isbn) {   // Returns T directly
    for (T item : items) {           // Iterate as T
      if (item.getIsbn().equals(isbn))
        return item;                 // No casting!
    }
    return null;
  }
</a:t>
            </a:r>
            <a:pPr indent="0" marL="0">
              <a:buNone/>
            </a:pPr>
            <a:r>
              <a:rPr lang="en-US" sz="10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T extends MediaItem → can call getIsbn(), getTitle(), display()
</a:t>
            </a:r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List&lt;T&gt; searchByTitle(String kw) { ... }</a:t>
            </a:r>
            <a:endParaRPr lang="en-US" sz="1050" dirty="0"/>
          </a:p>
          <a:p>
            <a:pPr indent="0" marL="0">
              <a:buNone/>
            </a:pPr>
            <a:r>
              <a:rPr lang="en-US" sz="10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6/26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Bounded vs Unbounded Type Parameters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extends keyword constrains what types T can be</a:t>
            </a:r>
            <a:endParaRPr lang="en-US" sz="11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097280"/>
          <a:ext cx="813816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3246120"/>
                <a:gridCol w="32461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D4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Bounded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D4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Unbounded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C2D4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Syntax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&lt;T extends MediaItem&gt;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&lt;K, V&gt;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Constraint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 must be MediaItem or subtype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Any type allowed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 call on T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getIsbn(), display(), getTitle()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Only Object methods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SmartShelf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Catalog&lt;T extends MediaItem&gt;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Pair&lt;K, V&gt;, Result&lt;T&gt;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 when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Need to call type-specific methods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Container only stores/returns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502920" y="3886200"/>
            <a:ext cx="8138160" cy="4572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388620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Effective Java Item 31: </a:t>
            </a:r>
            <a:pPr indent="0" marL="0">
              <a:buNone/>
            </a:pPr>
            <a:r>
              <a:rPr lang="en-US" sz="1000" i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"Use bounded wildcards to increase API flexibility."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8" name="Text 5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7/26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C2D4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3" name="Shape 1"/>
          <p:cNvSpPr/>
          <p:nvPr/>
        </p:nvSpPr>
        <p:spPr>
          <a:xfrm>
            <a:off x="7132320" y="3200400"/>
            <a:ext cx="1645920" cy="1645920"/>
          </a:xfrm>
          <a:prstGeom prst="ellipse">
            <a:avLst/>
          </a:prstGeom>
          <a:solidFill>
            <a:srgbClr val="0284C7">
              <a:alpha val="25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7589520" y="457200"/>
            <a:ext cx="822960" cy="822960"/>
          </a:xfrm>
          <a:prstGeom prst="ellipse">
            <a:avLst/>
          </a:prstGeom>
          <a:solidFill>
            <a:srgbClr val="F59E0B">
              <a:alpha val="3000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64592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Hour 2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914400" y="28346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Bounded Types, Wildcards &amp; Erasure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FF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C2D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Wildcards - PECS Principle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02920" y="74980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Producer Extends, Consumer Super - the wildcard decision rule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502920" y="1097280"/>
            <a:ext cx="388620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02920" y="1097280"/>
            <a:ext cx="3886200" cy="365760"/>
          </a:xfrm>
          <a:prstGeom prst="rect">
            <a:avLst/>
          </a:prstGeom>
          <a:solidFill>
            <a:srgbClr val="0284C7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11556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 extends T  (Producer)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94360" y="1554480"/>
            <a:ext cx="3703320" cy="109728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1600200"/>
            <a:ext cx="35204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Read FROM source
</a:t>
            </a:r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void addAll(Catalog&lt;? extends T&gt; src){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for (T item : src.getAll()) 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this.add(item);  // READ ok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src.add(x);  COMPILE ERROR!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611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 you READ from the parameter.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Catalog&lt;Book&gt; works as Catalog&lt;? extends MediaItem&gt;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388620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097280"/>
            <a:ext cx="3886200" cy="36576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2" name="Text 10"/>
          <p:cNvSpPr/>
          <p:nvPr/>
        </p:nvSpPr>
        <p:spPr>
          <a:xfrm>
            <a:off x="4846320" y="111556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 super T  (Consumer)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846320" y="1554480"/>
            <a:ext cx="3703320" cy="109728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600200"/>
            <a:ext cx="35204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Write INTO destination
</a:t>
            </a:r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void copyTo(Catalog&lt;? super T&gt; dest) 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for (T item : this.getAll()) 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dest.add(item);  // WRITE ok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T x = dest.get(0); ERROR!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E2E8F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892040" y="2743200"/>
            <a:ext cx="36118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when you WRITE to the parameter.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Catalog&lt;MediaItem&gt; works as Catalog&lt;? super Book&gt;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02920" y="3657600"/>
            <a:ext cx="8138160" cy="68580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3703320"/>
            <a:ext cx="7772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PECS Memory Aid:
</a:t>
            </a:r>
            <a:endParaRPr lang="en-US" sz="1100" dirty="0"/>
          </a:p>
          <a:p>
            <a:pPr indent="0" marL="0">
              <a:buNone/>
            </a:pPr>
            <a:r>
              <a:rPr lang="en-US" sz="10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the parameter PRODUCES values you read: ? extends T.  If it CONSUMES values you write: ? super T.  If both: use exact type T.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C2D48"/>
          </a:solidFill>
          <a:ln/>
        </p:spPr>
      </p:sp>
      <p:sp>
        <p:nvSpPr>
          <p:cNvPr id="19" name="Text 17"/>
          <p:cNvSpPr/>
          <p:nvPr/>
        </p:nvSpPr>
        <p:spPr>
          <a:xfrm>
            <a:off x="365760" y="4709160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4 | Generics &amp; LSP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6400800" y="470916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9/26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4 - Generics &amp; LSP</dc:title>
  <dc:subject>PptxGenJS Presentation</dc:subject>
  <dc:creator>PptxGenJS</dc:creator>
  <cp:lastModifiedBy>PptxGenJS</cp:lastModifiedBy>
  <cp:revision>1</cp:revision>
  <dcterms:created xsi:type="dcterms:W3CDTF">2026-03-07T02:52:37Z</dcterms:created>
  <dcterms:modified xsi:type="dcterms:W3CDTF">2026-03-07T02:52:37Z</dcterms:modified>
</cp:coreProperties>
</file>