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slideMasters/slideMaster21.xml" ContentType="application/vnd.openxmlformats-officedocument.presentationml.slideMaster+xml"/>
  <Override PartName="/ppt/slides/slide21.xml" ContentType="application/vnd.openxmlformats-officedocument.presentationml.slide+xml"/>
  <Override PartName="/ppt/slideMasters/slideMaster22.xml" ContentType="application/vnd.openxmlformats-officedocument.presentationml.slideMaster+xml"/>
  <Override PartName="/ppt/slides/slide22.xml" ContentType="application/vnd.openxmlformats-officedocument.presentationml.slide+xml"/>
  <Override PartName="/ppt/slideMasters/slideMaster23.xml" ContentType="application/vnd.openxmlformats-officedocument.presentationml.slideMaster+xml"/>
  <Override PartName="/ppt/slides/slide23.xml" ContentType="application/vnd.openxmlformats-officedocument.presentationml.slide+xml"/>
  <Override PartName="/ppt/slideMasters/slideMaster24.xml" ContentType="application/vnd.openxmlformats-officedocument.presentationml.slideMaster+xml"/>
  <Override PartName="/ppt/slides/slide24.xml" ContentType="application/vnd.openxmlformats-officedocument.presentationml.slide+xml"/>
  <Override PartName="/ppt/slideMasters/slideMaster25.xml" ContentType="application/vnd.openxmlformats-officedocument.presentationml.slideMaster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</p:sldIdLst>
  <p:notesMasterIdLst>
    <p:notesMasterId r:id="rId27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notesMaster" Target="notesMasters/notesMaster1.xml"/><Relationship Id="rId28" Type="http://schemas.openxmlformats.org/officeDocument/2006/relationships/presProps" Target="presProps.xml"/><Relationship Id="rId29" Type="http://schemas.openxmlformats.org/officeDocument/2006/relationships/viewProps" Target="viewProps.xml"/><Relationship Id="rId30" Type="http://schemas.openxmlformats.org/officeDocument/2006/relationships/theme" Target="theme/theme1.xml"/><Relationship Id="rId3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2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1.xml"/>
		</Relationships>
</file>

<file path=ppt/notesSlides/_rels/notesSlide2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2.xml"/>
		</Relationships>
</file>

<file path=ppt/notesSlides/_rels/notesSlide2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3.xml"/>
		</Relationships>
</file>

<file path=ppt/notesSlides/_rels/notesSlide2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4.xml"/>
		</Relationships>
</file>

<file path=ppt/notesSlides/_rels/notesSlide2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5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3B1F1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54864" cy="5143500"/>
          </a:xfrm>
          <a:prstGeom prst="rect">
            <a:avLst/>
          </a:prstGeom>
          <a:solidFill>
            <a:srgbClr val="B85042"/>
          </a:solidFill>
          <a:ln/>
        </p:spPr>
      </p:sp>
      <p:sp>
        <p:nvSpPr>
          <p:cNvPr id="3" name="Shape 1"/>
          <p:cNvSpPr/>
          <p:nvPr/>
        </p:nvSpPr>
        <p:spPr>
          <a:xfrm>
            <a:off x="6858000" y="-457200"/>
            <a:ext cx="3200400" cy="3200400"/>
          </a:xfrm>
          <a:prstGeom prst="ellipse">
            <a:avLst/>
          </a:prstGeom>
          <a:solidFill>
            <a:srgbClr val="B85042">
              <a:alpha val="20000"/>
            </a:srgbClr>
          </a:solidFill>
          <a:ln/>
        </p:spPr>
      </p:sp>
      <p:sp>
        <p:nvSpPr>
          <p:cNvPr id="4" name="Shape 2"/>
          <p:cNvSpPr/>
          <p:nvPr/>
        </p:nvSpPr>
        <p:spPr>
          <a:xfrm>
            <a:off x="7315200" y="2926080"/>
            <a:ext cx="1828800" cy="1828800"/>
          </a:xfrm>
          <a:prstGeom prst="ellipse">
            <a:avLst/>
          </a:prstGeom>
          <a:solidFill>
            <a:srgbClr val="2E7D5B">
              <a:alpha val="20000"/>
            </a:srgbClr>
          </a:solidFill>
          <a:ln/>
        </p:spPr>
      </p:sp>
      <p:sp>
        <p:nvSpPr>
          <p:cNvPr id="5" name="Text 3"/>
          <p:cNvSpPr/>
          <p:nvPr/>
        </p:nvSpPr>
        <p:spPr>
          <a:xfrm>
            <a:off x="731520" y="1097280"/>
            <a:ext cx="6400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spc="500" kern="0" dirty="0">
                <a:solidFill>
                  <a:srgbClr val="D4796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LECTURE 5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731520" y="1554480"/>
            <a:ext cx="7315200" cy="2011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Exceptions &amp;
</a:t>
            </a:r>
            <a:pPr indent="0" marL="0">
              <a:buNone/>
            </a:pPr>
            <a:r>
              <a:rPr lang="en-US" sz="4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Design by Contract</a:t>
            </a:r>
            <a:endParaRPr lang="en-US" sz="4200" dirty="0"/>
          </a:p>
        </p:txBody>
      </p:sp>
      <p:sp>
        <p:nvSpPr>
          <p:cNvPr id="7" name="Text 5"/>
          <p:cNvSpPr/>
          <p:nvPr/>
        </p:nvSpPr>
        <p:spPr>
          <a:xfrm>
            <a:off x="731520" y="365760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Advanced Object-Oriented Programming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731520" y="3977640"/>
            <a:ext cx="64008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8B73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Duration: 4 Hours  |  SmartShelf v0.5: Robust Error Handling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BF7F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7315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3B1F1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Rich Exception Context - Code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502920" y="749808"/>
            <a:ext cx="8229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Each exception carries structured data for recovery, not just a message string</a:t>
            </a:r>
            <a:endParaRPr lang="en-US" sz="1100" dirty="0"/>
          </a:p>
        </p:txBody>
      </p:sp>
      <p:sp>
        <p:nvSpPr>
          <p:cNvPr id="4" name="Shape 2"/>
          <p:cNvSpPr/>
          <p:nvPr/>
        </p:nvSpPr>
        <p:spPr>
          <a:xfrm>
            <a:off x="502920" y="1097280"/>
            <a:ext cx="8229600" cy="3200400"/>
          </a:xfrm>
          <a:prstGeom prst="rect">
            <a:avLst/>
          </a:prstGeom>
          <a:solidFill>
            <a:srgbClr val="0F172A"/>
          </a:solidFill>
          <a:ln/>
        </p:spPr>
      </p:sp>
      <p:sp>
        <p:nvSpPr>
          <p:cNvPr id="5" name="Text 3"/>
          <p:cNvSpPr/>
          <p:nvPr/>
        </p:nvSpPr>
        <p:spPr>
          <a:xfrm>
            <a:off x="594360" y="1143000"/>
            <a:ext cx="8046720" cy="3108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950" dirty="0">
                <a:solidFill>
                  <a:srgbClr val="D4796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public class BorrowLimitExceededException extends SmartShelfException {
</a:t>
            </a:r>
            <a:pPr indent="0" marL="0">
              <a:buNone/>
            </a:pPr>
            <a:r>
              <a:rPr lang="en-US" sz="950" dirty="0">
                <a:solidFill>
                  <a:srgbClr val="E2E8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private final String memberName;
  private final int currentCount;
  private final int maxLimit;
</a:t>
            </a:r>
            <a:pPr indent="0" marL="0">
              <a:buNone/>
            </a:pPr>
            <a:r>
              <a:rPr lang="en-US" sz="950" dirty="0">
                <a:solidFill>
                  <a:srgbClr val="E2E8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public BorrowLimitExceededException(String name, int count, int max) {
</a:t>
            </a:r>
            <a:pPr indent="0" marL="0">
              <a:buNone/>
            </a:pPr>
            <a:r>
              <a:rPr lang="en-US" sz="950" dirty="0">
                <a:solidFill>
                  <a:srgbClr val="E2E8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super(name + " has reached limit (" + count + "/" + max + ")",
</a:t>
            </a:r>
            <a:pPr indent="0" marL="0">
              <a:buNone/>
            </a:pPr>
            <a:r>
              <a:rPr lang="en-US" sz="950" b="1" dirty="0">
                <a:solidFill>
                  <a:srgbClr val="2E7D5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    "BORROW_LIMIT_EXCEEDED");
</a:t>
            </a:r>
            <a:pPr indent="0" marL="0">
              <a:buNone/>
            </a:pPr>
            <a:r>
              <a:rPr lang="en-US" sz="950" dirty="0">
                <a:solidFill>
                  <a:srgbClr val="E2E8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this.memberName = name;
    this.currentCount = count;
    this.maxLimit = max;
  }
</a:t>
            </a:r>
            <a:pPr indent="0" marL="0">
              <a:buNone/>
            </a:pPr>
            <a:r>
              <a:rPr lang="en-US" sz="950" dirty="0">
                <a:solidFill>
                  <a:srgbClr val="A7BEA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// Structured getters for caller recovery logic
</a:t>
            </a:r>
            <a:pPr indent="0" marL="0">
              <a:buNone/>
            </a:pPr>
            <a:r>
              <a:rPr lang="en-US" sz="950" dirty="0">
                <a:solidFill>
                  <a:srgbClr val="E2E8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public String getMemberName()  { return memberName; }</a:t>
            </a:r>
            <a:endParaRPr lang="en-US" sz="950" dirty="0"/>
          </a:p>
          <a:p>
            <a:pPr indent="0" marL="0">
              <a:buNone/>
            </a:pPr>
            <a:r>
              <a:rPr lang="en-US" sz="950" dirty="0">
                <a:solidFill>
                  <a:srgbClr val="E2E8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public int getCurrentCount()   { return currentCount; }</a:t>
            </a:r>
            <a:endParaRPr lang="en-US" sz="950" dirty="0"/>
          </a:p>
          <a:p>
            <a:pPr indent="0" marL="0">
              <a:buNone/>
            </a:pPr>
            <a:r>
              <a:rPr lang="en-US" sz="950" dirty="0">
                <a:solidFill>
                  <a:srgbClr val="E2E8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public int getMaxLimit()       { return maxLimit; }</a:t>
            </a:r>
            <a:endParaRPr lang="en-US" sz="950" dirty="0"/>
          </a:p>
          <a:p>
            <a:pPr indent="0" marL="0">
              <a:buNone/>
            </a:pPr>
            <a:r>
              <a:rPr lang="en-US" sz="950" dirty="0">
                <a:solidFill>
                  <a:srgbClr val="E2E8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}</a:t>
            </a:r>
            <a:endParaRPr lang="en-US" sz="950" dirty="0"/>
          </a:p>
        </p:txBody>
      </p:sp>
      <p:sp>
        <p:nvSpPr>
          <p:cNvPr id="6" name="Shape 4"/>
          <p:cNvSpPr/>
          <p:nvPr/>
        </p:nvSpPr>
        <p:spPr>
          <a:xfrm>
            <a:off x="0" y="4686300"/>
            <a:ext cx="9144000" cy="457200"/>
          </a:xfrm>
          <a:prstGeom prst="rect">
            <a:avLst/>
          </a:prstGeom>
          <a:solidFill>
            <a:srgbClr val="3B1F12"/>
          </a:solidFill>
          <a:ln/>
        </p:spPr>
      </p:sp>
      <p:sp>
        <p:nvSpPr>
          <p:cNvPr id="7" name="Text 5"/>
          <p:cNvSpPr/>
          <p:nvPr/>
        </p:nvSpPr>
        <p:spPr>
          <a:xfrm>
            <a:off x="365760" y="4709160"/>
            <a:ext cx="45720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Lecture 5 | Exceptions &amp; Design by Contract</a:t>
            </a:r>
            <a:endParaRPr lang="en-US" sz="800" dirty="0"/>
          </a:p>
        </p:txBody>
      </p:sp>
      <p:sp>
        <p:nvSpPr>
          <p:cNvPr id="8" name="Text 6"/>
          <p:cNvSpPr/>
          <p:nvPr/>
        </p:nvSpPr>
        <p:spPr>
          <a:xfrm>
            <a:off x="6400800" y="4709160"/>
            <a:ext cx="23774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10/26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BF7F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7315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3B1F1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Exception Catching Patterns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502920" y="749808"/>
            <a:ext cx="8229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Three ways to handle SmartShelf exceptions</a:t>
            </a:r>
            <a:endParaRPr lang="en-US" sz="1100" dirty="0"/>
          </a:p>
        </p:txBody>
      </p:sp>
      <p:sp>
        <p:nvSpPr>
          <p:cNvPr id="4" name="Shape 2"/>
          <p:cNvSpPr/>
          <p:nvPr/>
        </p:nvSpPr>
        <p:spPr>
          <a:xfrm>
            <a:off x="502920" y="1051560"/>
            <a:ext cx="2651760" cy="320040"/>
          </a:xfrm>
          <a:prstGeom prst="rect">
            <a:avLst/>
          </a:prstGeom>
          <a:solidFill>
            <a:srgbClr val="B85042"/>
          </a:solidFill>
          <a:ln/>
        </p:spPr>
      </p:sp>
      <p:sp>
        <p:nvSpPr>
          <p:cNvPr id="5" name="Text 3"/>
          <p:cNvSpPr/>
          <p:nvPr/>
        </p:nvSpPr>
        <p:spPr>
          <a:xfrm>
            <a:off x="594360" y="1069848"/>
            <a:ext cx="24688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1. Specific catches</a:t>
            </a:r>
            <a:endParaRPr lang="en-US" sz="1000" dirty="0"/>
          </a:p>
        </p:txBody>
      </p:sp>
      <p:sp>
        <p:nvSpPr>
          <p:cNvPr id="6" name="Shape 4"/>
          <p:cNvSpPr/>
          <p:nvPr/>
        </p:nvSpPr>
        <p:spPr>
          <a:xfrm>
            <a:off x="502920" y="1371600"/>
            <a:ext cx="2651760" cy="1463040"/>
          </a:xfrm>
          <a:prstGeom prst="rect">
            <a:avLst/>
          </a:prstGeom>
          <a:solidFill>
            <a:srgbClr val="0F172A"/>
          </a:solidFill>
          <a:ln/>
        </p:spPr>
      </p:sp>
      <p:sp>
        <p:nvSpPr>
          <p:cNvPr id="7" name="Text 5"/>
          <p:cNvSpPr/>
          <p:nvPr/>
        </p:nvSpPr>
        <p:spPr>
          <a:xfrm>
            <a:off x="594360" y="1417320"/>
            <a:ext cx="246888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900" dirty="0">
                <a:solidFill>
                  <a:srgbClr val="E2E8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catch (ItemNotFound e)</a:t>
            </a:r>
            <a:endParaRPr lang="en-US" sz="900" dirty="0"/>
          </a:p>
          <a:p>
            <a:pPr indent="0" marL="0">
              <a:buNone/>
            </a:pPr>
            <a:r>
              <a:rPr lang="en-US" sz="900" dirty="0">
                <a:solidFill>
                  <a:srgbClr val="E2E8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→ redirect</a:t>
            </a:r>
            <a:endParaRPr lang="en-US" sz="900" dirty="0"/>
          </a:p>
          <a:p>
            <a:pPr indent="0" marL="0">
              <a:buNone/>
            </a:pPr>
            <a:r>
              <a:rPr lang="en-US" sz="900" dirty="0">
                <a:solidFill>
                  <a:srgbClr val="E2E8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catch (NotAvailable e)</a:t>
            </a:r>
            <a:endParaRPr lang="en-US" sz="900" dirty="0"/>
          </a:p>
          <a:p>
            <a:pPr indent="0" marL="0">
              <a:buNone/>
            </a:pPr>
            <a:r>
              <a:rPr lang="en-US" sz="900" dirty="0">
                <a:solidFill>
                  <a:srgbClr val="E2E8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→ waitlist</a:t>
            </a:r>
            <a:endParaRPr lang="en-US" sz="900" dirty="0"/>
          </a:p>
          <a:p>
            <a:pPr indent="0" marL="0">
              <a:buNone/>
            </a:pPr>
            <a:r>
              <a:rPr lang="en-US" sz="900" dirty="0">
                <a:solidFill>
                  <a:srgbClr val="E2E8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catch (LimitExceeded e)</a:t>
            </a:r>
            <a:endParaRPr lang="en-US" sz="900" dirty="0"/>
          </a:p>
          <a:p>
            <a:pPr indent="0" marL="0">
              <a:buNone/>
            </a:pPr>
            <a:r>
              <a:rPr lang="en-US" sz="900" dirty="0">
                <a:solidFill>
                  <a:srgbClr val="E2E8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→ show count</a:t>
            </a:r>
            <a:endParaRPr lang="en-US" sz="900" dirty="0"/>
          </a:p>
        </p:txBody>
      </p:sp>
      <p:sp>
        <p:nvSpPr>
          <p:cNvPr id="8" name="Shape 6"/>
          <p:cNvSpPr/>
          <p:nvPr/>
        </p:nvSpPr>
        <p:spPr>
          <a:xfrm>
            <a:off x="3291840" y="1051560"/>
            <a:ext cx="2651760" cy="320040"/>
          </a:xfrm>
          <a:prstGeom prst="rect">
            <a:avLst/>
          </a:prstGeom>
          <a:solidFill>
            <a:srgbClr val="2E7D5B"/>
          </a:solidFill>
          <a:ln/>
        </p:spPr>
      </p:sp>
      <p:sp>
        <p:nvSpPr>
          <p:cNvPr id="9" name="Text 7"/>
          <p:cNvSpPr/>
          <p:nvPr/>
        </p:nvSpPr>
        <p:spPr>
          <a:xfrm>
            <a:off x="3383280" y="1069848"/>
            <a:ext cx="24688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2. Multi-catch</a:t>
            </a:r>
            <a:endParaRPr lang="en-US" sz="1000" dirty="0"/>
          </a:p>
        </p:txBody>
      </p:sp>
      <p:sp>
        <p:nvSpPr>
          <p:cNvPr id="10" name="Shape 8"/>
          <p:cNvSpPr/>
          <p:nvPr/>
        </p:nvSpPr>
        <p:spPr>
          <a:xfrm>
            <a:off x="3291840" y="1371600"/>
            <a:ext cx="2651760" cy="1463040"/>
          </a:xfrm>
          <a:prstGeom prst="rect">
            <a:avLst/>
          </a:prstGeom>
          <a:solidFill>
            <a:srgbClr val="0F172A"/>
          </a:solidFill>
          <a:ln/>
        </p:spPr>
      </p:sp>
      <p:sp>
        <p:nvSpPr>
          <p:cNvPr id="11" name="Text 9"/>
          <p:cNvSpPr/>
          <p:nvPr/>
        </p:nvSpPr>
        <p:spPr>
          <a:xfrm>
            <a:off x="3383280" y="1417320"/>
            <a:ext cx="246888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900" dirty="0">
                <a:solidFill>
                  <a:srgbClr val="E2E8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catch (</a:t>
            </a:r>
            <a:endParaRPr lang="en-US" sz="900" dirty="0"/>
          </a:p>
          <a:p>
            <a:pPr indent="0" marL="0">
              <a:buNone/>
            </a:pPr>
            <a:r>
              <a:rPr lang="en-US" sz="900" dirty="0">
                <a:solidFill>
                  <a:srgbClr val="E2E8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MemberNotFound |</a:t>
            </a:r>
            <a:endParaRPr lang="en-US" sz="900" dirty="0"/>
          </a:p>
          <a:p>
            <a:pPr indent="0" marL="0">
              <a:buNone/>
            </a:pPr>
            <a:r>
              <a:rPr lang="en-US" sz="900" dirty="0">
                <a:solidFill>
                  <a:srgbClr val="E2E8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ItemNotFound e</a:t>
            </a:r>
            <a:endParaRPr lang="en-US" sz="900" dirty="0"/>
          </a:p>
          <a:p>
            <a:pPr indent="0" marL="0">
              <a:buNone/>
            </a:pPr>
            <a:r>
              <a:rPr lang="en-US" sz="900" dirty="0">
                <a:solidFill>
                  <a:srgbClr val="E2E8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) {</a:t>
            </a:r>
            <a:endParaRPr lang="en-US" sz="900" dirty="0"/>
          </a:p>
          <a:p>
            <a:pPr indent="0" marL="0">
              <a:buNone/>
            </a:pPr>
            <a:r>
              <a:rPr lang="en-US" sz="900" dirty="0">
                <a:solidFill>
                  <a:srgbClr val="E2E8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// Handle both</a:t>
            </a:r>
            <a:endParaRPr lang="en-US" sz="900" dirty="0"/>
          </a:p>
          <a:p>
            <a:pPr indent="0" marL="0">
              <a:buNone/>
            </a:pPr>
            <a:r>
              <a:rPr lang="en-US" sz="900" dirty="0">
                <a:solidFill>
                  <a:srgbClr val="E2E8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// "not found" cases</a:t>
            </a:r>
            <a:endParaRPr lang="en-US" sz="900" dirty="0"/>
          </a:p>
          <a:p>
            <a:pPr indent="0" marL="0">
              <a:buNone/>
            </a:pPr>
            <a:r>
              <a:rPr lang="en-US" sz="900" dirty="0">
                <a:solidFill>
                  <a:srgbClr val="E2E8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log(e.getErrorCode());</a:t>
            </a:r>
            <a:endParaRPr lang="en-US" sz="900" dirty="0"/>
          </a:p>
          <a:p>
            <a:pPr indent="0" marL="0">
              <a:buNone/>
            </a:pPr>
            <a:r>
              <a:rPr lang="en-US" sz="900" dirty="0">
                <a:solidFill>
                  <a:srgbClr val="E2E8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}</a:t>
            </a:r>
            <a:endParaRPr lang="en-US" sz="900" dirty="0"/>
          </a:p>
        </p:txBody>
      </p:sp>
      <p:sp>
        <p:nvSpPr>
          <p:cNvPr id="12" name="Shape 10"/>
          <p:cNvSpPr/>
          <p:nvPr/>
        </p:nvSpPr>
        <p:spPr>
          <a:xfrm>
            <a:off x="6080760" y="1051560"/>
            <a:ext cx="2560320" cy="320040"/>
          </a:xfrm>
          <a:prstGeom prst="rect">
            <a:avLst/>
          </a:prstGeom>
          <a:solidFill>
            <a:srgbClr val="B85042"/>
          </a:solidFill>
          <a:ln/>
        </p:spPr>
      </p:sp>
      <p:sp>
        <p:nvSpPr>
          <p:cNvPr id="13" name="Text 11"/>
          <p:cNvSpPr/>
          <p:nvPr/>
        </p:nvSpPr>
        <p:spPr>
          <a:xfrm>
            <a:off x="6172200" y="1069848"/>
            <a:ext cx="23774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3. Base catch-all</a:t>
            </a:r>
            <a:endParaRPr lang="en-US" sz="1000" dirty="0"/>
          </a:p>
        </p:txBody>
      </p:sp>
      <p:sp>
        <p:nvSpPr>
          <p:cNvPr id="14" name="Shape 12"/>
          <p:cNvSpPr/>
          <p:nvPr/>
        </p:nvSpPr>
        <p:spPr>
          <a:xfrm>
            <a:off x="6080760" y="1371600"/>
            <a:ext cx="2560320" cy="1463040"/>
          </a:xfrm>
          <a:prstGeom prst="rect">
            <a:avLst/>
          </a:prstGeom>
          <a:solidFill>
            <a:srgbClr val="0F172A"/>
          </a:solidFill>
          <a:ln/>
        </p:spPr>
      </p:sp>
      <p:sp>
        <p:nvSpPr>
          <p:cNvPr id="15" name="Text 13"/>
          <p:cNvSpPr/>
          <p:nvPr/>
        </p:nvSpPr>
        <p:spPr>
          <a:xfrm>
            <a:off x="6172200" y="1417320"/>
            <a:ext cx="237744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900" dirty="0">
                <a:solidFill>
                  <a:srgbClr val="E2E8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catch (</a:t>
            </a:r>
            <a:endParaRPr lang="en-US" sz="900" dirty="0"/>
          </a:p>
          <a:p>
            <a:pPr indent="0" marL="0">
              <a:buNone/>
            </a:pPr>
            <a:r>
              <a:rPr lang="en-US" sz="900" dirty="0">
                <a:solidFill>
                  <a:srgbClr val="E2E8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SmartShelfException e</a:t>
            </a:r>
            <a:endParaRPr lang="en-US" sz="900" dirty="0"/>
          </a:p>
          <a:p>
            <a:pPr indent="0" marL="0">
              <a:buNone/>
            </a:pPr>
            <a:r>
              <a:rPr lang="en-US" sz="900" dirty="0">
                <a:solidFill>
                  <a:srgbClr val="E2E8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) {</a:t>
            </a:r>
            <a:endParaRPr lang="en-US" sz="900" dirty="0"/>
          </a:p>
          <a:p>
            <a:pPr indent="0" marL="0">
              <a:buNone/>
            </a:pPr>
            <a:r>
              <a:rPr lang="en-US" sz="900" dirty="0">
                <a:solidFill>
                  <a:srgbClr val="E2E8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// Catches ALL</a:t>
            </a:r>
            <a:endParaRPr lang="en-US" sz="900" dirty="0"/>
          </a:p>
          <a:p>
            <a:pPr indent="0" marL="0">
              <a:buNone/>
            </a:pPr>
            <a:r>
              <a:rPr lang="en-US" sz="900" dirty="0">
                <a:solidFill>
                  <a:srgbClr val="E2E8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// business errors</a:t>
            </a:r>
            <a:endParaRPr lang="en-US" sz="900" dirty="0"/>
          </a:p>
          <a:p>
            <a:pPr indent="0" marL="0">
              <a:buNone/>
            </a:pPr>
            <a:r>
              <a:rPr lang="en-US" sz="900" dirty="0">
                <a:solidFill>
                  <a:srgbClr val="E2E8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show(e.getErrorCode(),</a:t>
            </a:r>
            <a:endParaRPr lang="en-US" sz="900" dirty="0"/>
          </a:p>
          <a:p>
            <a:pPr indent="0" marL="0">
              <a:buNone/>
            </a:pPr>
            <a:r>
              <a:rPr lang="en-US" sz="900" dirty="0">
                <a:solidFill>
                  <a:srgbClr val="E2E8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 e.getMessage());</a:t>
            </a:r>
            <a:endParaRPr lang="en-US" sz="900" dirty="0"/>
          </a:p>
          <a:p>
            <a:pPr indent="0" marL="0">
              <a:buNone/>
            </a:pPr>
            <a:r>
              <a:rPr lang="en-US" sz="900" dirty="0">
                <a:solidFill>
                  <a:srgbClr val="E2E8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}</a:t>
            </a:r>
            <a:endParaRPr lang="en-US" sz="900" dirty="0"/>
          </a:p>
        </p:txBody>
      </p:sp>
      <p:sp>
        <p:nvSpPr>
          <p:cNvPr id="16" name="Shape 14"/>
          <p:cNvSpPr/>
          <p:nvPr/>
        </p:nvSpPr>
        <p:spPr>
          <a:xfrm>
            <a:off x="502920" y="3017520"/>
            <a:ext cx="8138160" cy="128016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25400" dir="8100000">
              <a:srgbClr val="000000">
                <a:alpha val="8000"/>
              </a:srgbClr>
            </a:outerShdw>
          </a:effectLst>
        </p:spPr>
      </p:sp>
      <p:sp>
        <p:nvSpPr>
          <p:cNvPr id="17" name="Shape 15"/>
          <p:cNvSpPr/>
          <p:nvPr/>
        </p:nvSpPr>
        <p:spPr>
          <a:xfrm>
            <a:off x="502920" y="3017520"/>
            <a:ext cx="54864" cy="1280160"/>
          </a:xfrm>
          <a:prstGeom prst="rect">
            <a:avLst/>
          </a:prstGeom>
          <a:solidFill>
            <a:srgbClr val="B85042"/>
          </a:solidFill>
          <a:ln/>
        </p:spPr>
      </p:sp>
      <p:sp>
        <p:nvSpPr>
          <p:cNvPr id="18" name="Text 16"/>
          <p:cNvSpPr/>
          <p:nvPr/>
        </p:nvSpPr>
        <p:spPr>
          <a:xfrm>
            <a:off x="685800" y="3063240"/>
            <a:ext cx="777240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B850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Best Practices
</a:t>
            </a:r>
            <a:endParaRPr lang="en-US" sz="1200" dirty="0"/>
          </a:p>
          <a:p>
            <a:pPr indent="0" marL="0">
              <a:buNone/>
            </a:pPr>
            <a:r>
              <a:rPr lang="en-US" sz="10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Catch specific first, general last. Never catch Exception (too broad). Never swallow exceptions (empty catch). Always log or rethrow. Use multi-catch for same recovery logic. Prefer checked for public APIs, unchecked for internal assertions.</a:t>
            </a:r>
            <a:endParaRPr lang="en-US" sz="1200" dirty="0"/>
          </a:p>
        </p:txBody>
      </p:sp>
      <p:sp>
        <p:nvSpPr>
          <p:cNvPr id="19" name="Shape 17"/>
          <p:cNvSpPr/>
          <p:nvPr/>
        </p:nvSpPr>
        <p:spPr>
          <a:xfrm>
            <a:off x="0" y="4686300"/>
            <a:ext cx="9144000" cy="457200"/>
          </a:xfrm>
          <a:prstGeom prst="rect">
            <a:avLst/>
          </a:prstGeom>
          <a:solidFill>
            <a:srgbClr val="3B1F12"/>
          </a:solidFill>
          <a:ln/>
        </p:spPr>
      </p:sp>
      <p:sp>
        <p:nvSpPr>
          <p:cNvPr id="20" name="Text 18"/>
          <p:cNvSpPr/>
          <p:nvPr/>
        </p:nvSpPr>
        <p:spPr>
          <a:xfrm>
            <a:off x="365760" y="4709160"/>
            <a:ext cx="45720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Lecture 5 | Exceptions &amp; Design by Contract</a:t>
            </a:r>
            <a:endParaRPr lang="en-US" sz="800" dirty="0"/>
          </a:p>
        </p:txBody>
      </p:sp>
      <p:sp>
        <p:nvSpPr>
          <p:cNvPr id="21" name="Text 19"/>
          <p:cNvSpPr/>
          <p:nvPr/>
        </p:nvSpPr>
        <p:spPr>
          <a:xfrm>
            <a:off x="6400800" y="4709160"/>
            <a:ext cx="23774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11/26</a:t>
            </a:r>
            <a:endParaRPr lang="en-US" sz="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BF7F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7315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3B1F1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Exception-to-Result Conversion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502920" y="749808"/>
            <a:ext cx="8229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Bridge between exception-based and functional error handling</a:t>
            </a:r>
            <a:endParaRPr lang="en-US" sz="1100" dirty="0"/>
          </a:p>
        </p:txBody>
      </p:sp>
      <p:sp>
        <p:nvSpPr>
          <p:cNvPr id="4" name="Shape 2"/>
          <p:cNvSpPr/>
          <p:nvPr/>
        </p:nvSpPr>
        <p:spPr>
          <a:xfrm>
            <a:off x="502920" y="1097280"/>
            <a:ext cx="8229600" cy="2194560"/>
          </a:xfrm>
          <a:prstGeom prst="rect">
            <a:avLst/>
          </a:prstGeom>
          <a:solidFill>
            <a:srgbClr val="0F172A"/>
          </a:solidFill>
          <a:ln/>
        </p:spPr>
      </p:sp>
      <p:sp>
        <p:nvSpPr>
          <p:cNvPr id="5" name="Text 3"/>
          <p:cNvSpPr/>
          <p:nvPr/>
        </p:nvSpPr>
        <p:spPr>
          <a:xfrm>
            <a:off x="594360" y="1143000"/>
            <a:ext cx="8046720" cy="21031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A7BEA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// Library offers BOTH styles:
</a:t>
            </a:r>
            <a:pPr indent="0" marL="0">
              <a:buNone/>
            </a:pPr>
            <a:r>
              <a:rPr lang="en-US" sz="1000" dirty="0">
                <a:solidFill>
                  <a:srgbClr val="A7BEA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// Style 1: Traditional — caller uses try/catch
</a:t>
            </a:r>
            <a:pPr indent="0" marL="0">
              <a:buNone/>
            </a:pPr>
            <a:r>
              <a:rPr lang="en-US" sz="1000" dirty="0">
                <a:solidFill>
                  <a:srgbClr val="E2E8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public void borrowItem(...) throws SmartShelfException { ... }
</a:t>
            </a:r>
            <a:pPr indent="0" marL="0">
              <a:buNone/>
            </a:pPr>
            <a:r>
              <a:rPr lang="en-US" sz="1000" dirty="0">
                <a:solidFill>
                  <a:srgbClr val="A7BEA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// Style 2: Functional — exceptions converted to Result&lt;T&gt;
</a:t>
            </a:r>
            <a:pPr indent="0" marL="0">
              <a:buNone/>
            </a:pPr>
            <a:r>
              <a:rPr lang="en-US" sz="1000" dirty="0">
                <a:solidFill>
                  <a:srgbClr val="E2E8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public Result&lt;MediaItem&gt; tryBorrow(String id, ISBN isbn) {
</a:t>
            </a:r>
            <a:pPr indent="0" marL="0">
              <a:buNone/>
            </a:pPr>
            <a:r>
              <a:rPr lang="en-US" sz="1000" dirty="0">
                <a:solidFill>
                  <a:srgbClr val="E2E8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try {
    borrowItem(id, isbn);
    return Result.success(catalog.findByIsbn(isbn));
</a:t>
            </a:r>
            <a:pPr indent="0" marL="0">
              <a:buNone/>
            </a:pPr>
            <a:r>
              <a:rPr lang="en-US" sz="1000" dirty="0">
                <a:solidFill>
                  <a:srgbClr val="E2E8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} catch (SmartShelfException e) {</a:t>
            </a: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E2E8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return Result.failure("[" + e.getErrorCode() + "] " + e.getMessage());</a:t>
            </a: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E2E8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}</a:t>
            </a: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E2E8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}</a:t>
            </a:r>
            <a:endParaRPr lang="en-US" sz="1000" dirty="0"/>
          </a:p>
        </p:txBody>
      </p:sp>
      <p:sp>
        <p:nvSpPr>
          <p:cNvPr id="6" name="Shape 4"/>
          <p:cNvSpPr/>
          <p:nvPr/>
        </p:nvSpPr>
        <p:spPr>
          <a:xfrm>
            <a:off x="502920" y="3429000"/>
            <a:ext cx="3931920" cy="86868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25400" dir="8100000">
              <a:srgbClr val="000000">
                <a:alpha val="8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502920" y="3429000"/>
            <a:ext cx="54864" cy="868680"/>
          </a:xfrm>
          <a:prstGeom prst="rect">
            <a:avLst/>
          </a:prstGeom>
          <a:solidFill>
            <a:srgbClr val="B85042"/>
          </a:solidFill>
          <a:ln/>
        </p:spPr>
      </p:sp>
      <p:sp>
        <p:nvSpPr>
          <p:cNvPr id="8" name="Text 6"/>
          <p:cNvSpPr/>
          <p:nvPr/>
        </p:nvSpPr>
        <p:spPr>
          <a:xfrm>
            <a:off x="685800" y="3474720"/>
            <a:ext cx="356616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B850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When to use exceptions
</a:t>
            </a: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Public API boundaries, framework code, when caller MUST handle the error.</a:t>
            </a:r>
            <a:endParaRPr lang="en-US" sz="1000" dirty="0"/>
          </a:p>
        </p:txBody>
      </p:sp>
      <p:sp>
        <p:nvSpPr>
          <p:cNvPr id="9" name="Shape 7"/>
          <p:cNvSpPr/>
          <p:nvPr/>
        </p:nvSpPr>
        <p:spPr>
          <a:xfrm>
            <a:off x="4709160" y="3429000"/>
            <a:ext cx="3931920" cy="86868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25400" dir="8100000">
              <a:srgbClr val="000000">
                <a:alpha val="8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4709160" y="3429000"/>
            <a:ext cx="54864" cy="868680"/>
          </a:xfrm>
          <a:prstGeom prst="rect">
            <a:avLst/>
          </a:prstGeom>
          <a:solidFill>
            <a:srgbClr val="2E7D5B"/>
          </a:solidFill>
          <a:ln/>
        </p:spPr>
      </p:sp>
      <p:sp>
        <p:nvSpPr>
          <p:cNvPr id="11" name="Text 9"/>
          <p:cNvSpPr/>
          <p:nvPr/>
        </p:nvSpPr>
        <p:spPr>
          <a:xfrm>
            <a:off x="4892040" y="3474720"/>
            <a:ext cx="356616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2E7D5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When to use Result&lt;T&gt;
</a:t>
            </a: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Internal code, expected failures, functional pipelines, when errors are data not control flow.</a:t>
            </a:r>
            <a:endParaRPr lang="en-US" sz="1000" dirty="0"/>
          </a:p>
        </p:txBody>
      </p:sp>
      <p:sp>
        <p:nvSpPr>
          <p:cNvPr id="12" name="Shape 10"/>
          <p:cNvSpPr/>
          <p:nvPr/>
        </p:nvSpPr>
        <p:spPr>
          <a:xfrm>
            <a:off x="0" y="4686300"/>
            <a:ext cx="9144000" cy="457200"/>
          </a:xfrm>
          <a:prstGeom prst="rect">
            <a:avLst/>
          </a:prstGeom>
          <a:solidFill>
            <a:srgbClr val="3B1F12"/>
          </a:solidFill>
          <a:ln/>
        </p:spPr>
      </p:sp>
      <p:sp>
        <p:nvSpPr>
          <p:cNvPr id="13" name="Text 11"/>
          <p:cNvSpPr/>
          <p:nvPr/>
        </p:nvSpPr>
        <p:spPr>
          <a:xfrm>
            <a:off x="365760" y="4709160"/>
            <a:ext cx="45720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Lecture 5 | Exceptions &amp; Design by Contract</a:t>
            </a:r>
            <a:endParaRPr lang="en-US" sz="800" dirty="0"/>
          </a:p>
        </p:txBody>
      </p:sp>
      <p:sp>
        <p:nvSpPr>
          <p:cNvPr id="14" name="Text 12"/>
          <p:cNvSpPr/>
          <p:nvPr/>
        </p:nvSpPr>
        <p:spPr>
          <a:xfrm>
            <a:off x="6400800" y="4709160"/>
            <a:ext cx="23774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12/26</a:t>
            </a:r>
            <a:endParaRPr lang="en-US" sz="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BF7F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6400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3B1F1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Critical Evaluation - Exceptions</a:t>
            </a:r>
            <a:endParaRPr lang="en-US" sz="2300" dirty="0"/>
          </a:p>
        </p:txBody>
      </p:sp>
      <p:graphicFrame>
        <p:nvGraphicFramePr>
          <p:cNvPr id="1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02920" y="868680"/>
          <a:ext cx="8138160" cy="914400"/>
        </p:xfrm>
        <a:graphic>
          <a:graphicData uri="http://schemas.openxmlformats.org/drawingml/2006/table">
            <a:tbl>
              <a:tblPr/>
              <a:tblGrid>
                <a:gridCol w="1463040"/>
                <a:gridCol w="3337560"/>
                <a:gridCol w="3337560"/>
              </a:tblGrid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Aspect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B1F12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Utility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B1F12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Pitfall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B1F12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Custom hierarchy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Specific catches, targeted recovery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Too many exception classes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Checked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Compiler enforces handling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Verbose, clutters signatures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AFC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Unchecked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Clean code, no clutter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Silent failures if not caught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Error codes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Machine-readable, API-friendly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Extra field to maintain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AFC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Rich context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Structured recovery data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Overengineering risk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4" name="Shape 1"/>
          <p:cNvSpPr/>
          <p:nvPr/>
        </p:nvSpPr>
        <p:spPr>
          <a:xfrm>
            <a:off x="502920" y="3383280"/>
            <a:ext cx="8138160" cy="731520"/>
          </a:xfrm>
          <a:prstGeom prst="rect">
            <a:avLst/>
          </a:prstGeom>
          <a:solidFill>
            <a:srgbClr val="D1FAE5"/>
          </a:solidFill>
          <a:ln/>
        </p:spPr>
      </p:sp>
      <p:sp>
        <p:nvSpPr>
          <p:cNvPr id="5" name="Text 2"/>
          <p:cNvSpPr/>
          <p:nvPr/>
        </p:nvSpPr>
        <p:spPr>
          <a:xfrm>
            <a:off x="640080" y="3429000"/>
            <a:ext cx="7772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596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LO1: Critically evaluate
</a:t>
            </a:r>
            <a:endParaRPr lang="en-US" sz="1100" dirty="0"/>
          </a:p>
          <a:p>
            <a:pPr indent="0" marL="0">
              <a:buNone/>
            </a:pPr>
            <a:r>
              <a:rPr lang="en-US" sz="1050" dirty="0">
                <a:solidFill>
                  <a:srgbClr val="065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Checked exceptions enforce handling but add verbosity. Custom hierarchies aid recovery but risk over-engineering. The exception-to-Result pattern bridges both worlds. Argue trade-offs in assessments.</a:t>
            </a:r>
            <a:endParaRPr lang="en-US" sz="1100" dirty="0"/>
          </a:p>
        </p:txBody>
      </p:sp>
      <p:sp>
        <p:nvSpPr>
          <p:cNvPr id="6" name="Shape 3"/>
          <p:cNvSpPr/>
          <p:nvPr/>
        </p:nvSpPr>
        <p:spPr>
          <a:xfrm>
            <a:off x="0" y="4686300"/>
            <a:ext cx="9144000" cy="457200"/>
          </a:xfrm>
          <a:prstGeom prst="rect">
            <a:avLst/>
          </a:prstGeom>
          <a:solidFill>
            <a:srgbClr val="3B1F12"/>
          </a:solidFill>
          <a:ln/>
        </p:spPr>
      </p:sp>
      <p:sp>
        <p:nvSpPr>
          <p:cNvPr id="7" name="Text 4"/>
          <p:cNvSpPr/>
          <p:nvPr/>
        </p:nvSpPr>
        <p:spPr>
          <a:xfrm>
            <a:off x="365760" y="4709160"/>
            <a:ext cx="45720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Lecture 5 | Exceptions &amp; Design by Contract</a:t>
            </a:r>
            <a:endParaRPr lang="en-US" sz="800" dirty="0"/>
          </a:p>
        </p:txBody>
      </p:sp>
      <p:sp>
        <p:nvSpPr>
          <p:cNvPr id="8" name="Text 5"/>
          <p:cNvSpPr/>
          <p:nvPr/>
        </p:nvSpPr>
        <p:spPr>
          <a:xfrm>
            <a:off x="6400800" y="4709160"/>
            <a:ext cx="23774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13/26</a:t>
            </a:r>
            <a:endParaRPr lang="en-US" sz="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3B1F1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54864" cy="5143500"/>
          </a:xfrm>
          <a:prstGeom prst="rect">
            <a:avLst/>
          </a:prstGeom>
          <a:solidFill>
            <a:srgbClr val="B85042"/>
          </a:solidFill>
          <a:ln/>
        </p:spPr>
      </p:sp>
      <p:sp>
        <p:nvSpPr>
          <p:cNvPr id="3" name="Shape 1"/>
          <p:cNvSpPr/>
          <p:nvPr/>
        </p:nvSpPr>
        <p:spPr>
          <a:xfrm>
            <a:off x="7132320" y="3200400"/>
            <a:ext cx="1645920" cy="1645920"/>
          </a:xfrm>
          <a:prstGeom prst="ellipse">
            <a:avLst/>
          </a:prstGeom>
          <a:solidFill>
            <a:srgbClr val="B85042">
              <a:alpha val="25000"/>
            </a:srgbClr>
          </a:solidFill>
          <a:ln/>
        </p:spPr>
      </p:sp>
      <p:sp>
        <p:nvSpPr>
          <p:cNvPr id="4" name="Shape 2"/>
          <p:cNvSpPr/>
          <p:nvPr/>
        </p:nvSpPr>
        <p:spPr>
          <a:xfrm>
            <a:off x="7589520" y="457200"/>
            <a:ext cx="822960" cy="822960"/>
          </a:xfrm>
          <a:prstGeom prst="ellipse">
            <a:avLst/>
          </a:prstGeom>
          <a:solidFill>
            <a:srgbClr val="2E7D5B">
              <a:alpha val="30000"/>
            </a:srgbClr>
          </a:solidFill>
          <a:ln/>
        </p:spPr>
      </p:sp>
      <p:sp>
        <p:nvSpPr>
          <p:cNvPr id="5" name="Text 3"/>
          <p:cNvSpPr/>
          <p:nvPr/>
        </p:nvSpPr>
        <p:spPr>
          <a:xfrm>
            <a:off x="914400" y="1645920"/>
            <a:ext cx="640080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Hour 3</a:t>
            </a:r>
            <a:endParaRPr lang="en-US" sz="3800" dirty="0"/>
          </a:p>
        </p:txBody>
      </p:sp>
      <p:sp>
        <p:nvSpPr>
          <p:cNvPr id="6" name="Text 4"/>
          <p:cNvSpPr/>
          <p:nvPr/>
        </p:nvSpPr>
        <p:spPr>
          <a:xfrm>
            <a:off x="914400" y="2834640"/>
            <a:ext cx="64008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dirty="0">
                <a:solidFill>
                  <a:srgbClr val="C4A8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Design by Contract (DbC)</a:t>
            </a:r>
            <a:endParaRPr lang="en-US" sz="17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BF7F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7315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3B1F1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Design by Contract - Bertrand Meyer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502920" y="749808"/>
            <a:ext cx="8229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Every method is a contract between caller and implementation</a:t>
            </a:r>
            <a:endParaRPr lang="en-US" sz="1100" dirty="0"/>
          </a:p>
        </p:txBody>
      </p:sp>
      <p:sp>
        <p:nvSpPr>
          <p:cNvPr id="4" name="Shape 2"/>
          <p:cNvSpPr/>
          <p:nvPr/>
        </p:nvSpPr>
        <p:spPr>
          <a:xfrm>
            <a:off x="502920" y="1097280"/>
            <a:ext cx="8138160" cy="96012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25400" dir="8100000">
              <a:srgbClr val="000000">
                <a:alpha val="8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502920" y="1097280"/>
            <a:ext cx="54864" cy="960120"/>
          </a:xfrm>
          <a:prstGeom prst="rect">
            <a:avLst/>
          </a:prstGeom>
          <a:solidFill>
            <a:srgbClr val="B85042"/>
          </a:solidFill>
          <a:ln/>
        </p:spPr>
      </p:sp>
      <p:sp>
        <p:nvSpPr>
          <p:cNvPr id="6" name="Text 4"/>
          <p:cNvSpPr/>
          <p:nvPr/>
        </p:nvSpPr>
        <p:spPr>
          <a:xfrm>
            <a:off x="685800" y="1097280"/>
            <a:ext cx="2286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B850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PRECONDITION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3017520" y="1097280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"I require this from you"</a:t>
            </a:r>
            <a:endParaRPr lang="en-US" sz="1000" dirty="0"/>
          </a:p>
        </p:txBody>
      </p:sp>
      <p:sp>
        <p:nvSpPr>
          <p:cNvPr id="8" name="Text 6"/>
          <p:cNvSpPr/>
          <p:nvPr/>
        </p:nvSpPr>
        <p:spPr>
          <a:xfrm>
            <a:off x="685800" y="1399032"/>
            <a:ext cx="3657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the caller must provide</a:t>
            </a:r>
            <a:endParaRPr lang="en-US" sz="1050" dirty="0"/>
          </a:p>
        </p:txBody>
      </p:sp>
      <p:sp>
        <p:nvSpPr>
          <p:cNvPr id="9" name="Text 7"/>
          <p:cNvSpPr/>
          <p:nvPr/>
        </p:nvSpPr>
        <p:spPr>
          <a:xfrm>
            <a:off x="4572000" y="1399032"/>
            <a:ext cx="39319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Who: Caller's responsibility</a:t>
            </a:r>
            <a:endParaRPr lang="en-US" sz="1000" dirty="0"/>
          </a:p>
        </p:txBody>
      </p:sp>
      <p:sp>
        <p:nvSpPr>
          <p:cNvPr id="10" name="Text 8"/>
          <p:cNvSpPr/>
          <p:nvPr/>
        </p:nvSpPr>
        <p:spPr>
          <a:xfrm>
            <a:off x="685800" y="1645920"/>
            <a:ext cx="7772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64748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Example: isbn != null, memberId not blank</a:t>
            </a:r>
            <a:endParaRPr lang="en-US" sz="950" dirty="0"/>
          </a:p>
        </p:txBody>
      </p:sp>
      <p:sp>
        <p:nvSpPr>
          <p:cNvPr id="11" name="Shape 9"/>
          <p:cNvSpPr/>
          <p:nvPr/>
        </p:nvSpPr>
        <p:spPr>
          <a:xfrm>
            <a:off x="502920" y="2194560"/>
            <a:ext cx="8138160" cy="96012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25400" dir="8100000">
              <a:srgbClr val="000000">
                <a:alpha val="8000"/>
              </a:srgbClr>
            </a:outerShdw>
          </a:effectLst>
        </p:spPr>
      </p:sp>
      <p:sp>
        <p:nvSpPr>
          <p:cNvPr id="12" name="Shape 10"/>
          <p:cNvSpPr/>
          <p:nvPr/>
        </p:nvSpPr>
        <p:spPr>
          <a:xfrm>
            <a:off x="502920" y="2194560"/>
            <a:ext cx="54864" cy="960120"/>
          </a:xfrm>
          <a:prstGeom prst="rect">
            <a:avLst/>
          </a:prstGeom>
          <a:solidFill>
            <a:srgbClr val="2E7D5B"/>
          </a:solidFill>
          <a:ln/>
        </p:spPr>
      </p:sp>
      <p:sp>
        <p:nvSpPr>
          <p:cNvPr id="13" name="Text 11"/>
          <p:cNvSpPr/>
          <p:nvPr/>
        </p:nvSpPr>
        <p:spPr>
          <a:xfrm>
            <a:off x="685800" y="2194560"/>
            <a:ext cx="2286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2E7D5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POSTCONDITION</a:t>
            </a:r>
            <a:endParaRPr lang="en-US" sz="1200" dirty="0"/>
          </a:p>
        </p:txBody>
      </p:sp>
      <p:sp>
        <p:nvSpPr>
          <p:cNvPr id="14" name="Text 12"/>
          <p:cNvSpPr/>
          <p:nvPr/>
        </p:nvSpPr>
        <p:spPr>
          <a:xfrm>
            <a:off x="3017520" y="2194560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"I guarantee this to you"</a:t>
            </a:r>
            <a:endParaRPr lang="en-US" sz="1000" dirty="0"/>
          </a:p>
        </p:txBody>
      </p:sp>
      <p:sp>
        <p:nvSpPr>
          <p:cNvPr id="15" name="Text 13"/>
          <p:cNvSpPr/>
          <p:nvPr/>
        </p:nvSpPr>
        <p:spPr>
          <a:xfrm>
            <a:off x="685800" y="2496312"/>
            <a:ext cx="3657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the method guarantees</a:t>
            </a:r>
            <a:endParaRPr lang="en-US" sz="1050" dirty="0"/>
          </a:p>
        </p:txBody>
      </p:sp>
      <p:sp>
        <p:nvSpPr>
          <p:cNvPr id="16" name="Text 14"/>
          <p:cNvSpPr/>
          <p:nvPr/>
        </p:nvSpPr>
        <p:spPr>
          <a:xfrm>
            <a:off x="4572000" y="2496312"/>
            <a:ext cx="39319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Who: Method's responsibility</a:t>
            </a:r>
            <a:endParaRPr lang="en-US" sz="1000" dirty="0"/>
          </a:p>
        </p:txBody>
      </p:sp>
      <p:sp>
        <p:nvSpPr>
          <p:cNvPr id="17" name="Text 15"/>
          <p:cNvSpPr/>
          <p:nvPr/>
        </p:nvSpPr>
        <p:spPr>
          <a:xfrm>
            <a:off x="685800" y="2743200"/>
            <a:ext cx="7772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64748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Example: item findable after add(), count increases by 1</a:t>
            </a:r>
            <a:endParaRPr lang="en-US" sz="950" dirty="0"/>
          </a:p>
        </p:txBody>
      </p:sp>
      <p:sp>
        <p:nvSpPr>
          <p:cNvPr id="18" name="Shape 16"/>
          <p:cNvSpPr/>
          <p:nvPr/>
        </p:nvSpPr>
        <p:spPr>
          <a:xfrm>
            <a:off x="502920" y="3291840"/>
            <a:ext cx="8138160" cy="96012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25400" dir="8100000">
              <a:srgbClr val="000000">
                <a:alpha val="8000"/>
              </a:srgbClr>
            </a:outerShdw>
          </a:effectLst>
        </p:spPr>
      </p:sp>
      <p:sp>
        <p:nvSpPr>
          <p:cNvPr id="19" name="Shape 17"/>
          <p:cNvSpPr/>
          <p:nvPr/>
        </p:nvSpPr>
        <p:spPr>
          <a:xfrm>
            <a:off x="502920" y="3291840"/>
            <a:ext cx="54864" cy="960120"/>
          </a:xfrm>
          <a:prstGeom prst="rect">
            <a:avLst/>
          </a:prstGeom>
          <a:solidFill>
            <a:srgbClr val="B85042"/>
          </a:solidFill>
          <a:ln/>
        </p:spPr>
      </p:sp>
      <p:sp>
        <p:nvSpPr>
          <p:cNvPr id="20" name="Text 18"/>
          <p:cNvSpPr/>
          <p:nvPr/>
        </p:nvSpPr>
        <p:spPr>
          <a:xfrm>
            <a:off x="685800" y="3291840"/>
            <a:ext cx="2286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B850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INVARIANT</a:t>
            </a:r>
            <a:endParaRPr lang="en-US" sz="1200" dirty="0"/>
          </a:p>
        </p:txBody>
      </p:sp>
      <p:sp>
        <p:nvSpPr>
          <p:cNvPr id="21" name="Text 19"/>
          <p:cNvSpPr/>
          <p:nvPr/>
        </p:nvSpPr>
        <p:spPr>
          <a:xfrm>
            <a:off x="3017520" y="3291840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"This is always true about me"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85800" y="3593592"/>
            <a:ext cx="3657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is always true about the object</a:t>
            </a:r>
            <a:endParaRPr lang="en-US" sz="1050" dirty="0"/>
          </a:p>
        </p:txBody>
      </p:sp>
      <p:sp>
        <p:nvSpPr>
          <p:cNvPr id="23" name="Text 21"/>
          <p:cNvSpPr/>
          <p:nvPr/>
        </p:nvSpPr>
        <p:spPr>
          <a:xfrm>
            <a:off x="4572000" y="3593592"/>
            <a:ext cx="39319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Who: Class's responsibility</a:t>
            </a:r>
            <a:endParaRPr lang="en-US" sz="1000" dirty="0"/>
          </a:p>
        </p:txBody>
      </p:sp>
      <p:sp>
        <p:nvSpPr>
          <p:cNvPr id="24" name="Text 22"/>
          <p:cNvSpPr/>
          <p:nvPr/>
        </p:nvSpPr>
        <p:spPr>
          <a:xfrm>
            <a:off x="685800" y="3840480"/>
            <a:ext cx="7772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64748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Example: catalog != null, borrowCount &gt;= 0, name not blank</a:t>
            </a:r>
            <a:endParaRPr lang="en-US" sz="950" dirty="0"/>
          </a:p>
        </p:txBody>
      </p:sp>
      <p:sp>
        <p:nvSpPr>
          <p:cNvPr id="25" name="Shape 23"/>
          <p:cNvSpPr/>
          <p:nvPr/>
        </p:nvSpPr>
        <p:spPr>
          <a:xfrm>
            <a:off x="502920" y="4160520"/>
            <a:ext cx="8138160" cy="228600"/>
          </a:xfrm>
          <a:prstGeom prst="rect">
            <a:avLst/>
          </a:prstGeom>
          <a:solidFill>
            <a:srgbClr val="EDE9FE"/>
          </a:solidFill>
          <a:ln/>
        </p:spPr>
      </p:sp>
      <p:sp>
        <p:nvSpPr>
          <p:cNvPr id="26" name="Text 24"/>
          <p:cNvSpPr/>
          <p:nvPr/>
        </p:nvSpPr>
        <p:spPr>
          <a:xfrm>
            <a:off x="640080" y="4160520"/>
            <a:ext cx="77724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6D28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DbC violations are programming bugs (unchecked) — not business errors (checked).</a:t>
            </a:r>
            <a:endParaRPr lang="en-US" sz="1000" dirty="0"/>
          </a:p>
        </p:txBody>
      </p:sp>
      <p:sp>
        <p:nvSpPr>
          <p:cNvPr id="27" name="Shape 25"/>
          <p:cNvSpPr/>
          <p:nvPr/>
        </p:nvSpPr>
        <p:spPr>
          <a:xfrm>
            <a:off x="0" y="4686300"/>
            <a:ext cx="9144000" cy="457200"/>
          </a:xfrm>
          <a:prstGeom prst="rect">
            <a:avLst/>
          </a:prstGeom>
          <a:solidFill>
            <a:srgbClr val="3B1F12"/>
          </a:solidFill>
          <a:ln/>
        </p:spPr>
      </p:sp>
      <p:sp>
        <p:nvSpPr>
          <p:cNvPr id="28" name="Text 26"/>
          <p:cNvSpPr/>
          <p:nvPr/>
        </p:nvSpPr>
        <p:spPr>
          <a:xfrm>
            <a:off x="365760" y="4709160"/>
            <a:ext cx="45720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Lecture 5 | Exceptions &amp; Design by Contract</a:t>
            </a:r>
            <a:endParaRPr lang="en-US" sz="800" dirty="0"/>
          </a:p>
        </p:txBody>
      </p:sp>
      <p:sp>
        <p:nvSpPr>
          <p:cNvPr id="29" name="Text 27"/>
          <p:cNvSpPr/>
          <p:nvPr/>
        </p:nvSpPr>
        <p:spPr>
          <a:xfrm>
            <a:off x="6400800" y="4709160"/>
            <a:ext cx="23774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15/26</a:t>
            </a:r>
            <a:endParaRPr lang="en-US" sz="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BF7F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7315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3B1F1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Contracts Utility Class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502920" y="749808"/>
            <a:ext cx="8229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Static methods for preconditions, postconditions, and invariants</a:t>
            </a:r>
            <a:endParaRPr lang="en-US" sz="1100" dirty="0"/>
          </a:p>
        </p:txBody>
      </p:sp>
      <p:sp>
        <p:nvSpPr>
          <p:cNvPr id="4" name="Shape 2"/>
          <p:cNvSpPr/>
          <p:nvPr/>
        </p:nvSpPr>
        <p:spPr>
          <a:xfrm>
            <a:off x="502920" y="1097280"/>
            <a:ext cx="8229600" cy="3200400"/>
          </a:xfrm>
          <a:prstGeom prst="rect">
            <a:avLst/>
          </a:prstGeom>
          <a:solidFill>
            <a:srgbClr val="0F172A"/>
          </a:solidFill>
          <a:ln/>
        </p:spPr>
      </p:sp>
      <p:sp>
        <p:nvSpPr>
          <p:cNvPr id="5" name="Text 3"/>
          <p:cNvSpPr/>
          <p:nvPr/>
        </p:nvSpPr>
        <p:spPr>
          <a:xfrm>
            <a:off x="594360" y="1143000"/>
            <a:ext cx="8046720" cy="3108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D4796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public final class Contracts {
</a:t>
            </a:r>
            <a:pPr indent="0" marL="0">
              <a:buNone/>
            </a:pPr>
            <a:r>
              <a:rPr lang="en-US" sz="950" dirty="0">
                <a:solidFill>
                  <a:srgbClr val="A7BEA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// Precondition: what caller must provide
</a:t>
            </a:r>
            <a:pPr indent="0" marL="0">
              <a:buNone/>
            </a:pPr>
            <a:r>
              <a:rPr lang="en-US" sz="950" dirty="0">
                <a:solidFill>
                  <a:srgbClr val="E2E8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public static void require(boolean cond, String desc) {
    if (!cond) throw new ContractViolationException(PRECONDITION, desc);
  }
</a:t>
            </a:r>
            <a:pPr indent="0" marL="0">
              <a:buNone/>
            </a:pPr>
            <a:r>
              <a:rPr lang="en-US" sz="950" dirty="0">
                <a:solidFill>
                  <a:srgbClr val="A7BEA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// Postcondition: what method guarantees
</a:t>
            </a:r>
            <a:pPr indent="0" marL="0">
              <a:buNone/>
            </a:pPr>
            <a:r>
              <a:rPr lang="en-US" sz="950" dirty="0">
                <a:solidFill>
                  <a:srgbClr val="A7BEA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public static void ensure(boolean cond, String desc) {
    if (!cond) throw new ContractViolationException(POSTCONDITION, desc);
  }
</a:t>
            </a:r>
            <a:pPr indent="0" marL="0">
              <a:buNone/>
            </a:pPr>
            <a:r>
              <a:rPr lang="en-US" sz="950" dirty="0">
                <a:solidFill>
                  <a:srgbClr val="A7BEA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// Invariant: what is always true about the object
</a:t>
            </a:r>
            <a:pPr indent="0" marL="0">
              <a:buNone/>
            </a:pPr>
            <a:r>
              <a:rPr lang="en-US" sz="950" dirty="0">
                <a:solidFill>
                  <a:srgbClr val="A7BEA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public static void invariant(boolean cond, String desc) {
    if (!cond) throw new ContractViolationException(INVARIANT, desc);
  }
</a:t>
            </a:r>
            <a:pPr indent="0" marL="0">
              <a:buNone/>
            </a:pPr>
            <a:r>
              <a:rPr lang="en-US" sz="950" dirty="0">
                <a:solidFill>
                  <a:srgbClr val="A7BEA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// Convenience: requireNonNull, requireNotBlank, requireInRange</a:t>
            </a:r>
            <a:endParaRPr lang="en-US" sz="1000" dirty="0"/>
          </a:p>
          <a:p>
            <a:pPr indent="0" marL="0">
              <a:buNone/>
            </a:pPr>
            <a:r>
              <a:rPr lang="en-US" sz="950" dirty="0">
                <a:solidFill>
                  <a:srgbClr val="A7BEA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}</a:t>
            </a:r>
            <a:endParaRPr lang="en-US" sz="1000" dirty="0"/>
          </a:p>
        </p:txBody>
      </p:sp>
      <p:sp>
        <p:nvSpPr>
          <p:cNvPr id="6" name="Shape 4"/>
          <p:cNvSpPr/>
          <p:nvPr/>
        </p:nvSpPr>
        <p:spPr>
          <a:xfrm>
            <a:off x="0" y="4686300"/>
            <a:ext cx="9144000" cy="457200"/>
          </a:xfrm>
          <a:prstGeom prst="rect">
            <a:avLst/>
          </a:prstGeom>
          <a:solidFill>
            <a:srgbClr val="3B1F12"/>
          </a:solidFill>
          <a:ln/>
        </p:spPr>
      </p:sp>
      <p:sp>
        <p:nvSpPr>
          <p:cNvPr id="7" name="Text 5"/>
          <p:cNvSpPr/>
          <p:nvPr/>
        </p:nvSpPr>
        <p:spPr>
          <a:xfrm>
            <a:off x="365760" y="4709160"/>
            <a:ext cx="45720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Lecture 5 | Exceptions &amp; Design by Contract</a:t>
            </a:r>
            <a:endParaRPr lang="en-US" sz="800" dirty="0"/>
          </a:p>
        </p:txBody>
      </p:sp>
      <p:sp>
        <p:nvSpPr>
          <p:cNvPr id="8" name="Text 6"/>
          <p:cNvSpPr/>
          <p:nvPr/>
        </p:nvSpPr>
        <p:spPr>
          <a:xfrm>
            <a:off x="6400800" y="4709160"/>
            <a:ext cx="23774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16/26</a:t>
            </a:r>
            <a:endParaRPr lang="en-US" sz="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BF7F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7315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3B1F1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DbC Applied: Library.borrowItem()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502920" y="749808"/>
            <a:ext cx="8229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Preconditions at entry, postconditions at exit, invariant always</a:t>
            </a:r>
            <a:endParaRPr lang="en-US" sz="1100" dirty="0"/>
          </a:p>
        </p:txBody>
      </p:sp>
      <p:sp>
        <p:nvSpPr>
          <p:cNvPr id="4" name="Shape 2"/>
          <p:cNvSpPr/>
          <p:nvPr/>
        </p:nvSpPr>
        <p:spPr>
          <a:xfrm>
            <a:off x="502920" y="1097280"/>
            <a:ext cx="8229600" cy="3200400"/>
          </a:xfrm>
          <a:prstGeom prst="rect">
            <a:avLst/>
          </a:prstGeom>
          <a:solidFill>
            <a:srgbClr val="0F172A"/>
          </a:solidFill>
          <a:ln/>
        </p:spPr>
      </p:sp>
      <p:sp>
        <p:nvSpPr>
          <p:cNvPr id="5" name="Text 3"/>
          <p:cNvSpPr/>
          <p:nvPr/>
        </p:nvSpPr>
        <p:spPr>
          <a:xfrm>
            <a:off x="594360" y="1143000"/>
            <a:ext cx="8046720" cy="3108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950" dirty="0">
                <a:solidFill>
                  <a:srgbClr val="E2E8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public void borrowItem(String memberId, ISBN isbn)
    throws MemberNotFound, ItemNotFound, NotAvailable, LimitExceeded {
</a:t>
            </a:r>
            <a:pPr indent="0" marL="0">
              <a:buNone/>
            </a:pPr>
            <a:r>
              <a:rPr lang="en-US" sz="950" b="1" dirty="0">
                <a:solidFill>
                  <a:srgbClr val="D4796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// ── PRECONDITIONS (unchecked — programming bugs) ──
</a:t>
            </a:r>
            <a:pPr indent="0" marL="0">
              <a:buNone/>
            </a:pPr>
            <a:r>
              <a:rPr lang="en-US" sz="950" dirty="0">
                <a:solidFill>
                  <a:srgbClr val="E2E8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Contracts.requireNotBlank(memberId, "memberId");
  Contracts.requireNonNull(isbn, "isbn");
</a:t>
            </a:r>
            <a:pPr indent="0" marL="0">
              <a:buNone/>
            </a:pPr>
            <a:r>
              <a:rPr lang="en-US" sz="950" b="1" dirty="0">
                <a:solidFill>
                  <a:srgbClr val="2E7D5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// ── BUSINESS LOGIC (checked — recoverable errors) ──
</a:t>
            </a:r>
            <a:pPr indent="0" marL="0">
              <a:buNone/>
            </a:pPr>
            <a:r>
              <a:rPr lang="en-US" sz="950" dirty="0">
                <a:solidFill>
                  <a:srgbClr val="E2E8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Member member = findMemberOrThrow(memberId);
  MediaItem item = findItemByIsbn(isbn);
  if (!item.isAvailable()) throw new ItemNotAvailableException(...);
  if (!member.canBorrow()) throw new BorrowLimitExceededException(...);
</a:t>
            </a:r>
            <a:pPr indent="0" marL="0">
              <a:buNone/>
            </a:pPr>
            <a:r>
              <a:rPr lang="en-US" sz="950" dirty="0">
                <a:solidFill>
                  <a:srgbClr val="E2E8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int prevCount = member.getBorrowedCount();
  item.markAsBorrowed(); member.addBorrowedItem(item);
</a:t>
            </a:r>
            <a:pPr indent="0" marL="0">
              <a:buNone/>
            </a:pPr>
            <a:r>
              <a:rPr lang="en-US" sz="950" b="1" dirty="0">
                <a:solidFill>
                  <a:srgbClr val="D4796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// ── POSTCONDITIONS (unchecked — verify guarantees) ──
</a:t>
            </a:r>
            <a:pPr indent="0" marL="0">
              <a:buNone/>
            </a:pPr>
            <a:r>
              <a:rPr lang="en-US" sz="950" dirty="0">
                <a:solidFill>
                  <a:srgbClr val="E2E8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Contracts.ensure(!item.isAvailable(), "item must be borrowed");</a:t>
            </a:r>
            <a:endParaRPr lang="en-US" sz="950" dirty="0"/>
          </a:p>
          <a:p>
            <a:pPr indent="0" marL="0">
              <a:buNone/>
            </a:pPr>
            <a:r>
              <a:rPr lang="en-US" sz="950" dirty="0">
                <a:solidFill>
                  <a:srgbClr val="E2E8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Contracts.ensure(member.getBorrowedCount() == prevCount + 1, "count +1");</a:t>
            </a:r>
            <a:endParaRPr lang="en-US" sz="950" dirty="0"/>
          </a:p>
          <a:p>
            <a:pPr indent="0" marL="0">
              <a:buNone/>
            </a:pPr>
            <a:r>
              <a:rPr lang="en-US" sz="950" dirty="0">
                <a:solidFill>
                  <a:srgbClr val="E2E8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checkInvariant();</a:t>
            </a:r>
            <a:endParaRPr lang="en-US" sz="950" dirty="0"/>
          </a:p>
          <a:p>
            <a:pPr indent="0" marL="0">
              <a:buNone/>
            </a:pPr>
            <a:r>
              <a:rPr lang="en-US" sz="950" dirty="0">
                <a:solidFill>
                  <a:srgbClr val="E2E8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}</a:t>
            </a:r>
            <a:endParaRPr lang="en-US" sz="950" dirty="0"/>
          </a:p>
        </p:txBody>
      </p:sp>
      <p:sp>
        <p:nvSpPr>
          <p:cNvPr id="6" name="Shape 4"/>
          <p:cNvSpPr/>
          <p:nvPr/>
        </p:nvSpPr>
        <p:spPr>
          <a:xfrm>
            <a:off x="0" y="4686300"/>
            <a:ext cx="9144000" cy="457200"/>
          </a:xfrm>
          <a:prstGeom prst="rect">
            <a:avLst/>
          </a:prstGeom>
          <a:solidFill>
            <a:srgbClr val="3B1F12"/>
          </a:solidFill>
          <a:ln/>
        </p:spPr>
      </p:sp>
      <p:sp>
        <p:nvSpPr>
          <p:cNvPr id="7" name="Text 5"/>
          <p:cNvSpPr/>
          <p:nvPr/>
        </p:nvSpPr>
        <p:spPr>
          <a:xfrm>
            <a:off x="365760" y="4709160"/>
            <a:ext cx="45720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Lecture 5 | Exceptions &amp; Design by Contract</a:t>
            </a:r>
            <a:endParaRPr lang="en-US" sz="800" dirty="0"/>
          </a:p>
        </p:txBody>
      </p:sp>
      <p:sp>
        <p:nvSpPr>
          <p:cNvPr id="8" name="Text 6"/>
          <p:cNvSpPr/>
          <p:nvPr/>
        </p:nvSpPr>
        <p:spPr>
          <a:xfrm>
            <a:off x="6400800" y="4709160"/>
            <a:ext cx="23774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17/26</a:t>
            </a:r>
            <a:endParaRPr lang="en-US" sz="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BF7F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6400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3B1F1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Critical Evaluation - DbC</a:t>
            </a:r>
            <a:endParaRPr lang="en-US" sz="2300" dirty="0"/>
          </a:p>
        </p:txBody>
      </p:sp>
      <p:graphicFrame>
        <p:nvGraphicFramePr>
          <p:cNvPr id="19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02920" y="868680"/>
          <a:ext cx="8138160" cy="914400"/>
        </p:xfrm>
        <a:graphic>
          <a:graphicData uri="http://schemas.openxmlformats.org/drawingml/2006/table">
            <a:tbl>
              <a:tblPr/>
              <a:tblGrid>
                <a:gridCol w="1463040"/>
                <a:gridCol w="3337560"/>
                <a:gridCol w="3337560"/>
              </a:tblGrid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Aspect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B1F12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Utility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B1F12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Pitfall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B1F12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Preconditions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Catch bugs at method entry, clear API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Verbose, duplicate if(null) checks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Postconditions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Self-testing code, catches logic bugs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Performance overhead, hard to express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AFC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Invariants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Guaranteed object consistency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Called after every mutation = cost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Contracts class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Readable, reusable, centralized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Extra dependency, non-standard Java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AFC"/>
                    </a:solidFill>
                  </a:tcPr>
                </a:tc>
              </a:tr>
            </a:tbl>
          </a:graphicData>
        </a:graphic>
      </p:graphicFrame>
      <p:sp>
        <p:nvSpPr>
          <p:cNvPr id="4" name="Shape 1"/>
          <p:cNvSpPr/>
          <p:nvPr/>
        </p:nvSpPr>
        <p:spPr>
          <a:xfrm>
            <a:off x="502920" y="3200400"/>
            <a:ext cx="8138160" cy="914400"/>
          </a:xfrm>
          <a:prstGeom prst="rect">
            <a:avLst/>
          </a:prstGeom>
          <a:solidFill>
            <a:srgbClr val="FEF3C7"/>
          </a:solidFill>
          <a:ln/>
        </p:spPr>
      </p:sp>
      <p:sp>
        <p:nvSpPr>
          <p:cNvPr id="5" name="Text 2"/>
          <p:cNvSpPr/>
          <p:nvPr/>
        </p:nvSpPr>
        <p:spPr>
          <a:xfrm>
            <a:off x="640080" y="3246120"/>
            <a:ext cx="77724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92400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DbC in Industry
</a:t>
            </a:r>
            <a:endParaRPr lang="en-US" sz="1100" dirty="0"/>
          </a:p>
          <a:p>
            <a:pPr indent="0" marL="0">
              <a:buNone/>
            </a:pPr>
            <a:r>
              <a:rPr lang="en-US" sz="1000" dirty="0">
                <a:solidFill>
                  <a:srgbClr val="92400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Eiffel language has native DbC. Java uses assert keyword (limited), Google Guava Preconditions, or custom Contracts like ours. Spring Framework uses @Valid annotations. Production code often disables postconditions/invariants for performance but keeps preconditions always-on.</a:t>
            </a:r>
            <a:endParaRPr lang="en-US" sz="1100" dirty="0"/>
          </a:p>
        </p:txBody>
      </p:sp>
      <p:sp>
        <p:nvSpPr>
          <p:cNvPr id="6" name="Shape 3"/>
          <p:cNvSpPr/>
          <p:nvPr/>
        </p:nvSpPr>
        <p:spPr>
          <a:xfrm>
            <a:off x="0" y="4686300"/>
            <a:ext cx="9144000" cy="457200"/>
          </a:xfrm>
          <a:prstGeom prst="rect">
            <a:avLst/>
          </a:prstGeom>
          <a:solidFill>
            <a:srgbClr val="3B1F12"/>
          </a:solidFill>
          <a:ln/>
        </p:spPr>
      </p:sp>
      <p:sp>
        <p:nvSpPr>
          <p:cNvPr id="7" name="Text 4"/>
          <p:cNvSpPr/>
          <p:nvPr/>
        </p:nvSpPr>
        <p:spPr>
          <a:xfrm>
            <a:off x="365760" y="4709160"/>
            <a:ext cx="45720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Lecture 5 | Exceptions &amp; Design by Contract</a:t>
            </a:r>
            <a:endParaRPr lang="en-US" sz="800" dirty="0"/>
          </a:p>
        </p:txBody>
      </p:sp>
      <p:sp>
        <p:nvSpPr>
          <p:cNvPr id="8" name="Text 5"/>
          <p:cNvSpPr/>
          <p:nvPr/>
        </p:nvSpPr>
        <p:spPr>
          <a:xfrm>
            <a:off x="6400800" y="4709160"/>
            <a:ext cx="23774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18/26</a:t>
            </a:r>
            <a:endParaRPr lang="en-US" sz="8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3B1F1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54864" cy="5143500"/>
          </a:xfrm>
          <a:prstGeom prst="rect">
            <a:avLst/>
          </a:prstGeom>
          <a:solidFill>
            <a:srgbClr val="B85042"/>
          </a:solidFill>
          <a:ln/>
        </p:spPr>
      </p:sp>
      <p:sp>
        <p:nvSpPr>
          <p:cNvPr id="3" name="Shape 1"/>
          <p:cNvSpPr/>
          <p:nvPr/>
        </p:nvSpPr>
        <p:spPr>
          <a:xfrm>
            <a:off x="7132320" y="3200400"/>
            <a:ext cx="1645920" cy="1645920"/>
          </a:xfrm>
          <a:prstGeom prst="ellipse">
            <a:avLst/>
          </a:prstGeom>
          <a:solidFill>
            <a:srgbClr val="B85042">
              <a:alpha val="25000"/>
            </a:srgbClr>
          </a:solidFill>
          <a:ln/>
        </p:spPr>
      </p:sp>
      <p:sp>
        <p:nvSpPr>
          <p:cNvPr id="4" name="Shape 2"/>
          <p:cNvSpPr/>
          <p:nvPr/>
        </p:nvSpPr>
        <p:spPr>
          <a:xfrm>
            <a:off x="7589520" y="457200"/>
            <a:ext cx="822960" cy="822960"/>
          </a:xfrm>
          <a:prstGeom prst="ellipse">
            <a:avLst/>
          </a:prstGeom>
          <a:solidFill>
            <a:srgbClr val="2E7D5B">
              <a:alpha val="30000"/>
            </a:srgbClr>
          </a:solidFill>
          <a:ln/>
        </p:spPr>
      </p:sp>
      <p:sp>
        <p:nvSpPr>
          <p:cNvPr id="5" name="Text 3"/>
          <p:cNvSpPr/>
          <p:nvPr/>
        </p:nvSpPr>
        <p:spPr>
          <a:xfrm>
            <a:off x="914400" y="1645920"/>
            <a:ext cx="640080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Hour 4</a:t>
            </a:r>
            <a:endParaRPr lang="en-US" sz="3800" dirty="0"/>
          </a:p>
        </p:txBody>
      </p:sp>
      <p:sp>
        <p:nvSpPr>
          <p:cNvPr id="6" name="Text 4"/>
          <p:cNvSpPr/>
          <p:nvPr/>
        </p:nvSpPr>
        <p:spPr>
          <a:xfrm>
            <a:off x="914400" y="2834640"/>
            <a:ext cx="64008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dirty="0">
                <a:solidFill>
                  <a:srgbClr val="C4A8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Workshop: SmartShelf v0.5</a:t>
            </a:r>
            <a:endParaRPr lang="en-US" sz="17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BF7F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6400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500" b="1" dirty="0">
                <a:solidFill>
                  <a:srgbClr val="3B1F1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Today's Agenda</a:t>
            </a:r>
            <a:endParaRPr lang="en-US" sz="2500" dirty="0"/>
          </a:p>
        </p:txBody>
      </p:sp>
      <p:sp>
        <p:nvSpPr>
          <p:cNvPr id="3" name="Text 1"/>
          <p:cNvSpPr/>
          <p:nvPr/>
        </p:nvSpPr>
        <p:spPr>
          <a:xfrm>
            <a:off x="502920" y="77724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 Hours - Making SmartShelf Robust &amp; Reliable</a:t>
            </a:r>
            <a:endParaRPr lang="en-US" sz="1100" dirty="0"/>
          </a:p>
        </p:txBody>
      </p:sp>
      <p:sp>
        <p:nvSpPr>
          <p:cNvPr id="4" name="Shape 2"/>
          <p:cNvSpPr/>
          <p:nvPr/>
        </p:nvSpPr>
        <p:spPr>
          <a:xfrm>
            <a:off x="502920" y="1188720"/>
            <a:ext cx="8138160" cy="713232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25400" dir="8100000">
              <a:srgbClr val="000000">
                <a:alpha val="8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502920" y="1188720"/>
            <a:ext cx="54864" cy="713232"/>
          </a:xfrm>
          <a:prstGeom prst="rect">
            <a:avLst/>
          </a:prstGeom>
          <a:solidFill>
            <a:srgbClr val="B85042"/>
          </a:solidFill>
          <a:ln/>
        </p:spPr>
      </p:sp>
      <p:sp>
        <p:nvSpPr>
          <p:cNvPr id="6" name="Text 4"/>
          <p:cNvSpPr/>
          <p:nvPr/>
        </p:nvSpPr>
        <p:spPr>
          <a:xfrm>
            <a:off x="685800" y="1188720"/>
            <a:ext cx="7315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B850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Hour 1</a:t>
            </a:r>
            <a:endParaRPr lang="en-US" sz="1000" dirty="0"/>
          </a:p>
        </p:txBody>
      </p:sp>
      <p:sp>
        <p:nvSpPr>
          <p:cNvPr id="7" name="Text 5"/>
          <p:cNvSpPr/>
          <p:nvPr/>
        </p:nvSpPr>
        <p:spPr>
          <a:xfrm>
            <a:off x="685800" y="1426464"/>
            <a:ext cx="73152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Exception Fundamentals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685800" y="1645920"/>
            <a:ext cx="73152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Checked vs unchecked, throw/catch mechanics, exception hierarchy</a:t>
            </a:r>
            <a:endParaRPr lang="en-US" sz="1000" dirty="0"/>
          </a:p>
        </p:txBody>
      </p:sp>
      <p:sp>
        <p:nvSpPr>
          <p:cNvPr id="9" name="Shape 7"/>
          <p:cNvSpPr/>
          <p:nvPr/>
        </p:nvSpPr>
        <p:spPr>
          <a:xfrm>
            <a:off x="502920" y="2011680"/>
            <a:ext cx="8138160" cy="713232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25400" dir="8100000">
              <a:srgbClr val="000000">
                <a:alpha val="8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502920" y="2011680"/>
            <a:ext cx="54864" cy="713232"/>
          </a:xfrm>
          <a:prstGeom prst="rect">
            <a:avLst/>
          </a:prstGeom>
          <a:solidFill>
            <a:srgbClr val="2E7D5B"/>
          </a:solidFill>
          <a:ln/>
        </p:spPr>
      </p:sp>
      <p:sp>
        <p:nvSpPr>
          <p:cNvPr id="11" name="Text 9"/>
          <p:cNvSpPr/>
          <p:nvPr/>
        </p:nvSpPr>
        <p:spPr>
          <a:xfrm>
            <a:off x="685800" y="2011680"/>
            <a:ext cx="7315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2E7D5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Hour 2</a:t>
            </a:r>
            <a:endParaRPr lang="en-US" sz="1000" dirty="0"/>
          </a:p>
        </p:txBody>
      </p:sp>
      <p:sp>
        <p:nvSpPr>
          <p:cNvPr id="12" name="Text 10"/>
          <p:cNvSpPr/>
          <p:nvPr/>
        </p:nvSpPr>
        <p:spPr>
          <a:xfrm>
            <a:off x="685800" y="2249424"/>
            <a:ext cx="73152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Custom Exception Hierarchy</a:t>
            </a:r>
            <a:endParaRPr lang="en-US" sz="1300" dirty="0"/>
          </a:p>
        </p:txBody>
      </p:sp>
      <p:sp>
        <p:nvSpPr>
          <p:cNvPr id="13" name="Text 11"/>
          <p:cNvSpPr/>
          <p:nvPr/>
        </p:nvSpPr>
        <p:spPr>
          <a:xfrm>
            <a:off x="685800" y="2468880"/>
            <a:ext cx="73152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SmartShelfException, ItemNotFoundException, rich context, error codes</a:t>
            </a:r>
            <a:endParaRPr lang="en-US" sz="1000" dirty="0"/>
          </a:p>
        </p:txBody>
      </p:sp>
      <p:sp>
        <p:nvSpPr>
          <p:cNvPr id="14" name="Shape 12"/>
          <p:cNvSpPr/>
          <p:nvPr/>
        </p:nvSpPr>
        <p:spPr>
          <a:xfrm>
            <a:off x="502920" y="2834640"/>
            <a:ext cx="8138160" cy="713232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25400" dir="8100000">
              <a:srgbClr val="000000">
                <a:alpha val="8000"/>
              </a:srgbClr>
            </a:outerShdw>
          </a:effectLst>
        </p:spPr>
      </p:sp>
      <p:sp>
        <p:nvSpPr>
          <p:cNvPr id="15" name="Shape 13"/>
          <p:cNvSpPr/>
          <p:nvPr/>
        </p:nvSpPr>
        <p:spPr>
          <a:xfrm>
            <a:off x="502920" y="2834640"/>
            <a:ext cx="54864" cy="713232"/>
          </a:xfrm>
          <a:prstGeom prst="rect">
            <a:avLst/>
          </a:prstGeom>
          <a:solidFill>
            <a:srgbClr val="B85042"/>
          </a:solidFill>
          <a:ln/>
        </p:spPr>
      </p:sp>
      <p:sp>
        <p:nvSpPr>
          <p:cNvPr id="16" name="Text 14"/>
          <p:cNvSpPr/>
          <p:nvPr/>
        </p:nvSpPr>
        <p:spPr>
          <a:xfrm>
            <a:off x="685800" y="2834640"/>
            <a:ext cx="7315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B850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Hour 3</a:t>
            </a:r>
            <a:endParaRPr lang="en-US" sz="1000" dirty="0"/>
          </a:p>
        </p:txBody>
      </p:sp>
      <p:sp>
        <p:nvSpPr>
          <p:cNvPr id="17" name="Text 15"/>
          <p:cNvSpPr/>
          <p:nvPr/>
        </p:nvSpPr>
        <p:spPr>
          <a:xfrm>
            <a:off x="685800" y="3072384"/>
            <a:ext cx="73152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Design by Contract (DbC)</a:t>
            </a:r>
            <a:endParaRPr lang="en-US" sz="1300" dirty="0"/>
          </a:p>
        </p:txBody>
      </p:sp>
      <p:sp>
        <p:nvSpPr>
          <p:cNvPr id="18" name="Text 16"/>
          <p:cNvSpPr/>
          <p:nvPr/>
        </p:nvSpPr>
        <p:spPr>
          <a:xfrm>
            <a:off x="685800" y="3291840"/>
            <a:ext cx="73152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Preconditions, postconditions, class invariants, Contracts utility</a:t>
            </a:r>
            <a:endParaRPr lang="en-US" sz="1000" dirty="0"/>
          </a:p>
        </p:txBody>
      </p:sp>
      <p:sp>
        <p:nvSpPr>
          <p:cNvPr id="19" name="Shape 17"/>
          <p:cNvSpPr/>
          <p:nvPr/>
        </p:nvSpPr>
        <p:spPr>
          <a:xfrm>
            <a:off x="502920" y="3657600"/>
            <a:ext cx="8138160" cy="713232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25400" dir="8100000">
              <a:srgbClr val="000000">
                <a:alpha val="8000"/>
              </a:srgbClr>
            </a:outerShdw>
          </a:effectLst>
        </p:spPr>
      </p:sp>
      <p:sp>
        <p:nvSpPr>
          <p:cNvPr id="20" name="Shape 18"/>
          <p:cNvSpPr/>
          <p:nvPr/>
        </p:nvSpPr>
        <p:spPr>
          <a:xfrm>
            <a:off x="502920" y="3657600"/>
            <a:ext cx="54864" cy="713232"/>
          </a:xfrm>
          <a:prstGeom prst="rect">
            <a:avLst/>
          </a:prstGeom>
          <a:solidFill>
            <a:srgbClr val="2E7D5B"/>
          </a:solidFill>
          <a:ln/>
        </p:spPr>
      </p:sp>
      <p:sp>
        <p:nvSpPr>
          <p:cNvPr id="21" name="Text 19"/>
          <p:cNvSpPr/>
          <p:nvPr/>
        </p:nvSpPr>
        <p:spPr>
          <a:xfrm>
            <a:off x="685800" y="3657600"/>
            <a:ext cx="7315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2E7D5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Hour 4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85800" y="3895344"/>
            <a:ext cx="73152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Workshop: SmartShelf v0.5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85800" y="4114800"/>
            <a:ext cx="73152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Tasks A-F: exception hierarchy, DbC integration, exception-to-Result</a:t>
            </a:r>
            <a:endParaRPr lang="en-US" sz="1000" dirty="0"/>
          </a:p>
        </p:txBody>
      </p:sp>
      <p:sp>
        <p:nvSpPr>
          <p:cNvPr id="24" name="Shape 22"/>
          <p:cNvSpPr/>
          <p:nvPr/>
        </p:nvSpPr>
        <p:spPr>
          <a:xfrm>
            <a:off x="0" y="4686300"/>
            <a:ext cx="9144000" cy="457200"/>
          </a:xfrm>
          <a:prstGeom prst="rect">
            <a:avLst/>
          </a:prstGeom>
          <a:solidFill>
            <a:srgbClr val="3B1F12"/>
          </a:solidFill>
          <a:ln/>
        </p:spPr>
      </p:sp>
      <p:sp>
        <p:nvSpPr>
          <p:cNvPr id="25" name="Text 23"/>
          <p:cNvSpPr/>
          <p:nvPr/>
        </p:nvSpPr>
        <p:spPr>
          <a:xfrm>
            <a:off x="365760" y="4709160"/>
            <a:ext cx="45720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Lecture 5 | Exceptions &amp; Design by Contract</a:t>
            </a:r>
            <a:endParaRPr lang="en-US" sz="800" dirty="0"/>
          </a:p>
        </p:txBody>
      </p:sp>
      <p:sp>
        <p:nvSpPr>
          <p:cNvPr id="26" name="Text 24"/>
          <p:cNvSpPr/>
          <p:nvPr/>
        </p:nvSpPr>
        <p:spPr>
          <a:xfrm>
            <a:off x="6400800" y="4709160"/>
            <a:ext cx="23774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2/26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BF7F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6400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3B1F1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Workshop Tasks A - C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502920" y="749808"/>
            <a:ext cx="73152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Build exception hierarchy + contracts - 45 minutes</a:t>
            </a:r>
            <a:endParaRPr lang="en-US" sz="1100" dirty="0"/>
          </a:p>
        </p:txBody>
      </p:sp>
      <p:sp>
        <p:nvSpPr>
          <p:cNvPr id="4" name="Shape 2"/>
          <p:cNvSpPr/>
          <p:nvPr/>
        </p:nvSpPr>
        <p:spPr>
          <a:xfrm>
            <a:off x="502920" y="1097280"/>
            <a:ext cx="8138160" cy="91440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25400" dir="8100000">
              <a:srgbClr val="000000">
                <a:alpha val="8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502920" y="1097280"/>
            <a:ext cx="54864" cy="914400"/>
          </a:xfrm>
          <a:prstGeom prst="rect">
            <a:avLst/>
          </a:prstGeom>
          <a:solidFill>
            <a:srgbClr val="B85042"/>
          </a:solidFill>
          <a:ln/>
        </p:spPr>
      </p:sp>
      <p:sp>
        <p:nvSpPr>
          <p:cNvPr id="6" name="Text 4"/>
          <p:cNvSpPr/>
          <p:nvPr/>
        </p:nvSpPr>
        <p:spPr>
          <a:xfrm>
            <a:off x="685800" y="1097280"/>
            <a:ext cx="914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B850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Task A</a:t>
            </a:r>
            <a:endParaRPr lang="en-US" sz="1000" dirty="0"/>
          </a:p>
        </p:txBody>
      </p:sp>
      <p:sp>
        <p:nvSpPr>
          <p:cNvPr id="7" name="Text 5"/>
          <p:cNvSpPr/>
          <p:nvPr/>
        </p:nvSpPr>
        <p:spPr>
          <a:xfrm>
            <a:off x="685800" y="1335024"/>
            <a:ext cx="77724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Create SmartShelfException base class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685800" y="1600200"/>
            <a:ext cx="7772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Checked exception with errorCode field. toString() includes code. Constructor accepts message + code + optional cause.</a:t>
            </a:r>
            <a:endParaRPr lang="en-US" sz="1050" dirty="0"/>
          </a:p>
        </p:txBody>
      </p:sp>
      <p:sp>
        <p:nvSpPr>
          <p:cNvPr id="9" name="Shape 7"/>
          <p:cNvSpPr/>
          <p:nvPr/>
        </p:nvSpPr>
        <p:spPr>
          <a:xfrm>
            <a:off x="502920" y="2148840"/>
            <a:ext cx="8138160" cy="91440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25400" dir="8100000">
              <a:srgbClr val="000000">
                <a:alpha val="8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502920" y="2148840"/>
            <a:ext cx="54864" cy="914400"/>
          </a:xfrm>
          <a:prstGeom prst="rect">
            <a:avLst/>
          </a:prstGeom>
          <a:solidFill>
            <a:srgbClr val="2E7D5B"/>
          </a:solidFill>
          <a:ln/>
        </p:spPr>
      </p:sp>
      <p:sp>
        <p:nvSpPr>
          <p:cNvPr id="11" name="Text 9"/>
          <p:cNvSpPr/>
          <p:nvPr/>
        </p:nvSpPr>
        <p:spPr>
          <a:xfrm>
            <a:off x="685800" y="2148840"/>
            <a:ext cx="914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2E7D5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Task B</a:t>
            </a:r>
            <a:endParaRPr lang="en-US" sz="1000" dirty="0"/>
          </a:p>
        </p:txBody>
      </p:sp>
      <p:sp>
        <p:nvSpPr>
          <p:cNvPr id="12" name="Text 10"/>
          <p:cNvSpPr/>
          <p:nvPr/>
        </p:nvSpPr>
        <p:spPr>
          <a:xfrm>
            <a:off x="685800" y="2386584"/>
            <a:ext cx="77724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Create 5 specific exception subclasses</a:t>
            </a:r>
            <a:endParaRPr lang="en-US" sz="1300" dirty="0"/>
          </a:p>
        </p:txBody>
      </p:sp>
      <p:sp>
        <p:nvSpPr>
          <p:cNvPr id="13" name="Text 11"/>
          <p:cNvSpPr/>
          <p:nvPr/>
        </p:nvSpPr>
        <p:spPr>
          <a:xfrm>
            <a:off x="685800" y="2651760"/>
            <a:ext cx="7772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ItemNotFound(ISBN), MemberNotFound(memberId), BorrowLimitExceeded(name, count, max), ItemNotAvailable(title), DuplicateItem(ISBN).</a:t>
            </a:r>
            <a:endParaRPr lang="en-US" sz="1050" dirty="0"/>
          </a:p>
        </p:txBody>
      </p:sp>
      <p:sp>
        <p:nvSpPr>
          <p:cNvPr id="14" name="Shape 12"/>
          <p:cNvSpPr/>
          <p:nvPr/>
        </p:nvSpPr>
        <p:spPr>
          <a:xfrm>
            <a:off x="502920" y="3200400"/>
            <a:ext cx="8138160" cy="91440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25400" dir="8100000">
              <a:srgbClr val="000000">
                <a:alpha val="8000"/>
              </a:srgbClr>
            </a:outerShdw>
          </a:effectLst>
        </p:spPr>
      </p:sp>
      <p:sp>
        <p:nvSpPr>
          <p:cNvPr id="15" name="Shape 13"/>
          <p:cNvSpPr/>
          <p:nvPr/>
        </p:nvSpPr>
        <p:spPr>
          <a:xfrm>
            <a:off x="502920" y="3200400"/>
            <a:ext cx="54864" cy="914400"/>
          </a:xfrm>
          <a:prstGeom prst="rect">
            <a:avLst/>
          </a:prstGeom>
          <a:solidFill>
            <a:srgbClr val="B85042"/>
          </a:solidFill>
          <a:ln/>
        </p:spPr>
      </p:sp>
      <p:sp>
        <p:nvSpPr>
          <p:cNvPr id="16" name="Text 14"/>
          <p:cNvSpPr/>
          <p:nvPr/>
        </p:nvSpPr>
        <p:spPr>
          <a:xfrm>
            <a:off x="685800" y="3200400"/>
            <a:ext cx="914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B850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Task C</a:t>
            </a:r>
            <a:endParaRPr lang="en-US" sz="1000" dirty="0"/>
          </a:p>
        </p:txBody>
      </p:sp>
      <p:sp>
        <p:nvSpPr>
          <p:cNvPr id="17" name="Text 15"/>
          <p:cNvSpPr/>
          <p:nvPr/>
        </p:nvSpPr>
        <p:spPr>
          <a:xfrm>
            <a:off x="685800" y="3438144"/>
            <a:ext cx="77724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Create Contracts utility + ContractViolationException</a:t>
            </a:r>
            <a:endParaRPr lang="en-US" sz="1300" dirty="0"/>
          </a:p>
        </p:txBody>
      </p:sp>
      <p:sp>
        <p:nvSpPr>
          <p:cNvPr id="18" name="Text 16"/>
          <p:cNvSpPr/>
          <p:nvPr/>
        </p:nvSpPr>
        <p:spPr>
          <a:xfrm>
            <a:off x="685800" y="3703320"/>
            <a:ext cx="7772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require(), ensure(), invariant() static methods. Unchecked exception with ContractType enum. requireNonNull, requireNotBlank, requireInRange helpers.</a:t>
            </a:r>
            <a:endParaRPr lang="en-US" sz="1050" dirty="0"/>
          </a:p>
        </p:txBody>
      </p:sp>
      <p:sp>
        <p:nvSpPr>
          <p:cNvPr id="19" name="Shape 17"/>
          <p:cNvSpPr/>
          <p:nvPr/>
        </p:nvSpPr>
        <p:spPr>
          <a:xfrm>
            <a:off x="0" y="4686300"/>
            <a:ext cx="9144000" cy="457200"/>
          </a:xfrm>
          <a:prstGeom prst="rect">
            <a:avLst/>
          </a:prstGeom>
          <a:solidFill>
            <a:srgbClr val="3B1F12"/>
          </a:solidFill>
          <a:ln/>
        </p:spPr>
      </p:sp>
      <p:sp>
        <p:nvSpPr>
          <p:cNvPr id="20" name="Text 18"/>
          <p:cNvSpPr/>
          <p:nvPr/>
        </p:nvSpPr>
        <p:spPr>
          <a:xfrm>
            <a:off x="365760" y="4709160"/>
            <a:ext cx="45720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Lecture 5 | Exceptions &amp; Design by Contract</a:t>
            </a:r>
            <a:endParaRPr lang="en-US" sz="800" dirty="0"/>
          </a:p>
        </p:txBody>
      </p:sp>
      <p:sp>
        <p:nvSpPr>
          <p:cNvPr id="21" name="Text 19"/>
          <p:cNvSpPr/>
          <p:nvPr/>
        </p:nvSpPr>
        <p:spPr>
          <a:xfrm>
            <a:off x="6400800" y="4709160"/>
            <a:ext cx="23774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21/26</a:t>
            </a:r>
            <a:endParaRPr lang="en-US" sz="800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1">
    <p:bg>
      <p:bgPr>
        <a:solidFill>
          <a:srgbClr val="FBF7F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6400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3B1F1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Workshop Tasks D - F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502920" y="749808"/>
            <a:ext cx="73152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Integration and testing - 45 minutes</a:t>
            </a:r>
            <a:endParaRPr lang="en-US" sz="1100" dirty="0"/>
          </a:p>
        </p:txBody>
      </p:sp>
      <p:sp>
        <p:nvSpPr>
          <p:cNvPr id="4" name="Shape 2"/>
          <p:cNvSpPr/>
          <p:nvPr/>
        </p:nvSpPr>
        <p:spPr>
          <a:xfrm>
            <a:off x="502920" y="1097280"/>
            <a:ext cx="8138160" cy="91440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25400" dir="8100000">
              <a:srgbClr val="000000">
                <a:alpha val="8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502920" y="1097280"/>
            <a:ext cx="54864" cy="914400"/>
          </a:xfrm>
          <a:prstGeom prst="rect">
            <a:avLst/>
          </a:prstGeom>
          <a:solidFill>
            <a:srgbClr val="2E7D5B"/>
          </a:solidFill>
          <a:ln/>
        </p:spPr>
      </p:sp>
      <p:sp>
        <p:nvSpPr>
          <p:cNvPr id="6" name="Text 4"/>
          <p:cNvSpPr/>
          <p:nvPr/>
        </p:nvSpPr>
        <p:spPr>
          <a:xfrm>
            <a:off x="685800" y="1097280"/>
            <a:ext cx="914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2E7D5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Task D</a:t>
            </a:r>
            <a:endParaRPr lang="en-US" sz="1000" dirty="0"/>
          </a:p>
        </p:txBody>
      </p:sp>
      <p:sp>
        <p:nvSpPr>
          <p:cNvPr id="7" name="Text 5"/>
          <p:cNvSpPr/>
          <p:nvPr/>
        </p:nvSpPr>
        <p:spPr>
          <a:xfrm>
            <a:off x="685800" y="1335024"/>
            <a:ext cx="77724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Update Library with checked exceptions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685800" y="1600200"/>
            <a:ext cx="7772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borrowItem() throws MemberNotFound|ItemNotFound|NotAvailable|LimitExceeded. addItem() throws DuplicateItemException. findItemByIsbn() throws ItemNotFoundException.</a:t>
            </a:r>
            <a:endParaRPr lang="en-US" sz="1050" dirty="0"/>
          </a:p>
        </p:txBody>
      </p:sp>
      <p:sp>
        <p:nvSpPr>
          <p:cNvPr id="9" name="Shape 7"/>
          <p:cNvSpPr/>
          <p:nvPr/>
        </p:nvSpPr>
        <p:spPr>
          <a:xfrm>
            <a:off x="502920" y="2148840"/>
            <a:ext cx="8138160" cy="91440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25400" dir="8100000">
              <a:srgbClr val="000000">
                <a:alpha val="8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502920" y="2148840"/>
            <a:ext cx="54864" cy="914400"/>
          </a:xfrm>
          <a:prstGeom prst="rect">
            <a:avLst/>
          </a:prstGeom>
          <a:solidFill>
            <a:srgbClr val="B85042"/>
          </a:solidFill>
          <a:ln/>
        </p:spPr>
      </p:sp>
      <p:sp>
        <p:nvSpPr>
          <p:cNvPr id="11" name="Text 9"/>
          <p:cNvSpPr/>
          <p:nvPr/>
        </p:nvSpPr>
        <p:spPr>
          <a:xfrm>
            <a:off x="685800" y="2148840"/>
            <a:ext cx="914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B850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Task E</a:t>
            </a:r>
            <a:endParaRPr lang="en-US" sz="1000" dirty="0"/>
          </a:p>
        </p:txBody>
      </p:sp>
      <p:sp>
        <p:nvSpPr>
          <p:cNvPr id="12" name="Text 10"/>
          <p:cNvSpPr/>
          <p:nvPr/>
        </p:nvSpPr>
        <p:spPr>
          <a:xfrm>
            <a:off x="685800" y="2386584"/>
            <a:ext cx="77724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Add DbC to Library methods</a:t>
            </a:r>
            <a:endParaRPr lang="en-US" sz="1300" dirty="0"/>
          </a:p>
        </p:txBody>
      </p:sp>
      <p:sp>
        <p:nvSpPr>
          <p:cNvPr id="13" name="Text 11"/>
          <p:cNvSpPr/>
          <p:nvPr/>
        </p:nvSpPr>
        <p:spPr>
          <a:xfrm>
            <a:off x="685800" y="2651760"/>
            <a:ext cx="7772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Preconditions (requireNonNull, requireNotBlank) at entry. Postconditions (ensure) before return. checkInvariant() after every mutation.</a:t>
            </a:r>
            <a:endParaRPr lang="en-US" sz="1050" dirty="0"/>
          </a:p>
        </p:txBody>
      </p:sp>
      <p:sp>
        <p:nvSpPr>
          <p:cNvPr id="14" name="Shape 12"/>
          <p:cNvSpPr/>
          <p:nvPr/>
        </p:nvSpPr>
        <p:spPr>
          <a:xfrm>
            <a:off x="502920" y="3200400"/>
            <a:ext cx="8138160" cy="91440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25400" dir="8100000">
              <a:srgbClr val="000000">
                <a:alpha val="8000"/>
              </a:srgbClr>
            </a:outerShdw>
          </a:effectLst>
        </p:spPr>
      </p:sp>
      <p:sp>
        <p:nvSpPr>
          <p:cNvPr id="15" name="Shape 13"/>
          <p:cNvSpPr/>
          <p:nvPr/>
        </p:nvSpPr>
        <p:spPr>
          <a:xfrm>
            <a:off x="502920" y="3200400"/>
            <a:ext cx="54864" cy="914400"/>
          </a:xfrm>
          <a:prstGeom prst="rect">
            <a:avLst/>
          </a:prstGeom>
          <a:solidFill>
            <a:srgbClr val="2E7D5B"/>
          </a:solidFill>
          <a:ln/>
        </p:spPr>
      </p:sp>
      <p:sp>
        <p:nvSpPr>
          <p:cNvPr id="16" name="Text 14"/>
          <p:cNvSpPr/>
          <p:nvPr/>
        </p:nvSpPr>
        <p:spPr>
          <a:xfrm>
            <a:off x="685800" y="3200400"/>
            <a:ext cx="914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2E7D5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Task F</a:t>
            </a:r>
            <a:endParaRPr lang="en-US" sz="1000" dirty="0"/>
          </a:p>
        </p:txBody>
      </p:sp>
      <p:sp>
        <p:nvSpPr>
          <p:cNvPr id="17" name="Text 15"/>
          <p:cNvSpPr/>
          <p:nvPr/>
        </p:nvSpPr>
        <p:spPr>
          <a:xfrm>
            <a:off x="685800" y="3438144"/>
            <a:ext cx="77724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Full integration demo - 8 demos</a:t>
            </a:r>
            <a:endParaRPr lang="en-US" sz="1300" dirty="0"/>
          </a:p>
        </p:txBody>
      </p:sp>
      <p:sp>
        <p:nvSpPr>
          <p:cNvPr id="18" name="Text 16"/>
          <p:cNvSpPr/>
          <p:nvPr/>
        </p:nvSpPr>
        <p:spPr>
          <a:xfrm>
            <a:off x="685800" y="3703320"/>
            <a:ext cx="7772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Specific catches, rich context, checked vs unchecked, multi-catch, DbC preconditions, postconditions/invariants, exception-to-Result, full integration.</a:t>
            </a:r>
            <a:endParaRPr lang="en-US" sz="1050" dirty="0"/>
          </a:p>
        </p:txBody>
      </p:sp>
      <p:sp>
        <p:nvSpPr>
          <p:cNvPr id="19" name="Shape 17"/>
          <p:cNvSpPr/>
          <p:nvPr/>
        </p:nvSpPr>
        <p:spPr>
          <a:xfrm>
            <a:off x="0" y="4686300"/>
            <a:ext cx="9144000" cy="457200"/>
          </a:xfrm>
          <a:prstGeom prst="rect">
            <a:avLst/>
          </a:prstGeom>
          <a:solidFill>
            <a:srgbClr val="3B1F12"/>
          </a:solidFill>
          <a:ln/>
        </p:spPr>
      </p:sp>
      <p:sp>
        <p:nvSpPr>
          <p:cNvPr id="20" name="Text 18"/>
          <p:cNvSpPr/>
          <p:nvPr/>
        </p:nvSpPr>
        <p:spPr>
          <a:xfrm>
            <a:off x="365760" y="4709160"/>
            <a:ext cx="45720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Lecture 5 | Exceptions &amp; Design by Contract</a:t>
            </a:r>
            <a:endParaRPr lang="en-US" sz="800" dirty="0"/>
          </a:p>
        </p:txBody>
      </p:sp>
      <p:sp>
        <p:nvSpPr>
          <p:cNvPr id="21" name="Text 19"/>
          <p:cNvSpPr/>
          <p:nvPr/>
        </p:nvSpPr>
        <p:spPr>
          <a:xfrm>
            <a:off x="6400800" y="4709160"/>
            <a:ext cx="23774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22/26</a:t>
            </a:r>
            <a:endParaRPr lang="en-US" sz="800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2">
    <p:bg>
      <p:bgPr>
        <a:solidFill>
          <a:srgbClr val="FBF7F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6400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3B1F1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SmartShelf v0.5 Project Structure</a:t>
            </a:r>
            <a:endParaRPr lang="en-US" sz="2300" dirty="0"/>
          </a:p>
        </p:txBody>
      </p:sp>
      <p:sp>
        <p:nvSpPr>
          <p:cNvPr id="3" name="Shape 1"/>
          <p:cNvSpPr/>
          <p:nvPr/>
        </p:nvSpPr>
        <p:spPr>
          <a:xfrm>
            <a:off x="502920" y="777240"/>
            <a:ext cx="4572000" cy="3474720"/>
          </a:xfrm>
          <a:prstGeom prst="rect">
            <a:avLst/>
          </a:prstGeom>
          <a:solidFill>
            <a:srgbClr val="0F172A"/>
          </a:solidFill>
          <a:ln/>
        </p:spPr>
      </p:sp>
      <p:sp>
        <p:nvSpPr>
          <p:cNvPr id="4" name="Text 2"/>
          <p:cNvSpPr/>
          <p:nvPr/>
        </p:nvSpPr>
        <p:spPr>
          <a:xfrm>
            <a:off x="594360" y="822960"/>
            <a:ext cx="4389120" cy="3383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50" b="1" dirty="0">
                <a:solidFill>
                  <a:srgbClr val="D4796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src/smartshelf/
</a:t>
            </a:r>
            <a:pPr indent="0" marL="0">
              <a:buNone/>
            </a:pPr>
            <a:r>
              <a:rPr lang="en-US" sz="1000" dirty="0">
                <a:solidFill>
                  <a:srgbClr val="D4796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exceptions/
</a:t>
            </a:r>
            <a:pPr indent="0" marL="0">
              <a:buNone/>
            </a:pPr>
            <a:r>
              <a:rPr lang="en-US" sz="900" dirty="0">
                <a:solidFill>
                  <a:srgbClr val="D4796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SmartShelfException.java     Task A
    ItemNotFoundException.java    Task B
    MemberNotFoundException.java  Task B
    BorrowLimitExceededException  Task B
    ItemNotAvailableException     Task B
    DuplicateItemException.java   Task B
    ContractViolationException    Task C
</a:t>
            </a:r>
            <a:pPr indent="0" marL="0">
              <a:buNone/>
            </a:pPr>
            <a:r>
              <a:rPr lang="en-US" sz="1000" dirty="0">
                <a:solidFill>
                  <a:srgbClr val="A7BEA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contract/
</a:t>
            </a:r>
            <a:pPr indent="0" marL="0">
              <a:buNone/>
            </a:pPr>
            <a:r>
              <a:rPr lang="en-US" sz="900" dirty="0">
                <a:solidFill>
                  <a:srgbClr val="A7BEA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Contracts.java               Task C
</a:t>
            </a:r>
            <a:pPr indent="0" marL="0">
              <a:buNone/>
            </a:pPr>
            <a:r>
              <a:rPr lang="en-US" sz="1000" dirty="0">
                <a:solidFill>
                  <a:srgbClr val="94A3B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generics/
</a:t>
            </a:r>
            <a:pPr indent="0" marL="0">
              <a:buNone/>
            </a:pPr>
            <a:r>
              <a:rPr lang="en-US" sz="900" dirty="0">
                <a:solidFill>
                  <a:srgbClr val="94A3B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Catalog.java, Pair.java, Result.java
</a:t>
            </a:r>
            <a:pPr indent="0" marL="0">
              <a:buNone/>
            </a:pPr>
            <a:r>
              <a:rPr lang="en-US" sz="900" dirty="0">
                <a:solidFill>
                  <a:srgbClr val="D4796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Library.java                   Task D+E
  Main.java                     Task F
</a:t>
            </a:r>
            <a:pPr indent="0" marL="0">
              <a:buNone/>
            </a:pPr>
            <a:r>
              <a:rPr lang="en-US" sz="900" dirty="0">
                <a:solidFill>
                  <a:srgbClr val="94A3B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(12 base classes from Weeks 1-3)</a:t>
            </a:r>
            <a:endParaRPr lang="en-US" sz="1050" dirty="0"/>
          </a:p>
        </p:txBody>
      </p:sp>
      <p:sp>
        <p:nvSpPr>
          <p:cNvPr id="5" name="Shape 3"/>
          <p:cNvSpPr/>
          <p:nvPr/>
        </p:nvSpPr>
        <p:spPr>
          <a:xfrm>
            <a:off x="5303520" y="777240"/>
            <a:ext cx="3337560" cy="164592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25400" dir="8100000">
              <a:srgbClr val="000000">
                <a:alpha val="8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5303520" y="777240"/>
            <a:ext cx="54864" cy="1645920"/>
          </a:xfrm>
          <a:prstGeom prst="rect">
            <a:avLst/>
          </a:prstGeom>
          <a:solidFill>
            <a:srgbClr val="B85042"/>
          </a:solidFill>
          <a:ln/>
        </p:spPr>
      </p:sp>
      <p:sp>
        <p:nvSpPr>
          <p:cNvPr id="7" name="Text 5"/>
          <p:cNvSpPr/>
          <p:nvPr/>
        </p:nvSpPr>
        <p:spPr>
          <a:xfrm>
            <a:off x="5440680" y="822960"/>
            <a:ext cx="3017520" cy="1554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B850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New This Week
</a:t>
            </a:r>
            <a:endParaRPr lang="en-US" sz="1200" dirty="0"/>
          </a:p>
          <a:p>
            <a:pPr indent="0" marL="0">
              <a:buNone/>
            </a:pPr>
            <a:r>
              <a:rPr lang="en-US" sz="10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 exception classes</a:t>
            </a:r>
            <a:endParaRPr lang="en-US" sz="1200" dirty="0"/>
          </a:p>
          <a:p>
            <a:pPr indent="0" marL="0">
              <a:buNone/>
            </a:pPr>
            <a:r>
              <a:rPr lang="en-US" sz="10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 Contracts utility</a:t>
            </a:r>
            <a:endParaRPr lang="en-US" sz="1200" dirty="0"/>
          </a:p>
          <a:p>
            <a:pPr indent="0" marL="0">
              <a:buNone/>
            </a:pPr>
            <a:r>
              <a:rPr lang="en-US" sz="10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Library uses checked exceptions</a:t>
            </a:r>
            <a:endParaRPr lang="en-US" sz="1200" dirty="0"/>
          </a:p>
          <a:p>
            <a:pPr indent="0" marL="0">
              <a:buNone/>
            </a:pPr>
            <a:r>
              <a:rPr lang="en-US" sz="10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Library uses DbC contracts</a:t>
            </a:r>
            <a:endParaRPr lang="en-US" sz="1200" dirty="0"/>
          </a:p>
          <a:p>
            <a:pPr indent="0" marL="0">
              <a:buNone/>
            </a:pPr>
            <a:r>
              <a:rPr lang="en-US" sz="10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tryBorrow() exception-to-Result</a:t>
            </a:r>
            <a:endParaRPr lang="en-US" sz="1200" dirty="0"/>
          </a:p>
          <a:p>
            <a:pPr indent="0" marL="0">
              <a:buNone/>
            </a:pPr>
            <a:r>
              <a:rPr lang="en-US" sz="10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25 source files total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5303520" y="2560320"/>
            <a:ext cx="3337560" cy="91440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25400" dir="8100000">
              <a:srgbClr val="000000">
                <a:alpha val="8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5303520" y="2560320"/>
            <a:ext cx="54864" cy="914400"/>
          </a:xfrm>
          <a:prstGeom prst="rect">
            <a:avLst/>
          </a:prstGeom>
          <a:solidFill>
            <a:srgbClr val="2E7D5B"/>
          </a:solidFill>
          <a:ln/>
        </p:spPr>
      </p:sp>
      <p:sp>
        <p:nvSpPr>
          <p:cNvPr id="10" name="Text 8"/>
          <p:cNvSpPr/>
          <p:nvPr/>
        </p:nvSpPr>
        <p:spPr>
          <a:xfrm>
            <a:off x="5440680" y="2606040"/>
            <a:ext cx="301752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2E7D5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Run
</a:t>
            </a:r>
            <a:endParaRPr lang="en-US" sz="1200" dirty="0"/>
          </a:p>
          <a:p>
            <a:pPr indent="0" marL="0">
              <a:buNone/>
            </a:pPr>
            <a:r>
              <a:rPr lang="en-US" sz="900" dirty="0">
                <a:solidFill>
                  <a:srgbClr val="1E293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chmod +x run.sh</a:t>
            </a:r>
            <a:endParaRPr lang="en-US" sz="1200" dirty="0"/>
          </a:p>
          <a:p>
            <a:pPr indent="0" marL="0">
              <a:buNone/>
            </a:pPr>
            <a:r>
              <a:rPr lang="en-US" sz="900" dirty="0">
                <a:solidFill>
                  <a:srgbClr val="1E293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./run.sh</a:t>
            </a:r>
            <a:endParaRPr lang="en-US" sz="1200" dirty="0"/>
          </a:p>
          <a:p>
            <a:pPr indent="0" marL="0">
              <a:buNone/>
            </a:pPr>
            <a:endParaRPr lang="en-US" sz="1200" dirty="0"/>
          </a:p>
          <a:p>
            <a:pPr indent="0" marL="0">
              <a:buNone/>
            </a:pPr>
            <a:r>
              <a:rPr lang="en-US" sz="900" dirty="0">
                <a:solidFill>
                  <a:srgbClr val="1E293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Requires: Java 17+</a:t>
            </a:r>
            <a:endParaRPr lang="en-US" sz="1200" dirty="0"/>
          </a:p>
        </p:txBody>
      </p:sp>
      <p:sp>
        <p:nvSpPr>
          <p:cNvPr id="11" name="Shape 9"/>
          <p:cNvSpPr/>
          <p:nvPr/>
        </p:nvSpPr>
        <p:spPr>
          <a:xfrm>
            <a:off x="0" y="4686300"/>
            <a:ext cx="9144000" cy="457200"/>
          </a:xfrm>
          <a:prstGeom prst="rect">
            <a:avLst/>
          </a:prstGeom>
          <a:solidFill>
            <a:srgbClr val="3B1F12"/>
          </a:solidFill>
          <a:ln/>
        </p:spPr>
      </p:sp>
      <p:sp>
        <p:nvSpPr>
          <p:cNvPr id="12" name="Text 10"/>
          <p:cNvSpPr/>
          <p:nvPr/>
        </p:nvSpPr>
        <p:spPr>
          <a:xfrm>
            <a:off x="365760" y="4709160"/>
            <a:ext cx="45720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Lecture 5 | Exceptions &amp; Design by Contract</a:t>
            </a:r>
            <a:endParaRPr lang="en-US" sz="800" dirty="0"/>
          </a:p>
        </p:txBody>
      </p:sp>
      <p:sp>
        <p:nvSpPr>
          <p:cNvPr id="13" name="Text 11"/>
          <p:cNvSpPr/>
          <p:nvPr/>
        </p:nvSpPr>
        <p:spPr>
          <a:xfrm>
            <a:off x="6400800" y="4709160"/>
            <a:ext cx="23774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23/26</a:t>
            </a:r>
            <a:endParaRPr lang="en-US" sz="800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3">
    <p:bg>
      <p:bgPr>
        <a:solidFill>
          <a:srgbClr val="FBF7F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6400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3B1F1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What's Coming Next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502920" y="749808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B850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Week 6: Creational Design Patterns</a:t>
            </a:r>
            <a:endParaRPr lang="en-US" sz="1200" dirty="0"/>
          </a:p>
        </p:txBody>
      </p:sp>
      <p:sp>
        <p:nvSpPr>
          <p:cNvPr id="4" name="Shape 2"/>
          <p:cNvSpPr/>
          <p:nvPr/>
        </p:nvSpPr>
        <p:spPr>
          <a:xfrm>
            <a:off x="502920" y="1097280"/>
            <a:ext cx="8138160" cy="109728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25400" dir="8100000">
              <a:srgbClr val="000000">
                <a:alpha val="8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502920" y="1097280"/>
            <a:ext cx="8138160" cy="54864"/>
          </a:xfrm>
          <a:prstGeom prst="rect">
            <a:avLst/>
          </a:prstGeom>
          <a:solidFill>
            <a:srgbClr val="B85042"/>
          </a:solidFill>
          <a:ln/>
        </p:spPr>
      </p:sp>
      <p:sp>
        <p:nvSpPr>
          <p:cNvPr id="6" name="Text 4"/>
          <p:cNvSpPr/>
          <p:nvPr/>
        </p:nvSpPr>
        <p:spPr>
          <a:xfrm>
            <a:off x="640080" y="1234440"/>
            <a:ext cx="7772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3B1F1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SmartShelf: MediaItem Factory + Builder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640080" y="1554480"/>
            <a:ext cx="77724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Factory Method creates Book/Journal/DVD without knowing the exact class. Builder pattern constructs complex MediaItem objects step by step. Singleton for Library configuration. Abstract Factory for themed UI components.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502920" y="2377440"/>
            <a:ext cx="8138160" cy="73152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25400" dir="8100000">
              <a:srgbClr val="000000">
                <a:alpha val="8000"/>
              </a:srgbClr>
            </a:outerShdw>
          </a:effectLst>
        </p:spPr>
      </p:sp>
      <p:sp>
        <p:nvSpPr>
          <p:cNvPr id="9" name="Text 7"/>
          <p:cNvSpPr/>
          <p:nvPr/>
        </p:nvSpPr>
        <p:spPr>
          <a:xfrm>
            <a:off x="640080" y="2423160"/>
            <a:ext cx="7772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3B1F1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Preparation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640080" y="2743200"/>
            <a:ext cx="7772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Read Head First Design Patterns Ch. 4 (Factory). Complete Tasks A-F and push to repo. Review static factory methods in Effective Java Item 1.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0" y="4686300"/>
            <a:ext cx="9144000" cy="457200"/>
          </a:xfrm>
          <a:prstGeom prst="rect">
            <a:avLst/>
          </a:prstGeom>
          <a:solidFill>
            <a:srgbClr val="3B1F12"/>
          </a:solidFill>
          <a:ln/>
        </p:spPr>
      </p:sp>
      <p:sp>
        <p:nvSpPr>
          <p:cNvPr id="12" name="Text 10"/>
          <p:cNvSpPr/>
          <p:nvPr/>
        </p:nvSpPr>
        <p:spPr>
          <a:xfrm>
            <a:off x="365760" y="4709160"/>
            <a:ext cx="45720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Lecture 5 | Exceptions &amp; Design by Contract</a:t>
            </a:r>
            <a:endParaRPr lang="en-US" sz="800" dirty="0"/>
          </a:p>
        </p:txBody>
      </p:sp>
      <p:sp>
        <p:nvSpPr>
          <p:cNvPr id="13" name="Text 11"/>
          <p:cNvSpPr/>
          <p:nvPr/>
        </p:nvSpPr>
        <p:spPr>
          <a:xfrm>
            <a:off x="6400800" y="4709160"/>
            <a:ext cx="23774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24/26</a:t>
            </a:r>
            <a:endParaRPr lang="en-US" sz="800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4">
    <p:bg>
      <p:bgPr>
        <a:solidFill>
          <a:srgbClr val="3B1F1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54864" cy="5143500"/>
          </a:xfrm>
          <a:prstGeom prst="rect">
            <a:avLst/>
          </a:prstGeom>
          <a:solidFill>
            <a:srgbClr val="B85042"/>
          </a:solidFill>
          <a:ln/>
        </p:spPr>
      </p:sp>
      <p:sp>
        <p:nvSpPr>
          <p:cNvPr id="3" name="Shape 1"/>
          <p:cNvSpPr/>
          <p:nvPr/>
        </p:nvSpPr>
        <p:spPr>
          <a:xfrm>
            <a:off x="7132320" y="-457200"/>
            <a:ext cx="2743200" cy="2743200"/>
          </a:xfrm>
          <a:prstGeom prst="ellipse">
            <a:avLst/>
          </a:prstGeom>
          <a:solidFill>
            <a:srgbClr val="B85042">
              <a:alpha val="15000"/>
            </a:srgbClr>
          </a:solidFill>
          <a:ln/>
        </p:spPr>
      </p:sp>
      <p:sp>
        <p:nvSpPr>
          <p:cNvPr id="4" name="Text 2"/>
          <p:cNvSpPr/>
          <p:nvPr/>
        </p:nvSpPr>
        <p:spPr>
          <a:xfrm>
            <a:off x="731520" y="457200"/>
            <a:ext cx="64008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Lecture 5 Summary</a:t>
            </a:r>
            <a:endParaRPr lang="en-US" sz="2800" dirty="0"/>
          </a:p>
        </p:txBody>
      </p:sp>
      <p:sp>
        <p:nvSpPr>
          <p:cNvPr id="5" name="Text 3"/>
          <p:cNvSpPr/>
          <p:nvPr/>
        </p:nvSpPr>
        <p:spPr>
          <a:xfrm>
            <a:off x="731520" y="1143000"/>
            <a:ext cx="77724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E2E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📋  Custom exceptions carry context: ISBN, memberId, count/limit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731520" y="1581912"/>
            <a:ext cx="77724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E2E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⚡  Checked = business errors (must handle), Unchecked = bugs (fix code)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731520" y="2020824"/>
            <a:ext cx="77724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E2E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🏗  SmartShelfException hierarchy: 5 specific checked exceptions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731520" y="2459736"/>
            <a:ext cx="77724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E2E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🎯  Multi-catch + base catch-all for flexible error handling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731520" y="2898648"/>
            <a:ext cx="77724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E2E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🔒  Preconditions: require() at method entry — caller's promise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731520" y="3337560"/>
            <a:ext cx="77724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E2E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✅  Postconditions: ensure() before return — method's guarantee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731520" y="3776472"/>
            <a:ext cx="77724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E2E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🛡  Invariants: invariant() after mutations — always-true state</a:t>
            </a:r>
            <a:endParaRPr lang="en-US" sz="1300" dirty="0"/>
          </a:p>
        </p:txBody>
      </p:sp>
      <p:sp>
        <p:nvSpPr>
          <p:cNvPr id="12" name="Text 10"/>
          <p:cNvSpPr/>
          <p:nvPr/>
        </p:nvSpPr>
        <p:spPr>
          <a:xfrm>
            <a:off x="731520" y="4215384"/>
            <a:ext cx="77724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E2E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🔄  Exception-to-Result bridges exception and functional styles</a:t>
            </a:r>
            <a:endParaRPr lang="en-US" sz="1300" dirty="0"/>
          </a:p>
        </p:txBody>
      </p:sp>
      <p:sp>
        <p:nvSpPr>
          <p:cNvPr id="13" name="Text 11"/>
          <p:cNvSpPr/>
          <p:nvPr/>
        </p:nvSpPr>
        <p:spPr>
          <a:xfrm>
            <a:off x="731520" y="457200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8B73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SmartShelf v0.5 — robust, recoverable, self-checking</a:t>
            </a:r>
            <a:endParaRPr lang="en-US" sz="1100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5">
    <p:bg>
      <p:bgPr>
        <a:solidFill>
          <a:srgbClr val="3B1F1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54864" cy="5143500"/>
          </a:xfrm>
          <a:prstGeom prst="rect">
            <a:avLst/>
          </a:prstGeom>
          <a:solidFill>
            <a:srgbClr val="B85042"/>
          </a:solidFill>
          <a:ln/>
        </p:spPr>
      </p:sp>
      <p:sp>
        <p:nvSpPr>
          <p:cNvPr id="3" name="Shape 1"/>
          <p:cNvSpPr/>
          <p:nvPr/>
        </p:nvSpPr>
        <p:spPr>
          <a:xfrm>
            <a:off x="6400800" y="1645920"/>
            <a:ext cx="2743200" cy="2743200"/>
          </a:xfrm>
          <a:prstGeom prst="ellipse">
            <a:avLst/>
          </a:prstGeom>
          <a:solidFill>
            <a:srgbClr val="B85042">
              <a:alpha val="20000"/>
            </a:srgbClr>
          </a:solidFill>
          <a:ln/>
        </p:spPr>
      </p:sp>
      <p:sp>
        <p:nvSpPr>
          <p:cNvPr id="4" name="Text 2"/>
          <p:cNvSpPr/>
          <p:nvPr/>
        </p:nvSpPr>
        <p:spPr>
          <a:xfrm>
            <a:off x="731520" y="1828800"/>
            <a:ext cx="64008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5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Questions?</a:t>
            </a:r>
            <a:endParaRPr lang="en-US" sz="5000" dirty="0"/>
          </a:p>
        </p:txBody>
      </p:sp>
      <p:sp>
        <p:nvSpPr>
          <p:cNvPr id="5" name="Text 3"/>
          <p:cNvSpPr/>
          <p:nvPr/>
        </p:nvSpPr>
        <p:spPr>
          <a:xfrm>
            <a:off x="731520" y="2926080"/>
            <a:ext cx="6400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dirty="0">
                <a:solidFill>
                  <a:srgbClr val="D4796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Next Week: Creational Design Patterns</a:t>
            </a:r>
            <a:endParaRPr lang="en-US" sz="17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BF7F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6400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3B1F1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Recap - SmartShelf v0.4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502920" y="749808"/>
            <a:ext cx="73152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Generics + LSP from Week 4 + this week's problem</a:t>
            </a:r>
            <a:endParaRPr lang="en-US" sz="1100" dirty="0"/>
          </a:p>
        </p:txBody>
      </p:sp>
      <p:sp>
        <p:nvSpPr>
          <p:cNvPr id="4" name="Shape 2"/>
          <p:cNvSpPr/>
          <p:nvPr/>
        </p:nvSpPr>
        <p:spPr>
          <a:xfrm>
            <a:off x="502920" y="1097280"/>
            <a:ext cx="8138160" cy="402336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25400" dir="8100000">
              <a:srgbClr val="000000">
                <a:alpha val="8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502920" y="1097280"/>
            <a:ext cx="54864" cy="402336"/>
          </a:xfrm>
          <a:prstGeom prst="rect">
            <a:avLst/>
          </a:prstGeom>
          <a:solidFill>
            <a:srgbClr val="B85042"/>
          </a:solidFill>
          <a:ln/>
        </p:spPr>
      </p:sp>
      <p:sp>
        <p:nvSpPr>
          <p:cNvPr id="6" name="Text 4"/>
          <p:cNvSpPr/>
          <p:nvPr/>
        </p:nvSpPr>
        <p:spPr>
          <a:xfrm>
            <a:off x="685800" y="1097280"/>
            <a:ext cx="118872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B850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Catalog&lt;T&gt;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1965960" y="1097280"/>
            <a:ext cx="640080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Type-safe generic catalog with bounded parameters</a:t>
            </a:r>
            <a:endParaRPr lang="en-US" sz="1050" dirty="0"/>
          </a:p>
        </p:txBody>
      </p:sp>
      <p:sp>
        <p:nvSpPr>
          <p:cNvPr id="8" name="Shape 6"/>
          <p:cNvSpPr/>
          <p:nvPr/>
        </p:nvSpPr>
        <p:spPr>
          <a:xfrm>
            <a:off x="502920" y="1572768"/>
            <a:ext cx="8138160" cy="402336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25400" dir="8100000">
              <a:srgbClr val="000000">
                <a:alpha val="8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502920" y="1572768"/>
            <a:ext cx="54864" cy="402336"/>
          </a:xfrm>
          <a:prstGeom prst="rect">
            <a:avLst/>
          </a:prstGeom>
          <a:solidFill>
            <a:srgbClr val="2E7D5B"/>
          </a:solidFill>
          <a:ln/>
        </p:spPr>
      </p:sp>
      <p:sp>
        <p:nvSpPr>
          <p:cNvPr id="10" name="Text 8"/>
          <p:cNvSpPr/>
          <p:nvPr/>
        </p:nvSpPr>
        <p:spPr>
          <a:xfrm>
            <a:off x="685800" y="1572768"/>
            <a:ext cx="118872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B850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Pair&lt;K,V&gt;</a:t>
            </a:r>
            <a:endParaRPr lang="en-US" sz="1100" dirty="0"/>
          </a:p>
        </p:txBody>
      </p:sp>
      <p:sp>
        <p:nvSpPr>
          <p:cNvPr id="11" name="Text 9"/>
          <p:cNvSpPr/>
          <p:nvPr/>
        </p:nvSpPr>
        <p:spPr>
          <a:xfrm>
            <a:off x="1965960" y="1572768"/>
            <a:ext cx="640080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Generic utility for loan records, mappings</a:t>
            </a:r>
            <a:endParaRPr lang="en-US" sz="1050" dirty="0"/>
          </a:p>
        </p:txBody>
      </p:sp>
      <p:sp>
        <p:nvSpPr>
          <p:cNvPr id="12" name="Shape 10"/>
          <p:cNvSpPr/>
          <p:nvPr/>
        </p:nvSpPr>
        <p:spPr>
          <a:xfrm>
            <a:off x="502920" y="2048256"/>
            <a:ext cx="8138160" cy="402336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25400" dir="8100000">
              <a:srgbClr val="000000">
                <a:alpha val="8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502920" y="2048256"/>
            <a:ext cx="54864" cy="402336"/>
          </a:xfrm>
          <a:prstGeom prst="rect">
            <a:avLst/>
          </a:prstGeom>
          <a:solidFill>
            <a:srgbClr val="B85042"/>
          </a:solidFill>
          <a:ln/>
        </p:spPr>
      </p:sp>
      <p:sp>
        <p:nvSpPr>
          <p:cNvPr id="14" name="Text 12"/>
          <p:cNvSpPr/>
          <p:nvPr/>
        </p:nvSpPr>
        <p:spPr>
          <a:xfrm>
            <a:off x="685800" y="2048256"/>
            <a:ext cx="118872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B850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Result&lt;T&gt;</a:t>
            </a:r>
            <a:endParaRPr lang="en-US" sz="1100" dirty="0"/>
          </a:p>
        </p:txBody>
      </p:sp>
      <p:sp>
        <p:nvSpPr>
          <p:cNvPr id="15" name="Text 13"/>
          <p:cNvSpPr/>
          <p:nvPr/>
        </p:nvSpPr>
        <p:spPr>
          <a:xfrm>
            <a:off x="1965960" y="2048256"/>
            <a:ext cx="640080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Success/failure wrapper - no exceptions for expected failures</a:t>
            </a:r>
            <a:endParaRPr lang="en-US" sz="1050" dirty="0"/>
          </a:p>
        </p:txBody>
      </p:sp>
      <p:sp>
        <p:nvSpPr>
          <p:cNvPr id="16" name="Shape 14"/>
          <p:cNvSpPr/>
          <p:nvPr/>
        </p:nvSpPr>
        <p:spPr>
          <a:xfrm>
            <a:off x="502920" y="2523744"/>
            <a:ext cx="8138160" cy="402336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25400" dir="8100000">
              <a:srgbClr val="000000">
                <a:alpha val="8000"/>
              </a:srgbClr>
            </a:outerShdw>
          </a:effectLst>
        </p:spPr>
      </p:sp>
      <p:sp>
        <p:nvSpPr>
          <p:cNvPr id="17" name="Shape 15"/>
          <p:cNvSpPr/>
          <p:nvPr/>
        </p:nvSpPr>
        <p:spPr>
          <a:xfrm>
            <a:off x="502920" y="2523744"/>
            <a:ext cx="54864" cy="402336"/>
          </a:xfrm>
          <a:prstGeom prst="rect">
            <a:avLst/>
          </a:prstGeom>
          <a:solidFill>
            <a:srgbClr val="2E7D5B"/>
          </a:solidFill>
          <a:ln/>
        </p:spPr>
      </p:sp>
      <p:sp>
        <p:nvSpPr>
          <p:cNvPr id="18" name="Text 16"/>
          <p:cNvSpPr/>
          <p:nvPr/>
        </p:nvSpPr>
        <p:spPr>
          <a:xfrm>
            <a:off x="685800" y="2523744"/>
            <a:ext cx="118872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B850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LSP</a:t>
            </a:r>
            <a:endParaRPr lang="en-US" sz="1100" dirty="0"/>
          </a:p>
        </p:txBody>
      </p:sp>
      <p:sp>
        <p:nvSpPr>
          <p:cNvPr id="19" name="Text 17"/>
          <p:cNvSpPr/>
          <p:nvPr/>
        </p:nvSpPr>
        <p:spPr>
          <a:xfrm>
            <a:off x="1965960" y="2523744"/>
            <a:ext cx="640080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Subtypes must honor parent contracts - tested and verified</a:t>
            </a:r>
            <a:endParaRPr lang="en-US" sz="1050" dirty="0"/>
          </a:p>
        </p:txBody>
      </p:sp>
      <p:sp>
        <p:nvSpPr>
          <p:cNvPr id="20" name="Shape 18"/>
          <p:cNvSpPr/>
          <p:nvPr/>
        </p:nvSpPr>
        <p:spPr>
          <a:xfrm>
            <a:off x="502920" y="3200400"/>
            <a:ext cx="8138160" cy="685800"/>
          </a:xfrm>
          <a:prstGeom prst="rect">
            <a:avLst/>
          </a:prstGeom>
          <a:solidFill>
            <a:srgbClr val="FEF3C7"/>
          </a:solidFill>
          <a:ln/>
        </p:spPr>
      </p:sp>
      <p:pic>
        <p:nvPicPr>
          <p:cNvPr id="21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94360" y="3310128"/>
            <a:ext cx="274320" cy="274320"/>
          </a:xfrm>
          <a:prstGeom prst="rect">
            <a:avLst/>
          </a:prstGeom>
        </p:spPr>
      </p:pic>
      <p:sp>
        <p:nvSpPr>
          <p:cNvPr id="22" name="Text 19"/>
          <p:cNvSpPr/>
          <p:nvPr/>
        </p:nvSpPr>
        <p:spPr>
          <a:xfrm>
            <a:off x="960120" y="3246120"/>
            <a:ext cx="749808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92400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Problem: </a:t>
            </a:r>
            <a:pPr indent="0" marL="0">
              <a:buNone/>
            </a:pPr>
            <a:r>
              <a:rPr lang="en-US" sz="1050" dirty="0">
                <a:solidFill>
                  <a:srgbClr val="92400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v0.4 throws generic IllegalStateException for everything. borrowItem() fails? Same exception whether member missing, item unavailable, or limit exceeded. Caller can't tell what went wrong or how to recover.</a:t>
            </a:r>
            <a:endParaRPr lang="en-US" sz="1100" dirty="0"/>
          </a:p>
        </p:txBody>
      </p:sp>
      <p:sp>
        <p:nvSpPr>
          <p:cNvPr id="23" name="Shape 20"/>
          <p:cNvSpPr/>
          <p:nvPr/>
        </p:nvSpPr>
        <p:spPr>
          <a:xfrm>
            <a:off x="0" y="4686300"/>
            <a:ext cx="9144000" cy="457200"/>
          </a:xfrm>
          <a:prstGeom prst="rect">
            <a:avLst/>
          </a:prstGeom>
          <a:solidFill>
            <a:srgbClr val="3B1F12"/>
          </a:solidFill>
          <a:ln/>
        </p:spPr>
      </p:sp>
      <p:sp>
        <p:nvSpPr>
          <p:cNvPr id="24" name="Text 21"/>
          <p:cNvSpPr/>
          <p:nvPr/>
        </p:nvSpPr>
        <p:spPr>
          <a:xfrm>
            <a:off x="365760" y="4709160"/>
            <a:ext cx="45720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Lecture 5 | Exceptions &amp; Design by Contract</a:t>
            </a:r>
            <a:endParaRPr lang="en-US" sz="800" dirty="0"/>
          </a:p>
        </p:txBody>
      </p:sp>
      <p:sp>
        <p:nvSpPr>
          <p:cNvPr id="25" name="Text 22"/>
          <p:cNvSpPr/>
          <p:nvPr/>
        </p:nvSpPr>
        <p:spPr>
          <a:xfrm>
            <a:off x="6400800" y="4709160"/>
            <a:ext cx="23774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3/26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3B1F1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54864" cy="5143500"/>
          </a:xfrm>
          <a:prstGeom prst="rect">
            <a:avLst/>
          </a:prstGeom>
          <a:solidFill>
            <a:srgbClr val="B85042"/>
          </a:solidFill>
          <a:ln/>
        </p:spPr>
      </p:sp>
      <p:sp>
        <p:nvSpPr>
          <p:cNvPr id="3" name="Shape 1"/>
          <p:cNvSpPr/>
          <p:nvPr/>
        </p:nvSpPr>
        <p:spPr>
          <a:xfrm>
            <a:off x="7132320" y="3200400"/>
            <a:ext cx="1645920" cy="1645920"/>
          </a:xfrm>
          <a:prstGeom prst="ellipse">
            <a:avLst/>
          </a:prstGeom>
          <a:solidFill>
            <a:srgbClr val="B85042">
              <a:alpha val="25000"/>
            </a:srgbClr>
          </a:solidFill>
          <a:ln/>
        </p:spPr>
      </p:sp>
      <p:sp>
        <p:nvSpPr>
          <p:cNvPr id="4" name="Shape 2"/>
          <p:cNvSpPr/>
          <p:nvPr/>
        </p:nvSpPr>
        <p:spPr>
          <a:xfrm>
            <a:off x="7589520" y="457200"/>
            <a:ext cx="822960" cy="822960"/>
          </a:xfrm>
          <a:prstGeom prst="ellipse">
            <a:avLst/>
          </a:prstGeom>
          <a:solidFill>
            <a:srgbClr val="2E7D5B">
              <a:alpha val="30000"/>
            </a:srgbClr>
          </a:solidFill>
          <a:ln/>
        </p:spPr>
      </p:sp>
      <p:sp>
        <p:nvSpPr>
          <p:cNvPr id="5" name="Text 3"/>
          <p:cNvSpPr/>
          <p:nvPr/>
        </p:nvSpPr>
        <p:spPr>
          <a:xfrm>
            <a:off x="914400" y="1645920"/>
            <a:ext cx="640080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Hour 1</a:t>
            </a:r>
            <a:endParaRPr lang="en-US" sz="3800" dirty="0"/>
          </a:p>
        </p:txBody>
      </p:sp>
      <p:sp>
        <p:nvSpPr>
          <p:cNvPr id="6" name="Text 4"/>
          <p:cNvSpPr/>
          <p:nvPr/>
        </p:nvSpPr>
        <p:spPr>
          <a:xfrm>
            <a:off x="914400" y="2834640"/>
            <a:ext cx="64008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dirty="0">
                <a:solidFill>
                  <a:srgbClr val="C4A8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Exception Fundamentals</a:t>
            </a:r>
            <a:endParaRPr lang="en-US" sz="17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BF7F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7315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3B1F1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Java Exception Hierarchy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502920" y="749808"/>
            <a:ext cx="8229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Three categories with different handling requirements</a:t>
            </a:r>
            <a:endParaRPr lang="en-US" sz="1100" dirty="0"/>
          </a:p>
        </p:txBody>
      </p:sp>
      <p:sp>
        <p:nvSpPr>
          <p:cNvPr id="4" name="Shape 2"/>
          <p:cNvSpPr/>
          <p:nvPr/>
        </p:nvSpPr>
        <p:spPr>
          <a:xfrm>
            <a:off x="2926080" y="1051560"/>
            <a:ext cx="3291840" cy="457200"/>
          </a:xfrm>
          <a:prstGeom prst="rect">
            <a:avLst/>
          </a:prstGeom>
          <a:solidFill>
            <a:srgbClr val="3B1F12"/>
          </a:solidFill>
          <a:ln/>
        </p:spPr>
      </p:sp>
      <p:sp>
        <p:nvSpPr>
          <p:cNvPr id="5" name="Text 3"/>
          <p:cNvSpPr/>
          <p:nvPr/>
        </p:nvSpPr>
        <p:spPr>
          <a:xfrm>
            <a:off x="3017520" y="1078992"/>
            <a:ext cx="31089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Throwable</a:t>
            </a:r>
            <a:endParaRPr lang="en-US" sz="1300" dirty="0"/>
          </a:p>
        </p:txBody>
      </p:sp>
      <p:sp>
        <p:nvSpPr>
          <p:cNvPr id="6" name="Shape 4"/>
          <p:cNvSpPr/>
          <p:nvPr/>
        </p:nvSpPr>
        <p:spPr>
          <a:xfrm>
            <a:off x="3200400" y="1508760"/>
            <a:ext cx="0" cy="274320"/>
          </a:xfrm>
          <a:prstGeom prst="line">
            <a:avLst/>
          </a:prstGeom>
          <a:noFill/>
          <a:ln w="19050">
            <a:solidFill>
              <a:srgbClr val="64748B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5943600" y="1508760"/>
            <a:ext cx="0" cy="274320"/>
          </a:xfrm>
          <a:prstGeom prst="line">
            <a:avLst/>
          </a:prstGeom>
          <a:noFill/>
          <a:ln w="19050">
            <a:solidFill>
              <a:srgbClr val="64748B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731520" y="1783080"/>
            <a:ext cx="3474720" cy="411480"/>
          </a:xfrm>
          <a:prstGeom prst="rect">
            <a:avLst/>
          </a:prstGeom>
          <a:solidFill>
            <a:srgbClr val="7F1D1D"/>
          </a:solidFill>
          <a:ln/>
        </p:spPr>
      </p:sp>
      <p:sp>
        <p:nvSpPr>
          <p:cNvPr id="9" name="Text 7"/>
          <p:cNvSpPr/>
          <p:nvPr/>
        </p:nvSpPr>
        <p:spPr>
          <a:xfrm>
            <a:off x="822960" y="1810512"/>
            <a:ext cx="32918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Error (don't catch!)</a:t>
            </a:r>
            <a:endParaRPr lang="en-US" sz="1100" dirty="0"/>
          </a:p>
        </p:txBody>
      </p:sp>
      <p:sp>
        <p:nvSpPr>
          <p:cNvPr id="10" name="Text 8"/>
          <p:cNvSpPr/>
          <p:nvPr/>
        </p:nvSpPr>
        <p:spPr>
          <a:xfrm>
            <a:off x="822960" y="2212848"/>
            <a:ext cx="32918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OutOfMemoryError, StackOverflowError</a:t>
            </a:r>
            <a:endParaRPr lang="en-US" sz="900" dirty="0"/>
          </a:p>
        </p:txBody>
      </p:sp>
      <p:sp>
        <p:nvSpPr>
          <p:cNvPr id="11" name="Shape 9"/>
          <p:cNvSpPr/>
          <p:nvPr/>
        </p:nvSpPr>
        <p:spPr>
          <a:xfrm>
            <a:off x="4937760" y="1783080"/>
            <a:ext cx="3474720" cy="411480"/>
          </a:xfrm>
          <a:prstGeom prst="rect">
            <a:avLst/>
          </a:prstGeom>
          <a:solidFill>
            <a:srgbClr val="B85042"/>
          </a:solidFill>
          <a:ln/>
        </p:spPr>
      </p:sp>
      <p:sp>
        <p:nvSpPr>
          <p:cNvPr id="12" name="Text 10"/>
          <p:cNvSpPr/>
          <p:nvPr/>
        </p:nvSpPr>
        <p:spPr>
          <a:xfrm>
            <a:off x="5029200" y="1810512"/>
            <a:ext cx="32918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Exception</a:t>
            </a:r>
            <a:endParaRPr lang="en-US" sz="1100" dirty="0"/>
          </a:p>
        </p:txBody>
      </p:sp>
      <p:sp>
        <p:nvSpPr>
          <p:cNvPr id="13" name="Shape 11"/>
          <p:cNvSpPr/>
          <p:nvPr/>
        </p:nvSpPr>
        <p:spPr>
          <a:xfrm>
            <a:off x="5669280" y="2194560"/>
            <a:ext cx="0" cy="274320"/>
          </a:xfrm>
          <a:prstGeom prst="line">
            <a:avLst/>
          </a:prstGeom>
          <a:noFill/>
          <a:ln w="19050">
            <a:solidFill>
              <a:srgbClr val="64748B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7498080" y="2194560"/>
            <a:ext cx="0" cy="274320"/>
          </a:xfrm>
          <a:prstGeom prst="line">
            <a:avLst/>
          </a:prstGeom>
          <a:noFill/>
          <a:ln w="19050">
            <a:solidFill>
              <a:srgbClr val="64748B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3931920" y="2468880"/>
            <a:ext cx="3200400" cy="118872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25400" dir="8100000">
              <a:srgbClr val="000000">
                <a:alpha val="8000"/>
              </a:srgbClr>
            </a:outerShdw>
          </a:effectLst>
        </p:spPr>
      </p:sp>
      <p:sp>
        <p:nvSpPr>
          <p:cNvPr id="16" name="Shape 14"/>
          <p:cNvSpPr/>
          <p:nvPr/>
        </p:nvSpPr>
        <p:spPr>
          <a:xfrm>
            <a:off x="3931920" y="2468880"/>
            <a:ext cx="3200400" cy="347472"/>
          </a:xfrm>
          <a:prstGeom prst="rect">
            <a:avLst/>
          </a:prstGeom>
          <a:solidFill>
            <a:srgbClr val="B85042"/>
          </a:solidFill>
          <a:ln/>
        </p:spPr>
      </p:sp>
      <p:sp>
        <p:nvSpPr>
          <p:cNvPr id="17" name="Text 15"/>
          <p:cNvSpPr/>
          <p:nvPr/>
        </p:nvSpPr>
        <p:spPr>
          <a:xfrm>
            <a:off x="4023360" y="2487168"/>
            <a:ext cx="30175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Checked (must handle)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4023360" y="2880360"/>
            <a:ext cx="30175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IOException, SQLException
</a:t>
            </a:r>
            <a:endParaRPr lang="en-US" sz="950" dirty="0"/>
          </a:p>
          <a:p>
            <a:pPr indent="0" marL="0">
              <a:buNone/>
            </a:pPr>
            <a:r>
              <a:rPr lang="en-US" sz="950" b="1" dirty="0">
                <a:solidFill>
                  <a:srgbClr val="B850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SmartShelfException
</a:t>
            </a:r>
            <a:endParaRPr lang="en-US" sz="950" dirty="0"/>
          </a:p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Compiler FORCES try/catch or throws</a:t>
            </a:r>
            <a:endParaRPr lang="en-US" sz="950" dirty="0"/>
          </a:p>
        </p:txBody>
      </p:sp>
      <p:sp>
        <p:nvSpPr>
          <p:cNvPr id="19" name="Shape 17"/>
          <p:cNvSpPr/>
          <p:nvPr/>
        </p:nvSpPr>
        <p:spPr>
          <a:xfrm>
            <a:off x="5029200" y="3794760"/>
            <a:ext cx="3611880" cy="54864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25400" dir="8100000">
              <a:srgbClr val="000000">
                <a:alpha val="8000"/>
              </a:srgbClr>
            </a:outerShdw>
          </a:effectLst>
        </p:spPr>
      </p:sp>
      <p:sp>
        <p:nvSpPr>
          <p:cNvPr id="20" name="Shape 18"/>
          <p:cNvSpPr/>
          <p:nvPr/>
        </p:nvSpPr>
        <p:spPr>
          <a:xfrm>
            <a:off x="5029200" y="3794760"/>
            <a:ext cx="3611880" cy="347472"/>
          </a:xfrm>
          <a:prstGeom prst="rect">
            <a:avLst/>
          </a:prstGeom>
          <a:solidFill>
            <a:srgbClr val="2E7D5B"/>
          </a:solidFill>
          <a:ln/>
        </p:spPr>
      </p:sp>
      <p:sp>
        <p:nvSpPr>
          <p:cNvPr id="21" name="Text 19"/>
          <p:cNvSpPr/>
          <p:nvPr/>
        </p:nvSpPr>
        <p:spPr>
          <a:xfrm>
            <a:off x="5120640" y="3813048"/>
            <a:ext cx="3429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RuntimeException (unchecked)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5120640" y="4160520"/>
            <a:ext cx="34290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NullPointerException, ContractViolationException</a:t>
            </a:r>
            <a:endParaRPr lang="en-US" sz="850" dirty="0"/>
          </a:p>
        </p:txBody>
      </p:sp>
      <p:sp>
        <p:nvSpPr>
          <p:cNvPr id="23" name="Shape 21"/>
          <p:cNvSpPr/>
          <p:nvPr/>
        </p:nvSpPr>
        <p:spPr>
          <a:xfrm>
            <a:off x="502920" y="2606040"/>
            <a:ext cx="3200400" cy="1691640"/>
          </a:xfrm>
          <a:prstGeom prst="rect">
            <a:avLst/>
          </a:prstGeom>
          <a:solidFill>
            <a:srgbClr val="FEF3C7"/>
          </a:solidFill>
          <a:ln/>
        </p:spPr>
      </p:sp>
      <p:sp>
        <p:nvSpPr>
          <p:cNvPr id="24" name="Text 22"/>
          <p:cNvSpPr/>
          <p:nvPr/>
        </p:nvSpPr>
        <p:spPr>
          <a:xfrm>
            <a:off x="594360" y="2651760"/>
            <a:ext cx="3017520" cy="1554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92400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When to use which?
</a:t>
            </a:r>
            <a:endParaRPr lang="en-US" sz="1100" dirty="0"/>
          </a:p>
          <a:p>
            <a:pPr indent="0" marL="0">
              <a:buNone/>
            </a:pPr>
            <a:r>
              <a:rPr lang="en-US" sz="1000" dirty="0">
                <a:solidFill>
                  <a:srgbClr val="92400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CHECKED: Recoverable business situations the caller should handle.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000" dirty="0">
                <a:solidFill>
                  <a:srgbClr val="92400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UNCHECKED: Programming bugs that should be fixed, not caught.</a:t>
            </a:r>
            <a:endParaRPr lang="en-US" sz="1100" dirty="0"/>
          </a:p>
        </p:txBody>
      </p:sp>
      <p:sp>
        <p:nvSpPr>
          <p:cNvPr id="25" name="Shape 23"/>
          <p:cNvSpPr/>
          <p:nvPr/>
        </p:nvSpPr>
        <p:spPr>
          <a:xfrm>
            <a:off x="0" y="4686300"/>
            <a:ext cx="9144000" cy="457200"/>
          </a:xfrm>
          <a:prstGeom prst="rect">
            <a:avLst/>
          </a:prstGeom>
          <a:solidFill>
            <a:srgbClr val="3B1F12"/>
          </a:solidFill>
          <a:ln/>
        </p:spPr>
      </p:sp>
      <p:sp>
        <p:nvSpPr>
          <p:cNvPr id="26" name="Text 24"/>
          <p:cNvSpPr/>
          <p:nvPr/>
        </p:nvSpPr>
        <p:spPr>
          <a:xfrm>
            <a:off x="365760" y="4709160"/>
            <a:ext cx="45720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Lecture 5 | Exceptions &amp; Design by Contract</a:t>
            </a:r>
            <a:endParaRPr lang="en-US" sz="800" dirty="0"/>
          </a:p>
        </p:txBody>
      </p:sp>
      <p:sp>
        <p:nvSpPr>
          <p:cNvPr id="27" name="Text 25"/>
          <p:cNvSpPr/>
          <p:nvPr/>
        </p:nvSpPr>
        <p:spPr>
          <a:xfrm>
            <a:off x="6400800" y="4709160"/>
            <a:ext cx="23774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5/26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BF7F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7315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3B1F1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Checked vs Unchecked - Decision Guide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502920" y="749808"/>
            <a:ext cx="8229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single most important exception design decision</a:t>
            </a:r>
            <a:endParaRPr lang="en-US" sz="1100" dirty="0"/>
          </a:p>
        </p:txBody>
      </p:sp>
      <p:graphicFrame>
        <p:nvGraphicFramePr>
          <p:cNvPr id="7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02920" y="1051560"/>
          <a:ext cx="8138160" cy="914400"/>
        </p:xfrm>
        <a:graphic>
          <a:graphicData uri="http://schemas.openxmlformats.org/drawingml/2006/table">
            <a:tbl>
              <a:tblPr/>
              <a:tblGrid>
                <a:gridCol w="1463040"/>
                <a:gridCol w="3337560"/>
                <a:gridCol w="3337560"/>
              </a:tblGrid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B1F12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Checked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B1F12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Unchecked (Runtime)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B1F12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b="1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Extends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Exception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RuntimeException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b="1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Compiler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Forces try/catch or throws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No enforcement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AFC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b="1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Use for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Business logic errors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Programming bugs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b="1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Recoverable?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Yes - caller can handle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No - fix the code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AFC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b="1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SmartShelf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ItemNotFoundException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ContractViolationException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b="1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Example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"Book not in catalog"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"Null ISBN passed"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AFC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b="1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Caller says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"I'll try another ISBN"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"Developer: fix your code"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5" name="Shape 2"/>
          <p:cNvSpPr/>
          <p:nvPr/>
        </p:nvSpPr>
        <p:spPr>
          <a:xfrm>
            <a:off x="502920" y="3931920"/>
            <a:ext cx="8138160" cy="457200"/>
          </a:xfrm>
          <a:prstGeom prst="rect">
            <a:avLst/>
          </a:prstGeom>
          <a:solidFill>
            <a:srgbClr val="D1FAE5"/>
          </a:solidFill>
          <a:ln/>
        </p:spPr>
      </p:sp>
      <p:sp>
        <p:nvSpPr>
          <p:cNvPr id="6" name="Text 3"/>
          <p:cNvSpPr/>
          <p:nvPr/>
        </p:nvSpPr>
        <p:spPr>
          <a:xfrm>
            <a:off x="640080" y="3931920"/>
            <a:ext cx="7772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065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Effective Java Item 70: </a:t>
            </a:r>
            <a:pPr indent="0" marL="0">
              <a:buNone/>
            </a:pPr>
            <a:r>
              <a:rPr lang="en-US" sz="1000" i="1" dirty="0">
                <a:solidFill>
                  <a:srgbClr val="065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"Use checked exceptions for recoverable conditions and runtime exceptions for programming errors."</a:t>
            </a:r>
            <a:endParaRPr lang="en-US" sz="1000" dirty="0"/>
          </a:p>
        </p:txBody>
      </p:sp>
      <p:sp>
        <p:nvSpPr>
          <p:cNvPr id="7" name="Shape 4"/>
          <p:cNvSpPr/>
          <p:nvPr/>
        </p:nvSpPr>
        <p:spPr>
          <a:xfrm>
            <a:off x="0" y="4686300"/>
            <a:ext cx="9144000" cy="457200"/>
          </a:xfrm>
          <a:prstGeom prst="rect">
            <a:avLst/>
          </a:prstGeom>
          <a:solidFill>
            <a:srgbClr val="3B1F12"/>
          </a:solidFill>
          <a:ln/>
        </p:spPr>
      </p:sp>
      <p:sp>
        <p:nvSpPr>
          <p:cNvPr id="8" name="Text 5"/>
          <p:cNvSpPr/>
          <p:nvPr/>
        </p:nvSpPr>
        <p:spPr>
          <a:xfrm>
            <a:off x="365760" y="4709160"/>
            <a:ext cx="45720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Lecture 5 | Exceptions &amp; Design by Contract</a:t>
            </a:r>
            <a:endParaRPr lang="en-US" sz="800" dirty="0"/>
          </a:p>
        </p:txBody>
      </p:sp>
      <p:sp>
        <p:nvSpPr>
          <p:cNvPr id="9" name="Text 6"/>
          <p:cNvSpPr/>
          <p:nvPr/>
        </p:nvSpPr>
        <p:spPr>
          <a:xfrm>
            <a:off x="6400800" y="4709160"/>
            <a:ext cx="23774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6/26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BF7F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7315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3B1F1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Before &amp; After: Error Handling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502920" y="749808"/>
            <a:ext cx="8229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v0.4 generic exceptions vs v0.5 custom exception hierarchy</a:t>
            </a:r>
            <a:endParaRPr lang="en-US" sz="1100" dirty="0"/>
          </a:p>
        </p:txBody>
      </p:sp>
      <p:sp>
        <p:nvSpPr>
          <p:cNvPr id="4" name="Shape 2"/>
          <p:cNvSpPr/>
          <p:nvPr/>
        </p:nvSpPr>
        <p:spPr>
          <a:xfrm>
            <a:off x="502920" y="1097280"/>
            <a:ext cx="3931920" cy="2743200"/>
          </a:xfrm>
          <a:prstGeom prst="rect">
            <a:avLst/>
          </a:prstGeom>
          <a:solidFill>
            <a:srgbClr val="0F172A"/>
          </a:solidFill>
          <a:ln/>
        </p:spPr>
      </p:sp>
      <p:sp>
        <p:nvSpPr>
          <p:cNvPr id="5" name="Shape 3"/>
          <p:cNvSpPr/>
          <p:nvPr/>
        </p:nvSpPr>
        <p:spPr>
          <a:xfrm>
            <a:off x="502920" y="1097280"/>
            <a:ext cx="3931920" cy="320040"/>
          </a:xfrm>
          <a:prstGeom prst="rect">
            <a:avLst/>
          </a:prstGeom>
          <a:solidFill>
            <a:srgbClr val="DC2626"/>
          </a:solidFill>
          <a:ln/>
        </p:spPr>
      </p:sp>
      <p:sp>
        <p:nvSpPr>
          <p:cNvPr id="6" name="Text 4"/>
          <p:cNvSpPr/>
          <p:nvPr/>
        </p:nvSpPr>
        <p:spPr>
          <a:xfrm>
            <a:off x="594360" y="1097280"/>
            <a:ext cx="3657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v0.4 - Generic Exceptions</a:t>
            </a:r>
            <a:endParaRPr lang="en-US" sz="1000" dirty="0"/>
          </a:p>
        </p:txBody>
      </p:sp>
      <p:sp>
        <p:nvSpPr>
          <p:cNvPr id="7" name="Text 5"/>
          <p:cNvSpPr/>
          <p:nvPr/>
        </p:nvSpPr>
        <p:spPr>
          <a:xfrm>
            <a:off x="594360" y="1463040"/>
            <a:ext cx="3749040" cy="22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950" dirty="0">
                <a:solidFill>
                  <a:srgbClr val="E2E8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try {</a:t>
            </a:r>
            <a:endParaRPr lang="en-US" sz="950" dirty="0"/>
          </a:p>
          <a:p>
            <a:pPr indent="0" marL="0">
              <a:buNone/>
            </a:pPr>
            <a:r>
              <a:rPr lang="en-US" sz="950" dirty="0">
                <a:solidFill>
                  <a:srgbClr val="E2E8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library.borrowItem(id, isbn);</a:t>
            </a:r>
            <a:endParaRPr lang="en-US" sz="950" dirty="0"/>
          </a:p>
          <a:p>
            <a:pPr indent="0" marL="0">
              <a:buNone/>
            </a:pPr>
            <a:r>
              <a:rPr lang="en-US" sz="950" dirty="0">
                <a:solidFill>
                  <a:srgbClr val="E2E8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} catch (</a:t>
            </a:r>
            <a:endParaRPr lang="en-US" sz="950" dirty="0"/>
          </a:p>
          <a:p>
            <a:pPr indent="0" marL="0">
              <a:buNone/>
            </a:pPr>
            <a:r>
              <a:rPr lang="en-US" sz="950" b="1" dirty="0">
                <a:solidFill>
                  <a:srgbClr val="DC2626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IllegalStateException</a:t>
            </a:r>
            <a:pPr indent="0" marL="0">
              <a:buNone/>
            </a:pPr>
            <a:r>
              <a:rPr lang="en-US" sz="950" dirty="0">
                <a:solidFill>
                  <a:srgbClr val="E2E8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e) {
  // What went wrong?
  // Member missing? Item gone?
  // Limit reached? Already borrowed?
  // ALL SAME EXCEPTION TYPE!
</a:t>
            </a:r>
            <a:pPr indent="0" marL="0">
              <a:buNone/>
            </a:pPr>
            <a:r>
              <a:rPr lang="en-US" sz="950" dirty="0">
                <a:solidFill>
                  <a:srgbClr val="DC2626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// Can't tell. Can't recover.
</a:t>
            </a:r>
            <a:pPr indent="0" marL="0">
              <a:buNone/>
            </a:pPr>
            <a:r>
              <a:rPr lang="en-US" sz="950" dirty="0">
                <a:solidFill>
                  <a:srgbClr val="E2E8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System.out.println(e.getMessage());</a:t>
            </a:r>
            <a:endParaRPr lang="en-US" sz="950" dirty="0"/>
          </a:p>
          <a:p>
            <a:pPr indent="0" marL="0">
              <a:buNone/>
            </a:pPr>
            <a:r>
              <a:rPr lang="en-US" sz="950" dirty="0">
                <a:solidFill>
                  <a:srgbClr val="E2E8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}</a:t>
            </a:r>
            <a:endParaRPr lang="en-US" sz="950" dirty="0"/>
          </a:p>
        </p:txBody>
      </p:sp>
      <p:sp>
        <p:nvSpPr>
          <p:cNvPr id="8" name="Shape 6"/>
          <p:cNvSpPr/>
          <p:nvPr/>
        </p:nvSpPr>
        <p:spPr>
          <a:xfrm>
            <a:off x="4709160" y="1097280"/>
            <a:ext cx="3931920" cy="2743200"/>
          </a:xfrm>
          <a:prstGeom prst="rect">
            <a:avLst/>
          </a:prstGeom>
          <a:solidFill>
            <a:srgbClr val="0F172A"/>
          </a:solidFill>
          <a:ln/>
        </p:spPr>
      </p:sp>
      <p:sp>
        <p:nvSpPr>
          <p:cNvPr id="9" name="Shape 7"/>
          <p:cNvSpPr/>
          <p:nvPr/>
        </p:nvSpPr>
        <p:spPr>
          <a:xfrm>
            <a:off x="4709160" y="1097280"/>
            <a:ext cx="3931920" cy="320040"/>
          </a:xfrm>
          <a:prstGeom prst="rect">
            <a:avLst/>
          </a:prstGeom>
          <a:solidFill>
            <a:srgbClr val="059669"/>
          </a:solidFill>
          <a:ln/>
        </p:spPr>
      </p:sp>
      <p:sp>
        <p:nvSpPr>
          <p:cNvPr id="10" name="Text 8"/>
          <p:cNvSpPr/>
          <p:nvPr/>
        </p:nvSpPr>
        <p:spPr>
          <a:xfrm>
            <a:off x="4800600" y="1097280"/>
            <a:ext cx="3657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v0.5 - Custom Exceptions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4800600" y="1463040"/>
            <a:ext cx="3749040" cy="22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950" dirty="0">
                <a:solidFill>
                  <a:srgbClr val="E2E8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try {</a:t>
            </a:r>
            <a:endParaRPr lang="en-US" sz="950" dirty="0"/>
          </a:p>
          <a:p>
            <a:pPr indent="0" marL="0">
              <a:buNone/>
            </a:pPr>
            <a:r>
              <a:rPr lang="en-US" sz="950" dirty="0">
                <a:solidFill>
                  <a:srgbClr val="E2E8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library.borrowItem(id, isbn);</a:t>
            </a:r>
            <a:endParaRPr lang="en-US" sz="950" dirty="0"/>
          </a:p>
          <a:p>
            <a:pPr indent="0" marL="0">
              <a:buNone/>
            </a:pPr>
            <a:r>
              <a:rPr lang="en-US" sz="950" dirty="0">
                <a:solidFill>
                  <a:srgbClr val="E2E8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} catch (</a:t>
            </a:r>
            <a:endParaRPr lang="en-US" sz="950" dirty="0"/>
          </a:p>
          <a:p>
            <a:pPr indent="0" marL="0">
              <a:buNone/>
            </a:pPr>
            <a:r>
              <a:rPr lang="en-US" sz="950" b="1" dirty="0">
                <a:solidFill>
                  <a:srgbClr val="2E7D5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MemberNotFound</a:t>
            </a:r>
            <a:pPr indent="0" marL="0">
              <a:buNone/>
            </a:pPr>
            <a:r>
              <a:rPr lang="en-US" sz="950" dirty="0">
                <a:solidFill>
                  <a:srgbClr val="E2E8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e) {</a:t>
            </a:r>
            <a:endParaRPr lang="en-US" sz="950" dirty="0"/>
          </a:p>
          <a:p>
            <a:pPr indent="0" marL="0">
              <a:buNone/>
            </a:pPr>
            <a:r>
              <a:rPr lang="en-US" sz="950" dirty="0">
                <a:solidFill>
                  <a:srgbClr val="E2E8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redirect(e.getMemberId());</a:t>
            </a:r>
            <a:endParaRPr lang="en-US" sz="950" dirty="0"/>
          </a:p>
          <a:p>
            <a:pPr indent="0" marL="0">
              <a:buNone/>
            </a:pPr>
            <a:r>
              <a:rPr lang="en-US" sz="950" dirty="0">
                <a:solidFill>
                  <a:srgbClr val="E2E8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} catch (</a:t>
            </a:r>
            <a:endParaRPr lang="en-US" sz="950" dirty="0"/>
          </a:p>
          <a:p>
            <a:pPr indent="0" marL="0">
              <a:buNone/>
            </a:pPr>
            <a:r>
              <a:rPr lang="en-US" sz="950" b="1" dirty="0">
                <a:solidFill>
                  <a:srgbClr val="2E7D5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ItemNotAvailable</a:t>
            </a:r>
            <a:pPr indent="0" marL="0">
              <a:buNone/>
            </a:pPr>
            <a:r>
              <a:rPr lang="en-US" sz="950" dirty="0">
                <a:solidFill>
                  <a:srgbClr val="E2E8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e) {</a:t>
            </a:r>
            <a:endParaRPr lang="en-US" sz="950" dirty="0"/>
          </a:p>
          <a:p>
            <a:pPr indent="0" marL="0">
              <a:buNone/>
            </a:pPr>
            <a:r>
              <a:rPr lang="en-US" sz="950" dirty="0">
                <a:solidFill>
                  <a:srgbClr val="E2E8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showWaitlist(e.getItemTitle());</a:t>
            </a:r>
            <a:endParaRPr lang="en-US" sz="950" dirty="0"/>
          </a:p>
          <a:p>
            <a:pPr indent="0" marL="0">
              <a:buNone/>
            </a:pPr>
            <a:r>
              <a:rPr lang="en-US" sz="950" dirty="0">
                <a:solidFill>
                  <a:srgbClr val="E2E8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} catch (</a:t>
            </a:r>
            <a:endParaRPr lang="en-US" sz="950" dirty="0"/>
          </a:p>
          <a:p>
            <a:pPr indent="0" marL="0">
              <a:buNone/>
            </a:pPr>
            <a:r>
              <a:rPr lang="en-US" sz="950" b="1" dirty="0">
                <a:solidFill>
                  <a:srgbClr val="2E7D5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BorrowLimitExceeded</a:t>
            </a:r>
            <a:pPr indent="0" marL="0">
              <a:buNone/>
            </a:pPr>
            <a:r>
              <a:rPr lang="en-US" sz="950" dirty="0">
                <a:solidFill>
                  <a:srgbClr val="E2E8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e) {</a:t>
            </a:r>
            <a:endParaRPr lang="en-US" sz="950" dirty="0"/>
          </a:p>
          <a:p>
            <a:pPr indent="0" marL="0">
              <a:buNone/>
            </a:pPr>
            <a:r>
              <a:rPr lang="en-US" sz="950" dirty="0">
                <a:solidFill>
                  <a:srgbClr val="E2E8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show(e.getCurrentCount(),e.getMax());</a:t>
            </a:r>
            <a:endParaRPr lang="en-US" sz="950" dirty="0"/>
          </a:p>
          <a:p>
            <a:pPr indent="0" marL="0">
              <a:buNone/>
            </a:pPr>
            <a:r>
              <a:rPr lang="en-US" sz="950" dirty="0">
                <a:solidFill>
                  <a:srgbClr val="E2E8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}</a:t>
            </a:r>
            <a:endParaRPr lang="en-US" sz="950" dirty="0"/>
          </a:p>
        </p:txBody>
      </p:sp>
      <p:sp>
        <p:nvSpPr>
          <p:cNvPr id="12" name="Shape 10"/>
          <p:cNvSpPr/>
          <p:nvPr/>
        </p:nvSpPr>
        <p:spPr>
          <a:xfrm>
            <a:off x="502920" y="3977640"/>
            <a:ext cx="3931920" cy="411480"/>
          </a:xfrm>
          <a:prstGeom prst="rect">
            <a:avLst/>
          </a:prstGeom>
          <a:solidFill>
            <a:srgbClr val="FEE2E2"/>
          </a:solidFill>
          <a:ln/>
        </p:spPr>
      </p:sp>
      <p:sp>
        <p:nvSpPr>
          <p:cNvPr id="13" name="Text 11"/>
          <p:cNvSpPr/>
          <p:nvPr/>
        </p:nvSpPr>
        <p:spPr>
          <a:xfrm>
            <a:off x="594360" y="3977640"/>
            <a:ext cx="37490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C26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One catch, no context, no recovery strategy</a:t>
            </a:r>
            <a:endParaRPr lang="en-US" sz="1000" dirty="0"/>
          </a:p>
        </p:txBody>
      </p:sp>
      <p:sp>
        <p:nvSpPr>
          <p:cNvPr id="14" name="Shape 12"/>
          <p:cNvSpPr/>
          <p:nvPr/>
        </p:nvSpPr>
        <p:spPr>
          <a:xfrm>
            <a:off x="4709160" y="3977640"/>
            <a:ext cx="3931920" cy="411480"/>
          </a:xfrm>
          <a:prstGeom prst="rect">
            <a:avLst/>
          </a:prstGeom>
          <a:solidFill>
            <a:srgbClr val="D1FAE5"/>
          </a:solidFill>
          <a:ln/>
        </p:spPr>
      </p:sp>
      <p:sp>
        <p:nvSpPr>
          <p:cNvPr id="15" name="Text 13"/>
          <p:cNvSpPr/>
          <p:nvPr/>
        </p:nvSpPr>
        <p:spPr>
          <a:xfrm>
            <a:off x="4800600" y="3977640"/>
            <a:ext cx="37490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0596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Specific catches, rich context, targeted recovery</a:t>
            </a:r>
            <a:endParaRPr lang="en-US" sz="1000" dirty="0"/>
          </a:p>
        </p:txBody>
      </p:sp>
      <p:sp>
        <p:nvSpPr>
          <p:cNvPr id="16" name="Shape 14"/>
          <p:cNvSpPr/>
          <p:nvPr/>
        </p:nvSpPr>
        <p:spPr>
          <a:xfrm>
            <a:off x="0" y="4686300"/>
            <a:ext cx="9144000" cy="457200"/>
          </a:xfrm>
          <a:prstGeom prst="rect">
            <a:avLst/>
          </a:prstGeom>
          <a:solidFill>
            <a:srgbClr val="3B1F12"/>
          </a:solidFill>
          <a:ln/>
        </p:spPr>
      </p:sp>
      <p:sp>
        <p:nvSpPr>
          <p:cNvPr id="17" name="Text 15"/>
          <p:cNvSpPr/>
          <p:nvPr/>
        </p:nvSpPr>
        <p:spPr>
          <a:xfrm>
            <a:off x="365760" y="4709160"/>
            <a:ext cx="45720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Lecture 5 | Exceptions &amp; Design by Contract</a:t>
            </a:r>
            <a:endParaRPr lang="en-US" sz="800" dirty="0"/>
          </a:p>
        </p:txBody>
      </p:sp>
      <p:sp>
        <p:nvSpPr>
          <p:cNvPr id="18" name="Text 16"/>
          <p:cNvSpPr/>
          <p:nvPr/>
        </p:nvSpPr>
        <p:spPr>
          <a:xfrm>
            <a:off x="6400800" y="4709160"/>
            <a:ext cx="23774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7/26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3B1F1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54864" cy="5143500"/>
          </a:xfrm>
          <a:prstGeom prst="rect">
            <a:avLst/>
          </a:prstGeom>
          <a:solidFill>
            <a:srgbClr val="B85042"/>
          </a:solidFill>
          <a:ln/>
        </p:spPr>
      </p:sp>
      <p:sp>
        <p:nvSpPr>
          <p:cNvPr id="3" name="Shape 1"/>
          <p:cNvSpPr/>
          <p:nvPr/>
        </p:nvSpPr>
        <p:spPr>
          <a:xfrm>
            <a:off x="7132320" y="3200400"/>
            <a:ext cx="1645920" cy="1645920"/>
          </a:xfrm>
          <a:prstGeom prst="ellipse">
            <a:avLst/>
          </a:prstGeom>
          <a:solidFill>
            <a:srgbClr val="B85042">
              <a:alpha val="25000"/>
            </a:srgbClr>
          </a:solidFill>
          <a:ln/>
        </p:spPr>
      </p:sp>
      <p:sp>
        <p:nvSpPr>
          <p:cNvPr id="4" name="Shape 2"/>
          <p:cNvSpPr/>
          <p:nvPr/>
        </p:nvSpPr>
        <p:spPr>
          <a:xfrm>
            <a:off x="7589520" y="457200"/>
            <a:ext cx="822960" cy="822960"/>
          </a:xfrm>
          <a:prstGeom prst="ellipse">
            <a:avLst/>
          </a:prstGeom>
          <a:solidFill>
            <a:srgbClr val="2E7D5B">
              <a:alpha val="30000"/>
            </a:srgbClr>
          </a:solidFill>
          <a:ln/>
        </p:spPr>
      </p:sp>
      <p:sp>
        <p:nvSpPr>
          <p:cNvPr id="5" name="Text 3"/>
          <p:cNvSpPr/>
          <p:nvPr/>
        </p:nvSpPr>
        <p:spPr>
          <a:xfrm>
            <a:off x="914400" y="1645920"/>
            <a:ext cx="640080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Hour 2</a:t>
            </a:r>
            <a:endParaRPr lang="en-US" sz="3800" dirty="0"/>
          </a:p>
        </p:txBody>
      </p:sp>
      <p:sp>
        <p:nvSpPr>
          <p:cNvPr id="6" name="Text 4"/>
          <p:cNvSpPr/>
          <p:nvPr/>
        </p:nvSpPr>
        <p:spPr>
          <a:xfrm>
            <a:off x="914400" y="2834640"/>
            <a:ext cx="64008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dirty="0">
                <a:solidFill>
                  <a:srgbClr val="C4A8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Custom Exception Hierarchy</a:t>
            </a:r>
            <a:endParaRPr lang="en-US" sz="17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BF7F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7315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3B1F1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SmartShelf Exception Hierarchy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502920" y="749808"/>
            <a:ext cx="8229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Checked for business errors, unchecked for programming bugs</a:t>
            </a:r>
            <a:endParaRPr lang="en-US" sz="1100" dirty="0"/>
          </a:p>
        </p:txBody>
      </p:sp>
      <p:sp>
        <p:nvSpPr>
          <p:cNvPr id="4" name="Shape 2"/>
          <p:cNvSpPr/>
          <p:nvPr/>
        </p:nvSpPr>
        <p:spPr>
          <a:xfrm>
            <a:off x="502920" y="1051560"/>
            <a:ext cx="4023360" cy="411480"/>
          </a:xfrm>
          <a:prstGeom prst="rect">
            <a:avLst/>
          </a:prstGeom>
          <a:solidFill>
            <a:srgbClr val="B85042"/>
          </a:solidFill>
          <a:ln/>
        </p:spPr>
      </p:sp>
      <p:sp>
        <p:nvSpPr>
          <p:cNvPr id="5" name="Text 3"/>
          <p:cNvSpPr/>
          <p:nvPr/>
        </p:nvSpPr>
        <p:spPr>
          <a:xfrm>
            <a:off x="594360" y="1069848"/>
            <a:ext cx="38404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SmartShelfException (checked)</a:t>
            </a:r>
            <a:endParaRPr lang="en-US" sz="1100" dirty="0"/>
          </a:p>
        </p:txBody>
      </p:sp>
      <p:sp>
        <p:nvSpPr>
          <p:cNvPr id="6" name="Shape 4"/>
          <p:cNvSpPr/>
          <p:nvPr/>
        </p:nvSpPr>
        <p:spPr>
          <a:xfrm>
            <a:off x="777240" y="1463040"/>
            <a:ext cx="0" cy="228600"/>
          </a:xfrm>
          <a:prstGeom prst="line">
            <a:avLst/>
          </a:prstGeom>
          <a:noFill/>
          <a:ln w="12700">
            <a:solidFill>
              <a:srgbClr val="64748B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960120" y="1600200"/>
            <a:ext cx="3657600" cy="32004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25400" dir="8100000">
              <a:srgbClr val="000000">
                <a:alpha val="8000"/>
              </a:srgbClr>
            </a:outerShdw>
          </a:effectLst>
        </p:spPr>
      </p:sp>
      <p:sp>
        <p:nvSpPr>
          <p:cNvPr id="8" name="Shape 6"/>
          <p:cNvSpPr/>
          <p:nvPr/>
        </p:nvSpPr>
        <p:spPr>
          <a:xfrm>
            <a:off x="960120" y="1600200"/>
            <a:ext cx="45720" cy="320040"/>
          </a:xfrm>
          <a:prstGeom prst="rect">
            <a:avLst/>
          </a:prstGeom>
          <a:solidFill>
            <a:srgbClr val="B85042"/>
          </a:solidFill>
          <a:ln/>
        </p:spPr>
      </p:sp>
      <p:sp>
        <p:nvSpPr>
          <p:cNvPr id="9" name="Text 7"/>
          <p:cNvSpPr/>
          <p:nvPr/>
        </p:nvSpPr>
        <p:spPr>
          <a:xfrm>
            <a:off x="1097280" y="1600200"/>
            <a:ext cx="21945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B85042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ItemNotFoundException</a:t>
            </a:r>
            <a:endParaRPr lang="en-US" sz="950" dirty="0"/>
          </a:p>
        </p:txBody>
      </p:sp>
      <p:sp>
        <p:nvSpPr>
          <p:cNvPr id="10" name="Text 8"/>
          <p:cNvSpPr/>
          <p:nvPr/>
        </p:nvSpPr>
        <p:spPr>
          <a:xfrm>
            <a:off x="3200400" y="1600200"/>
            <a:ext cx="12801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ISBN context</a:t>
            </a:r>
            <a:endParaRPr lang="en-US" sz="900" dirty="0"/>
          </a:p>
        </p:txBody>
      </p:sp>
      <p:sp>
        <p:nvSpPr>
          <p:cNvPr id="11" name="Shape 9"/>
          <p:cNvSpPr/>
          <p:nvPr/>
        </p:nvSpPr>
        <p:spPr>
          <a:xfrm>
            <a:off x="777240" y="1874520"/>
            <a:ext cx="0" cy="228600"/>
          </a:xfrm>
          <a:prstGeom prst="line">
            <a:avLst/>
          </a:prstGeom>
          <a:noFill/>
          <a:ln w="12700">
            <a:solidFill>
              <a:srgbClr val="64748B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960120" y="2011680"/>
            <a:ext cx="3657600" cy="32004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25400" dir="8100000">
              <a:srgbClr val="000000">
                <a:alpha val="8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960120" y="2011680"/>
            <a:ext cx="45720" cy="320040"/>
          </a:xfrm>
          <a:prstGeom prst="rect">
            <a:avLst/>
          </a:prstGeom>
          <a:solidFill>
            <a:srgbClr val="B85042"/>
          </a:solidFill>
          <a:ln/>
        </p:spPr>
      </p:sp>
      <p:sp>
        <p:nvSpPr>
          <p:cNvPr id="14" name="Text 12"/>
          <p:cNvSpPr/>
          <p:nvPr/>
        </p:nvSpPr>
        <p:spPr>
          <a:xfrm>
            <a:off x="1097280" y="2011680"/>
            <a:ext cx="21945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B85042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MemberNotFoundException</a:t>
            </a:r>
            <a:endParaRPr lang="en-US" sz="950" dirty="0"/>
          </a:p>
        </p:txBody>
      </p:sp>
      <p:sp>
        <p:nvSpPr>
          <p:cNvPr id="15" name="Text 13"/>
          <p:cNvSpPr/>
          <p:nvPr/>
        </p:nvSpPr>
        <p:spPr>
          <a:xfrm>
            <a:off x="3200400" y="2011680"/>
            <a:ext cx="12801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memberId context</a:t>
            </a:r>
            <a:endParaRPr lang="en-US" sz="900" dirty="0"/>
          </a:p>
        </p:txBody>
      </p:sp>
      <p:sp>
        <p:nvSpPr>
          <p:cNvPr id="16" name="Shape 14"/>
          <p:cNvSpPr/>
          <p:nvPr/>
        </p:nvSpPr>
        <p:spPr>
          <a:xfrm>
            <a:off x="777240" y="2286000"/>
            <a:ext cx="0" cy="228600"/>
          </a:xfrm>
          <a:prstGeom prst="line">
            <a:avLst/>
          </a:prstGeom>
          <a:noFill/>
          <a:ln w="12700">
            <a:solidFill>
              <a:srgbClr val="64748B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960120" y="2423160"/>
            <a:ext cx="3657600" cy="32004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25400" dir="8100000">
              <a:srgbClr val="000000">
                <a:alpha val="8000"/>
              </a:srgbClr>
            </a:outerShdw>
          </a:effectLst>
        </p:spPr>
      </p:sp>
      <p:sp>
        <p:nvSpPr>
          <p:cNvPr id="18" name="Shape 16"/>
          <p:cNvSpPr/>
          <p:nvPr/>
        </p:nvSpPr>
        <p:spPr>
          <a:xfrm>
            <a:off x="960120" y="2423160"/>
            <a:ext cx="45720" cy="320040"/>
          </a:xfrm>
          <a:prstGeom prst="rect">
            <a:avLst/>
          </a:prstGeom>
          <a:solidFill>
            <a:srgbClr val="B85042"/>
          </a:solidFill>
          <a:ln/>
        </p:spPr>
      </p:sp>
      <p:sp>
        <p:nvSpPr>
          <p:cNvPr id="19" name="Text 17"/>
          <p:cNvSpPr/>
          <p:nvPr/>
        </p:nvSpPr>
        <p:spPr>
          <a:xfrm>
            <a:off x="1097280" y="2423160"/>
            <a:ext cx="21945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B85042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ItemNotAvailableException</a:t>
            </a:r>
            <a:endParaRPr lang="en-US" sz="950" dirty="0"/>
          </a:p>
        </p:txBody>
      </p:sp>
      <p:sp>
        <p:nvSpPr>
          <p:cNvPr id="20" name="Text 18"/>
          <p:cNvSpPr/>
          <p:nvPr/>
        </p:nvSpPr>
        <p:spPr>
          <a:xfrm>
            <a:off x="3200400" y="2423160"/>
            <a:ext cx="12801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title context</a:t>
            </a:r>
            <a:endParaRPr lang="en-US" sz="900" dirty="0"/>
          </a:p>
        </p:txBody>
      </p:sp>
      <p:sp>
        <p:nvSpPr>
          <p:cNvPr id="21" name="Shape 19"/>
          <p:cNvSpPr/>
          <p:nvPr/>
        </p:nvSpPr>
        <p:spPr>
          <a:xfrm>
            <a:off x="777240" y="2697480"/>
            <a:ext cx="0" cy="228600"/>
          </a:xfrm>
          <a:prstGeom prst="line">
            <a:avLst/>
          </a:prstGeom>
          <a:noFill/>
          <a:ln w="12700">
            <a:solidFill>
              <a:srgbClr val="64748B"/>
            </a:solidFill>
            <a:prstDash val="solid"/>
          </a:ln>
        </p:spPr>
      </p:sp>
      <p:sp>
        <p:nvSpPr>
          <p:cNvPr id="22" name="Shape 20"/>
          <p:cNvSpPr/>
          <p:nvPr/>
        </p:nvSpPr>
        <p:spPr>
          <a:xfrm>
            <a:off x="960120" y="2834640"/>
            <a:ext cx="3657600" cy="32004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25400" dir="8100000">
              <a:srgbClr val="000000">
                <a:alpha val="8000"/>
              </a:srgbClr>
            </a:outerShdw>
          </a:effectLst>
        </p:spPr>
      </p:sp>
      <p:sp>
        <p:nvSpPr>
          <p:cNvPr id="23" name="Shape 21"/>
          <p:cNvSpPr/>
          <p:nvPr/>
        </p:nvSpPr>
        <p:spPr>
          <a:xfrm>
            <a:off x="960120" y="2834640"/>
            <a:ext cx="45720" cy="320040"/>
          </a:xfrm>
          <a:prstGeom prst="rect">
            <a:avLst/>
          </a:prstGeom>
          <a:solidFill>
            <a:srgbClr val="B85042"/>
          </a:solidFill>
          <a:ln/>
        </p:spPr>
      </p:sp>
      <p:sp>
        <p:nvSpPr>
          <p:cNvPr id="24" name="Text 22"/>
          <p:cNvSpPr/>
          <p:nvPr/>
        </p:nvSpPr>
        <p:spPr>
          <a:xfrm>
            <a:off x="1097280" y="2834640"/>
            <a:ext cx="21945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B85042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BorrowLimitExceededException</a:t>
            </a:r>
            <a:endParaRPr lang="en-US" sz="950" dirty="0"/>
          </a:p>
        </p:txBody>
      </p:sp>
      <p:sp>
        <p:nvSpPr>
          <p:cNvPr id="25" name="Text 23"/>
          <p:cNvSpPr/>
          <p:nvPr/>
        </p:nvSpPr>
        <p:spPr>
          <a:xfrm>
            <a:off x="3200400" y="2834640"/>
            <a:ext cx="12801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count/max context</a:t>
            </a:r>
            <a:endParaRPr lang="en-US" sz="900" dirty="0"/>
          </a:p>
        </p:txBody>
      </p:sp>
      <p:sp>
        <p:nvSpPr>
          <p:cNvPr id="26" name="Shape 24"/>
          <p:cNvSpPr/>
          <p:nvPr/>
        </p:nvSpPr>
        <p:spPr>
          <a:xfrm>
            <a:off x="777240" y="3108960"/>
            <a:ext cx="0" cy="228600"/>
          </a:xfrm>
          <a:prstGeom prst="line">
            <a:avLst/>
          </a:prstGeom>
          <a:noFill/>
          <a:ln w="12700">
            <a:solidFill>
              <a:srgbClr val="64748B"/>
            </a:solidFill>
            <a:prstDash val="solid"/>
          </a:ln>
        </p:spPr>
      </p:sp>
      <p:sp>
        <p:nvSpPr>
          <p:cNvPr id="27" name="Shape 25"/>
          <p:cNvSpPr/>
          <p:nvPr/>
        </p:nvSpPr>
        <p:spPr>
          <a:xfrm>
            <a:off x="960120" y="3246120"/>
            <a:ext cx="3657600" cy="32004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25400" dir="8100000">
              <a:srgbClr val="000000">
                <a:alpha val="8000"/>
              </a:srgbClr>
            </a:outerShdw>
          </a:effectLst>
        </p:spPr>
      </p:sp>
      <p:sp>
        <p:nvSpPr>
          <p:cNvPr id="28" name="Shape 26"/>
          <p:cNvSpPr/>
          <p:nvPr/>
        </p:nvSpPr>
        <p:spPr>
          <a:xfrm>
            <a:off x="960120" y="3246120"/>
            <a:ext cx="45720" cy="320040"/>
          </a:xfrm>
          <a:prstGeom prst="rect">
            <a:avLst/>
          </a:prstGeom>
          <a:solidFill>
            <a:srgbClr val="B85042"/>
          </a:solidFill>
          <a:ln/>
        </p:spPr>
      </p:sp>
      <p:sp>
        <p:nvSpPr>
          <p:cNvPr id="29" name="Text 27"/>
          <p:cNvSpPr/>
          <p:nvPr/>
        </p:nvSpPr>
        <p:spPr>
          <a:xfrm>
            <a:off x="1097280" y="3246120"/>
            <a:ext cx="21945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B85042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DuplicateItemException</a:t>
            </a:r>
            <a:endParaRPr lang="en-US" sz="950" dirty="0"/>
          </a:p>
        </p:txBody>
      </p:sp>
      <p:sp>
        <p:nvSpPr>
          <p:cNvPr id="30" name="Text 28"/>
          <p:cNvSpPr/>
          <p:nvPr/>
        </p:nvSpPr>
        <p:spPr>
          <a:xfrm>
            <a:off x="3200400" y="3246120"/>
            <a:ext cx="12801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ISBN context</a:t>
            </a:r>
            <a:endParaRPr lang="en-US" sz="900" dirty="0"/>
          </a:p>
        </p:txBody>
      </p:sp>
      <p:sp>
        <p:nvSpPr>
          <p:cNvPr id="31" name="Shape 29"/>
          <p:cNvSpPr/>
          <p:nvPr/>
        </p:nvSpPr>
        <p:spPr>
          <a:xfrm>
            <a:off x="4937760" y="1051560"/>
            <a:ext cx="3703320" cy="411480"/>
          </a:xfrm>
          <a:prstGeom prst="rect">
            <a:avLst/>
          </a:prstGeom>
          <a:solidFill>
            <a:srgbClr val="2E7D5B"/>
          </a:solidFill>
          <a:ln/>
        </p:spPr>
      </p:sp>
      <p:sp>
        <p:nvSpPr>
          <p:cNvPr id="32" name="Text 30"/>
          <p:cNvSpPr/>
          <p:nvPr/>
        </p:nvSpPr>
        <p:spPr>
          <a:xfrm>
            <a:off x="5029200" y="1069848"/>
            <a:ext cx="352044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ContractViolationException (unchecked)</a:t>
            </a:r>
            <a:endParaRPr lang="en-US" sz="1000" dirty="0"/>
          </a:p>
        </p:txBody>
      </p:sp>
      <p:sp>
        <p:nvSpPr>
          <p:cNvPr id="33" name="Shape 31"/>
          <p:cNvSpPr/>
          <p:nvPr/>
        </p:nvSpPr>
        <p:spPr>
          <a:xfrm>
            <a:off x="5212080" y="1463040"/>
            <a:ext cx="0" cy="228600"/>
          </a:xfrm>
          <a:prstGeom prst="line">
            <a:avLst/>
          </a:prstGeom>
          <a:noFill/>
          <a:ln w="12700">
            <a:solidFill>
              <a:srgbClr val="64748B"/>
            </a:solidFill>
            <a:prstDash val="solid"/>
          </a:ln>
        </p:spPr>
      </p:sp>
      <p:sp>
        <p:nvSpPr>
          <p:cNvPr id="34" name="Shape 32"/>
          <p:cNvSpPr/>
          <p:nvPr/>
        </p:nvSpPr>
        <p:spPr>
          <a:xfrm>
            <a:off x="5394960" y="1600200"/>
            <a:ext cx="3246120" cy="32004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25400" dir="8100000">
              <a:srgbClr val="000000">
                <a:alpha val="8000"/>
              </a:srgbClr>
            </a:outerShdw>
          </a:effectLst>
        </p:spPr>
      </p:sp>
      <p:sp>
        <p:nvSpPr>
          <p:cNvPr id="35" name="Shape 33"/>
          <p:cNvSpPr/>
          <p:nvPr/>
        </p:nvSpPr>
        <p:spPr>
          <a:xfrm>
            <a:off x="5394960" y="1600200"/>
            <a:ext cx="45720" cy="320040"/>
          </a:xfrm>
          <a:prstGeom prst="rect">
            <a:avLst/>
          </a:prstGeom>
          <a:solidFill>
            <a:srgbClr val="2E7D5B"/>
          </a:solidFill>
          <a:ln/>
        </p:spPr>
      </p:sp>
      <p:sp>
        <p:nvSpPr>
          <p:cNvPr id="36" name="Text 34"/>
          <p:cNvSpPr/>
          <p:nvPr/>
        </p:nvSpPr>
        <p:spPr>
          <a:xfrm>
            <a:off x="5532120" y="1600200"/>
            <a:ext cx="1371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2E7D5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PRECONDITION</a:t>
            </a:r>
            <a:endParaRPr lang="en-US" sz="950" dirty="0"/>
          </a:p>
        </p:txBody>
      </p:sp>
      <p:sp>
        <p:nvSpPr>
          <p:cNvPr id="37" name="Text 35"/>
          <p:cNvSpPr/>
          <p:nvPr/>
        </p:nvSpPr>
        <p:spPr>
          <a:xfrm>
            <a:off x="6949440" y="1600200"/>
            <a:ext cx="16459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null params, blank strings</a:t>
            </a:r>
            <a:endParaRPr lang="en-US" sz="900" dirty="0"/>
          </a:p>
        </p:txBody>
      </p:sp>
      <p:sp>
        <p:nvSpPr>
          <p:cNvPr id="38" name="Shape 36"/>
          <p:cNvSpPr/>
          <p:nvPr/>
        </p:nvSpPr>
        <p:spPr>
          <a:xfrm>
            <a:off x="5212080" y="1874520"/>
            <a:ext cx="0" cy="228600"/>
          </a:xfrm>
          <a:prstGeom prst="line">
            <a:avLst/>
          </a:prstGeom>
          <a:noFill/>
          <a:ln w="12700">
            <a:solidFill>
              <a:srgbClr val="64748B"/>
            </a:solidFill>
            <a:prstDash val="solid"/>
          </a:ln>
        </p:spPr>
      </p:sp>
      <p:sp>
        <p:nvSpPr>
          <p:cNvPr id="39" name="Shape 37"/>
          <p:cNvSpPr/>
          <p:nvPr/>
        </p:nvSpPr>
        <p:spPr>
          <a:xfrm>
            <a:off x="5394960" y="2011680"/>
            <a:ext cx="3246120" cy="32004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25400" dir="8100000">
              <a:srgbClr val="000000">
                <a:alpha val="8000"/>
              </a:srgbClr>
            </a:outerShdw>
          </a:effectLst>
        </p:spPr>
      </p:sp>
      <p:sp>
        <p:nvSpPr>
          <p:cNvPr id="40" name="Shape 38"/>
          <p:cNvSpPr/>
          <p:nvPr/>
        </p:nvSpPr>
        <p:spPr>
          <a:xfrm>
            <a:off x="5394960" y="2011680"/>
            <a:ext cx="45720" cy="320040"/>
          </a:xfrm>
          <a:prstGeom prst="rect">
            <a:avLst/>
          </a:prstGeom>
          <a:solidFill>
            <a:srgbClr val="2E7D5B"/>
          </a:solidFill>
          <a:ln/>
        </p:spPr>
      </p:sp>
      <p:sp>
        <p:nvSpPr>
          <p:cNvPr id="41" name="Text 39"/>
          <p:cNvSpPr/>
          <p:nvPr/>
        </p:nvSpPr>
        <p:spPr>
          <a:xfrm>
            <a:off x="5532120" y="2011680"/>
            <a:ext cx="1371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2E7D5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POSTCONDITION</a:t>
            </a:r>
            <a:endParaRPr lang="en-US" sz="950" dirty="0"/>
          </a:p>
        </p:txBody>
      </p:sp>
      <p:sp>
        <p:nvSpPr>
          <p:cNvPr id="42" name="Text 40"/>
          <p:cNvSpPr/>
          <p:nvPr/>
        </p:nvSpPr>
        <p:spPr>
          <a:xfrm>
            <a:off x="6949440" y="2011680"/>
            <a:ext cx="16459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return value guarantees</a:t>
            </a:r>
            <a:endParaRPr lang="en-US" sz="900" dirty="0"/>
          </a:p>
        </p:txBody>
      </p:sp>
      <p:sp>
        <p:nvSpPr>
          <p:cNvPr id="43" name="Shape 41"/>
          <p:cNvSpPr/>
          <p:nvPr/>
        </p:nvSpPr>
        <p:spPr>
          <a:xfrm>
            <a:off x="5212080" y="2286000"/>
            <a:ext cx="0" cy="228600"/>
          </a:xfrm>
          <a:prstGeom prst="line">
            <a:avLst/>
          </a:prstGeom>
          <a:noFill/>
          <a:ln w="12700">
            <a:solidFill>
              <a:srgbClr val="64748B"/>
            </a:solidFill>
            <a:prstDash val="solid"/>
          </a:ln>
        </p:spPr>
      </p:sp>
      <p:sp>
        <p:nvSpPr>
          <p:cNvPr id="44" name="Shape 42"/>
          <p:cNvSpPr/>
          <p:nvPr/>
        </p:nvSpPr>
        <p:spPr>
          <a:xfrm>
            <a:off x="5394960" y="2423160"/>
            <a:ext cx="3246120" cy="32004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25400" dir="8100000">
              <a:srgbClr val="000000">
                <a:alpha val="8000"/>
              </a:srgbClr>
            </a:outerShdw>
          </a:effectLst>
        </p:spPr>
      </p:sp>
      <p:sp>
        <p:nvSpPr>
          <p:cNvPr id="45" name="Shape 43"/>
          <p:cNvSpPr/>
          <p:nvPr/>
        </p:nvSpPr>
        <p:spPr>
          <a:xfrm>
            <a:off x="5394960" y="2423160"/>
            <a:ext cx="45720" cy="320040"/>
          </a:xfrm>
          <a:prstGeom prst="rect">
            <a:avLst/>
          </a:prstGeom>
          <a:solidFill>
            <a:srgbClr val="2E7D5B"/>
          </a:solidFill>
          <a:ln/>
        </p:spPr>
      </p:sp>
      <p:sp>
        <p:nvSpPr>
          <p:cNvPr id="46" name="Text 44"/>
          <p:cNvSpPr/>
          <p:nvPr/>
        </p:nvSpPr>
        <p:spPr>
          <a:xfrm>
            <a:off x="5532120" y="2423160"/>
            <a:ext cx="1371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2E7D5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INVARIANT</a:t>
            </a:r>
            <a:endParaRPr lang="en-US" sz="950" dirty="0"/>
          </a:p>
        </p:txBody>
      </p:sp>
      <p:sp>
        <p:nvSpPr>
          <p:cNvPr id="47" name="Text 45"/>
          <p:cNvSpPr/>
          <p:nvPr/>
        </p:nvSpPr>
        <p:spPr>
          <a:xfrm>
            <a:off x="6949440" y="2423160"/>
            <a:ext cx="16459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object state consistency</a:t>
            </a:r>
            <a:endParaRPr lang="en-US" sz="900" dirty="0"/>
          </a:p>
        </p:txBody>
      </p:sp>
      <p:sp>
        <p:nvSpPr>
          <p:cNvPr id="48" name="Shape 46"/>
          <p:cNvSpPr/>
          <p:nvPr/>
        </p:nvSpPr>
        <p:spPr>
          <a:xfrm>
            <a:off x="4937760" y="3017520"/>
            <a:ext cx="3703320" cy="1005840"/>
          </a:xfrm>
          <a:prstGeom prst="rect">
            <a:avLst/>
          </a:prstGeom>
          <a:solidFill>
            <a:srgbClr val="FEF3C7"/>
          </a:solidFill>
          <a:ln/>
        </p:spPr>
      </p:sp>
      <p:sp>
        <p:nvSpPr>
          <p:cNvPr id="49" name="Text 47"/>
          <p:cNvSpPr/>
          <p:nvPr/>
        </p:nvSpPr>
        <p:spPr>
          <a:xfrm>
            <a:off x="5029200" y="3063240"/>
            <a:ext cx="352044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92400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 Design Rule
</a:t>
            </a:r>
            <a:endParaRPr lang="en-US" sz="1100" dirty="0"/>
          </a:p>
          <a:p>
            <a:pPr indent="0" marL="0">
              <a:buNone/>
            </a:pPr>
            <a:r>
              <a:rPr lang="en-US" sz="1000" dirty="0">
                <a:solidFill>
                  <a:srgbClr val="92400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Each exception carries context relevant to recovery. ItemNotFoundException has getIsbn(). BorrowLimitExceededException has getCurrentCount() and getMaxLimit().</a:t>
            </a:r>
            <a:endParaRPr lang="en-US" sz="1100" dirty="0"/>
          </a:p>
        </p:txBody>
      </p:sp>
      <p:sp>
        <p:nvSpPr>
          <p:cNvPr id="50" name="Shape 48"/>
          <p:cNvSpPr/>
          <p:nvPr/>
        </p:nvSpPr>
        <p:spPr>
          <a:xfrm>
            <a:off x="502920" y="3749040"/>
            <a:ext cx="4023360" cy="640080"/>
          </a:xfrm>
          <a:prstGeom prst="rect">
            <a:avLst/>
          </a:prstGeom>
          <a:solidFill>
            <a:srgbClr val="D1FAE5"/>
          </a:solidFill>
          <a:ln/>
        </p:spPr>
      </p:sp>
      <p:sp>
        <p:nvSpPr>
          <p:cNvPr id="51" name="Text 49"/>
          <p:cNvSpPr/>
          <p:nvPr/>
        </p:nvSpPr>
        <p:spPr>
          <a:xfrm>
            <a:off x="594360" y="3794760"/>
            <a:ext cx="38404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0596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All share errorCode field
</a:t>
            </a:r>
            <a:endParaRPr lang="en-US" sz="1000" dirty="0"/>
          </a:p>
          <a:p>
            <a:pPr indent="0" marL="0">
              <a:buNone/>
            </a:pPr>
            <a:r>
              <a:rPr lang="en-US" sz="950" dirty="0">
                <a:solidFill>
                  <a:srgbClr val="065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"ITEM_NOT_FOUND", "BORROW_LIMIT_EXCEEDED"</a:t>
            </a:r>
            <a:endParaRPr lang="en-US" sz="1000" dirty="0"/>
          </a:p>
          <a:p>
            <a:pPr indent="0" marL="0">
              <a:buNone/>
            </a:pPr>
            <a:r>
              <a:rPr lang="en-US" sz="950" dirty="0">
                <a:solidFill>
                  <a:srgbClr val="065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Useful for API responses, logging, metrics.</a:t>
            </a:r>
            <a:endParaRPr lang="en-US" sz="1000" dirty="0"/>
          </a:p>
        </p:txBody>
      </p:sp>
      <p:sp>
        <p:nvSpPr>
          <p:cNvPr id="52" name="Shape 50"/>
          <p:cNvSpPr/>
          <p:nvPr/>
        </p:nvSpPr>
        <p:spPr>
          <a:xfrm>
            <a:off x="0" y="4686300"/>
            <a:ext cx="9144000" cy="457200"/>
          </a:xfrm>
          <a:prstGeom prst="rect">
            <a:avLst/>
          </a:prstGeom>
          <a:solidFill>
            <a:srgbClr val="3B1F12"/>
          </a:solidFill>
          <a:ln/>
        </p:spPr>
      </p:sp>
      <p:sp>
        <p:nvSpPr>
          <p:cNvPr id="53" name="Text 51"/>
          <p:cNvSpPr/>
          <p:nvPr/>
        </p:nvSpPr>
        <p:spPr>
          <a:xfrm>
            <a:off x="365760" y="4709160"/>
            <a:ext cx="45720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Lecture 5 | Exceptions &amp; Design by Contract</a:t>
            </a:r>
            <a:endParaRPr lang="en-US" sz="800" dirty="0"/>
          </a:p>
        </p:txBody>
      </p:sp>
      <p:sp>
        <p:nvSpPr>
          <p:cNvPr id="54" name="Text 52"/>
          <p:cNvSpPr/>
          <p:nvPr/>
        </p:nvSpPr>
        <p:spPr>
          <a:xfrm>
            <a:off x="6400800" y="4709160"/>
            <a:ext cx="23774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9/26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25</Slides>
  <Notes>25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  <vt:lpstr>Slide 25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Lecture 5 - Exceptions &amp; Design by Contract</dc:title>
  <dc:subject>PptxGenJS Presentation</dc:subject>
  <dc:creator>PptxGenJS</dc:creator>
  <cp:lastModifiedBy>PptxGenJS</cp:lastModifiedBy>
  <cp:revision>1</cp:revision>
  <dcterms:created xsi:type="dcterms:W3CDTF">2026-03-15T01:48:13Z</dcterms:created>
  <dcterms:modified xsi:type="dcterms:W3CDTF">2026-03-15T01:48:13Z</dcterms:modified>
</cp:coreProperties>
</file>