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4" r:id="rId35"/>
    <p:sldId id="263" r:id="rId9"/>
    <p:sldId id="264" r:id="rId10"/>
    <p:sldId id="265" r:id="rId11"/>
    <p:sldId id="283" r:id="rId34"/>
    <p:sldId id="266" r:id="rId12"/>
    <p:sldId id="282" r:id="rId33"/>
    <p:sldId id="267" r:id="rId13"/>
    <p:sldId id="281" r:id="rId32"/>
    <p:sldId id="268" r:id="rId14"/>
    <p:sldId id="269" r:id="rId15"/>
    <p:sldId id="270" r:id="rId16"/>
    <p:sldId id="280" r:id="rId31"/>
    <p:sldId id="271" r:id="rId17"/>
    <p:sldId id="279" r:id="rId30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notesMasterIdLst>
    <p:notesMasterId r:id="rId2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82880" y="0"/>
            <a:ext cx="73152" cy="514350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4F46E5">
              <a:alpha val="25000"/>
            </a:srgbClr>
          </a:solidFill>
          <a:ln w="12700">
            <a:solidFill>
              <a:srgbClr val="4F46E5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498080" y="2560320"/>
            <a:ext cx="2011680" cy="2011680"/>
          </a:xfrm>
          <a:prstGeom prst="ellipse">
            <a:avLst/>
          </a:prstGeom>
          <a:solidFill>
            <a:srgbClr val="F59E0B">
              <a:alpha val="20000"/>
            </a:srgbClr>
          </a:solidFill>
          <a:ln w="12700">
            <a:solidFill>
              <a:srgbClr val="F59E0B">
                <a:alpha val="2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502920"/>
            <a:ext cx="7772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Object-Oriented Programming  ·  SmartShelf Project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91440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6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417320"/>
            <a:ext cx="80467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 Principles &amp;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Creational Patterns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502920" y="32918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· Factory · Builder · Prototype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2D2B6B"/>
          </a:solidFill>
          <a:ln w="12700">
            <a:solidFill>
              <a:srgbClr val="2D2B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4526280"/>
            <a:ext cx="502920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SmartShelf: Book factories &amp; loan builders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029200" y="4526280"/>
            <a:ext cx="393192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B9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Hours  ·  Dr. T. Madushanka  ·  University of Kelaniya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Trade-offs — The Honest Truth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is the most misused pattern. Know when not to use it.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261872"/>
            <a:ext cx="4206240" cy="3657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6187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✅ When Singleton Makes Sense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719072"/>
            <a:ext cx="420624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1719072"/>
            <a:ext cx="64008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" y="1737360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registry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75488" y="20116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source of truth for library registrations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2468880"/>
            <a:ext cx="420624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" y="2468880"/>
            <a:ext cx="64008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248716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Configuration holder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" y="276148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App-wide settings loaded once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3218688"/>
            <a:ext cx="420624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3218688"/>
            <a:ext cx="64008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3236976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Logging facade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5488" y="3511296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log channel avoids duplicate handlers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3968496"/>
            <a:ext cx="4206240" cy="658368"/>
          </a:xfrm>
          <a:prstGeom prst="rect">
            <a:avLst/>
          </a:prstGeom>
          <a:solidFill>
            <a:srgbClr val="F0FDF4"/>
          </a:solidFill>
          <a:ln w="12700">
            <a:solidFill>
              <a:srgbClr val="BBF7D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040" y="3968496"/>
            <a:ext cx="64008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5488" y="3986784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Connection pool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5488" y="4261104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Heavy resources shared, not duplicated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54880" y="1261872"/>
            <a:ext cx="4206240" cy="3657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754880" y="1261872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❌ When Singleton Hurts You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54880" y="1719072"/>
            <a:ext cx="4206240" cy="658368"/>
          </a:xfrm>
          <a:prstGeom prst="rect">
            <a:avLst/>
          </a:prstGeom>
          <a:solidFill>
            <a:srgbClr val="FFF5F5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754880" y="1719072"/>
            <a:ext cx="64008" cy="65836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910328" y="1737360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Hidden global state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910328" y="20116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class can grab the singleton — coupling creeps in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2468880"/>
            <a:ext cx="4206240" cy="658368"/>
          </a:xfrm>
          <a:prstGeom prst="rect">
            <a:avLst/>
          </a:prstGeom>
          <a:solidFill>
            <a:srgbClr val="FFF5F5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754880" y="2468880"/>
            <a:ext cx="64008" cy="65836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10328" y="2487168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nightmare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910328" y="2761488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Mocking singletons requires reflection hacks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754880" y="3218688"/>
            <a:ext cx="4206240" cy="658368"/>
          </a:xfrm>
          <a:prstGeom prst="rect">
            <a:avLst/>
          </a:prstGeom>
          <a:solidFill>
            <a:srgbClr val="FFF5F5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754880" y="3218688"/>
            <a:ext cx="64008" cy="65836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910328" y="3236976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Concurrency surprises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910328" y="3511296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Mutable singletons need careful synchronization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54880" y="3968496"/>
            <a:ext cx="4206240" cy="658368"/>
          </a:xfrm>
          <a:prstGeom prst="rect">
            <a:avLst/>
          </a:prstGeom>
          <a:solidFill>
            <a:srgbClr val="FFF5F5"/>
          </a:solidFill>
          <a:ln w="12700">
            <a:solidFill>
              <a:srgbClr val="FECACA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754880" y="3968496"/>
            <a:ext cx="64008" cy="65836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0328" y="3986784"/>
            <a:ext cx="3931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SRP violation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0328" y="4261104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managing its own lifecycle + business logic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320040" y="4681728"/>
            <a:ext cx="8503920" cy="347472"/>
          </a:xfrm>
          <a:prstGeom prst="rect">
            <a:avLst/>
          </a:prstGeom>
          <a:solidFill>
            <a:srgbClr val="EEF2FF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57200" y="4681728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SmartShelf uses LibraryRegistry.INSTANCE (enum) only for global library lookup — not for mutable state.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 Method Pattern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an interface for creating an object, but let subclasses decide which class to instantiate.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234440"/>
            <a:ext cx="2743200" cy="32004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Creator (Abstract)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" y="1554480"/>
            <a:ext cx="2743200" cy="292608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64208"/>
            <a:ext cx="24688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abstract class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MediaCreator {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Factory Method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abstract MediaItem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createMedia(String title,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String id);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Template method that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uses factory method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MediaItem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orderAndSetup(String t,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String id)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MediaItem m = createMedia(t,id);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m.setAvailable(true);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m;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0" y="1234440"/>
            <a:ext cx="2743200" cy="3200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Concrete Creator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0" y="1554480"/>
            <a:ext cx="2743200" cy="292608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37560" y="1664208"/>
            <a:ext cx="24688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BookCreator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extends MediaCreator {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String defaultAuthor;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BookCreator(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defaultAuthor)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this.defaultAuthor =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defaultAuthor;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MediaItem createMedia(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title, String isbn)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new Book(title, isbn,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defaultAuthor);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080760" y="1234440"/>
            <a:ext cx="2743200" cy="3200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80760" y="12344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Client Usage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80760" y="1554480"/>
            <a:ext cx="2743200" cy="292608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1664208"/>
            <a:ext cx="24688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Client works with Creator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MediaCreator creator =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new BookCreator("Unknown");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book =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creator.orderAndSetup(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"Clean Code", "978-0-13");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Swap to DVDCreator later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without changing client code!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MediaCreator dvdCreator =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new DVDCreator(120);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MediaItem dvd =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dvdCreator.orderAndSetup(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"Inception", "DVD-001");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572000"/>
            <a:ext cx="8321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Factory Method delays the decision of which class to create until a subclass or concrete creator is chosen. The client codes to the abstract type.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Factory Pattern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an interface for creating families of related objects without specifying their concrete classes.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216152"/>
            <a:ext cx="2743200" cy="32004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1615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MediaFactory (interface)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20040" y="1536192"/>
            <a:ext cx="2743200" cy="278892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45920"/>
            <a:ext cx="24688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interface MediaFactory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Book   createBook(String title,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String isbn,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 String author);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DVD    createDVD(String title,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String id,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int durationMin);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Magazine createMagazine(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String title,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String issn,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int issueNo);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0" y="1216152"/>
            <a:ext cx="2743200" cy="3200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0" y="121615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PhysicalMediaFactory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0" y="1536192"/>
            <a:ext cx="2743200" cy="278892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337560" y="1645920"/>
            <a:ext cx="24688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PhysicalMediaFactory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implements MediaFactory {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 public Book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createBook(String t,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isbn, String a)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new Book(t,isbn,a);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Physical: hardcover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 public DVD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createDVD(String t,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id, int dur)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new DVD(t,id,dur);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Physical: disc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...createMagazine()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080760" y="1216152"/>
            <a:ext cx="2743200" cy="320040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80760" y="1216152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DigitalMediaFactory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080760" y="1536192"/>
            <a:ext cx="2743200" cy="278892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0" y="1645920"/>
            <a:ext cx="246888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DigitalMediaFactory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implements MediaFactory {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 public Book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createBook(String t,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isbn, String a)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new EBook(t,isbn,a);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Digital: PDF/EPUB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@Override public DVD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createDVD(String t,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id, int dur)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return new StreamingVideo(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t, id, dur);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Digital: stream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...createMagazine()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4407408"/>
          <a:ext cx="8503920" cy="685800"/>
        </p:xfrm>
        <a:graphic>
          <a:graphicData uri="http://schemas.openxmlformats.org/drawingml/2006/table">
            <a:tbl>
              <a:tblPr/>
              <a:tblGrid>
                <a:gridCol w="1645920"/>
                <a:gridCol w="3429000"/>
                <a:gridCol w="3429000"/>
              </a:tblGrid>
              <a:tr h="17145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Pattern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Factory 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Abstract Factory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46E5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Focus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One product type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Families of related products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Structure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Subclassing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Composition (injects factory)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when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 chosen at subclass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E1B4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Multiple product variants needed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7D2F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3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645920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744"/>
                </a:solidFill>
              </a:rPr>
              <a:t>HOUR 3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214884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 &amp; Prototype Patterns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365760" y="32004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Constructing complex objects elegantly — and copying them cheaply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 Pattern — Complex Object Construction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the construction of a complex object from its representation, using a fluent step-by-step API.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216152"/>
            <a:ext cx="3931920" cy="32004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1615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❌ Problem — Telescoping Constructor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1536192"/>
            <a:ext cx="3931920" cy="169164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45920"/>
            <a:ext cx="365760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Which arg is which??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 LoanRequest("M001", "ISBN-123",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14, true, "Urgent request",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LocalDate.now(), null, false);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LoanRequest has 8 params — grows to 15?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Optional params need null placeholders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Impossible to read or maintain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572000" y="1216152"/>
            <a:ext cx="4251960" cy="32004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0" y="1216152"/>
            <a:ext cx="4251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✅ Solution — Builder Pattern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572000" y="1536192"/>
            <a:ext cx="4251960" cy="169164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09160" y="1645920"/>
            <a:ext cx="39776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LoanRequest loan = new LoanRequest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.Builder("M001", "ISBN-123")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.durationDays(14)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.priority(Priority.URGENT)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.note("Student exam prep")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.renewable(true)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.build(); // validates + creates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20040" y="3337560"/>
            <a:ext cx="8503920" cy="32004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" y="333756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Builder Structure in SmartShelf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3749040"/>
            <a:ext cx="2743200" cy="1188720"/>
          </a:xfrm>
          <a:prstGeom prst="rect">
            <a:avLst/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7947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Fields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" y="4087368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memberId, isbn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Passed to Builder constructor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present — no defaults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0" y="3749040"/>
            <a:ext cx="2743200" cy="1188720"/>
          </a:xfrm>
          <a:prstGeom prst="rect">
            <a:avLst/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91840" y="37947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Fields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291840" y="4087368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durationDays = 14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renewable = false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 = ""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= NORMAL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080760" y="3749040"/>
            <a:ext cx="2743200" cy="1188720"/>
          </a:xfrm>
          <a:prstGeom prst="rect">
            <a:avLst/>
          </a:prstGeom>
          <a:solidFill>
            <a:srgbClr val="F5F3FF"/>
          </a:solidFill>
          <a:ln w="12700">
            <a:solidFill>
              <a:srgbClr val="C4B5F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72200" y="379476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build() Validates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172200" y="4087368"/>
            <a:ext cx="2560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Checks: memberId not blank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isbn valid format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 1–180 days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immutable LoanRequest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LoanRequestBuilder — Full Implementation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4160520" cy="420624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886968"/>
            <a:ext cx="38862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final class LoanRequest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Immutable fields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String memberId;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String isbn;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int    durationDays;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boolean renewable;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String note;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Priority priority;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Private constructor — only Builder creates it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LoanRequest(Builder b)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this.memberId    = b.memberId;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this.isbn        = b.isbn;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this.durationDays= b.durationDays;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this.renewable   = b.renewable;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this.note        = b.note;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this.priority    = b.priority;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Getters only — no setters (immutable!)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String getMemberId() { return memberId;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String getIsbn()     { return isbn; 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...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663440" y="777240"/>
            <a:ext cx="4160520" cy="420624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00600" y="886968"/>
            <a:ext cx="388620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── Static nested Builder ──────────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static class Builder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Required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final String memberId;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final String isbn;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Optional with defaults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int      durationDays = 14;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boolean  renewable    = false;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String   note         = "";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private Priority priority     = Priority.NORMAL;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Builder(String memberId,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         String isbn)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this.memberId = memberId;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this.isbn     = isbn;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Builder durationDays(int d)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this.durationDays = d; return this;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Builder renewable(boolean r)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this.renewable = r; return this;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Builder note(String n)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this.note = n; return this;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Builder priority(Priority p)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this.priority = p; return this;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public LoanRequest build()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// Validate here before creating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if (durationDays &lt; 1 ||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durationDays &gt; 180)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throw new ContractViolationException(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  "Duration must be 1-180 days");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return new LoanRequest(this);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 Pattern — Clone vs new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new objects by copying an existing prototype. Avoids expensive initialisation by cloning.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216152"/>
            <a:ext cx="8503920" cy="347472"/>
          </a:xfrm>
          <a:prstGeom prst="rect">
            <a:avLst/>
          </a:prstGeom>
          <a:solidFill>
            <a:srgbClr val="2D2B6B"/>
          </a:solidFill>
          <a:ln w="12700">
            <a:solidFill>
              <a:srgbClr val="2D2B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216152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to use Prototype in SmartShelf: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20040" y="169164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" y="1691640"/>
            <a:ext cx="6400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1719072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📖 Book template library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02920" y="2020824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publisher provides default Book templates (title, genre, loan rules). New acquisitions start as a clone and customise the ISBN and copy number.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" y="244144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" y="2441448"/>
            <a:ext cx="64008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468880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🏛️ Branch seeding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02920" y="2770632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 new library branch by cloning an existing branch's entire catalog scaffold (categories, policies, media types) instead of re-initialising everything.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20040" y="319125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3191256"/>
            <a:ext cx="64008" cy="65836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218688"/>
            <a:ext cx="2286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Test data setup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2920" y="352044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tests clone a pre-validated BookTemplate rather than calling the full constructor with 12 parameters each time.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3977640"/>
            <a:ext cx="8503920" cy="32004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" y="3977640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Prototype Interface + Shallow vs Deep Copy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" y="4297680"/>
            <a:ext cx="4206240" cy="713232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7200" y="4407408"/>
            <a:ext cx="39319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interface Cloneable&lt;T&gt;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 clone(); // shallow copy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T deepClone(); // deep — no shared refs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663440" y="4297680"/>
            <a:ext cx="4160520" cy="713232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00600" y="4407408"/>
            <a:ext cx="388620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BookTemplate sci = new BookTemplate(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"SciFi", 21, Priority.NORMAL);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BookTemplate copy = sci.deepClone();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copy.setTitle("Dune"); // original safe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645920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744"/>
                </a:solidFill>
              </a:rPr>
              <a:t>HOUR 4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214884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— Apply All 4 Patterns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365760" y="32004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tasks: DIP refactoring, Singleton, Factory, Builder, Prototype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— Task A &amp; Task B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4206240" cy="38404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77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Task A: DIP Refactoring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977640" y="777240"/>
            <a:ext cx="548640" cy="38404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30 min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1261872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1344168"/>
            <a:ext cx="274320" cy="27432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3441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1280160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DipDemo.java — observe Library directly instantiating EmailNotifier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1837944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1920240"/>
            <a:ext cx="274320" cy="27432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1920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77240" y="1856232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interface INotifier with notify(Member m, String message)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414016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11480" y="2496312"/>
            <a:ext cx="274320" cy="27432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24963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77240" y="2432304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EmailNotifier and SmsNotifier implementing INotifier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2990088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11480" y="3072384"/>
            <a:ext cx="274320" cy="27432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072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77240" y="3008376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Refactor Library to accept INotifier via constructor injection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566160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11480" y="3648456"/>
            <a:ext cx="274320" cy="274320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" y="36484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77240" y="3584448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main() demonstrating swap: Email → SMS without changing Library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4160520"/>
            <a:ext cx="4206240" cy="347472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1480" y="41605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Bonus: Create a CompositeNotifier that delegates to a List&lt;INotifier&gt;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777240"/>
            <a:ext cx="4206240" cy="38404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54880" y="777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Task B: Singleton LibraryRegistry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8412480" y="777240"/>
            <a:ext cx="548640" cy="38404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20 min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754880" y="1261872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46320" y="1344168"/>
            <a:ext cx="274320" cy="2743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46320" y="13441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212080" y="1280160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LibraryRegistry as an enum singleton (INSTANCE pattern)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754880" y="1837944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846320" y="1920240"/>
            <a:ext cx="274320" cy="2743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46320" y="1920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212080" y="1856232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register(String id, Library lib) and lookup(String id) methods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754880" y="2414016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846320" y="2496312"/>
            <a:ext cx="274320" cy="2743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46320" y="24963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5212080" y="2432304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no public constructor exists — only INSTANCE access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754880" y="2990088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846320" y="3072384"/>
            <a:ext cx="274320" cy="2743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46320" y="3072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212080" y="3008376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in main() that LibraryRegistry.INSTANCE == same object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754880" y="3566160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846320" y="3648456"/>
            <a:ext cx="274320" cy="274320"/>
          </a:xfrm>
          <a:prstGeom prst="ellipse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846320" y="36484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5212080" y="3584448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Attempt to instantiate via reflection — catch the exception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4754880" y="4160520"/>
            <a:ext cx="4206240" cy="347472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46320" y="41605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Bonus: Add an unregister() and list() method with stream + map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— Task C &amp; Task D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4206240" cy="384048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77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Task C: MediaFactory (Abstract Factory)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977640" y="777240"/>
            <a:ext cx="548640" cy="38404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30 min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0040" y="1261872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11480" y="1344168"/>
            <a:ext cx="274320" cy="2743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" y="13441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1280160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MediaFactory interface with createBook, createDVD, createMagazine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1837944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11480" y="1920240"/>
            <a:ext cx="274320" cy="2743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1920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77240" y="1856232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PhysicalMediaFactory — returns standard Book, DVD, Magazine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414016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11480" y="2496312"/>
            <a:ext cx="274320" cy="2743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24963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77240" y="2432304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DigitalMediaFactory — returns EBook, StreamingVideo, DigitalMagazine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2990088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11480" y="3072384"/>
            <a:ext cx="274320" cy="2743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072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77240" y="3008376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LibraryCatalogSeeder that accepts any MediaFactory and seeds 3 items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566160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11480" y="3648456"/>
            <a:ext cx="274320" cy="274320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" y="36484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777240" y="3584448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seeder with both factories and print catalog to verify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4160520"/>
            <a:ext cx="4206240" cy="347472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11480" y="41605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Bonus: Add a HybridMediaFactory that reads a property file to decide physical or digital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777240"/>
            <a:ext cx="4206240" cy="38404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54880" y="777240"/>
            <a:ext cx="3657600" cy="384048"/>
          </a:xfrm>
          <a:prstGeom prst="rect">
            <a:avLst/>
          </a:prstGeom>
          <a:noFill/>
          <a:ln/>
        </p:spPr>
        <p:txBody>
          <a:bodyPr wrap="square" lIns="0" tIns="12700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Task D: LoanRequestBuilder + BookPrototype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412480" y="777240"/>
            <a:ext cx="548640" cy="38404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30 min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754880" y="1261872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46320" y="1344168"/>
            <a:ext cx="274320" cy="2743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46320" y="13441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1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212080" y="1280160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LoanRequest with inner Builder (required: memberId, isbn)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754880" y="1837944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846320" y="1920240"/>
            <a:ext cx="274320" cy="2743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46320" y="1920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2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5212080" y="1856232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optional: durationDays, renewable, note, priority with defaults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754880" y="2414016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846320" y="2496312"/>
            <a:ext cx="274320" cy="2743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46320" y="249631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3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5212080" y="2432304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build() must validate: duration 1–180, memberId not blank, isbn not blank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754880" y="2990088"/>
            <a:ext cx="4206240" cy="484632"/>
          </a:xfrm>
          <a:prstGeom prst="rect">
            <a:avLst/>
          </a:prstGeom>
          <a:solidFill>
            <a:srgbClr val="F5F3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846320" y="3072384"/>
            <a:ext cx="274320" cy="2743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46320" y="3072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4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5212080" y="3008376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BookTemplate with deepClone() — verify clones are independent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4754880" y="3566160"/>
            <a:ext cx="4206240" cy="4846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846320" y="3648456"/>
            <a:ext cx="274320" cy="274320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846320" y="364845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5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5212080" y="3584448"/>
            <a:ext cx="3657600" cy="4846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3 different LoanRequests using Builder, print all fields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4754880" y="4160520"/>
            <a:ext cx="4206240" cy="347472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46320" y="41605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⭐ Bonus: Implement a BookTemplateRegistry (Singleton) storing named BookTemplate prototypes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Overview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86868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868680"/>
            <a:ext cx="73152" cy="15087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84632" y="978408"/>
            <a:ext cx="822960" cy="256032"/>
          </a:xfrm>
          <a:prstGeom prst="roundRect">
            <a:avLst>
              <a:gd name="adj" fmla="val 21429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" y="9784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Hour 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84632" y="1307592"/>
            <a:ext cx="38587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 Principles &amp; DIP Deep Dive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4632" y="1645920"/>
            <a:ext cx="385876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S-O-L-I-D recap · Dependency Inversion deep dive · Before/After refactoring in SmartShelf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663440" y="86868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63440" y="868680"/>
            <a:ext cx="73152" cy="150876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28032" y="978408"/>
            <a:ext cx="822960" cy="256032"/>
          </a:xfrm>
          <a:prstGeom prst="roundRect">
            <a:avLst>
              <a:gd name="adj" fmla="val 21429"/>
            </a:avLst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28032" y="97840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Hour 2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828032" y="1307592"/>
            <a:ext cx="38587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&amp; Factory Patterns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28032" y="1645920"/>
            <a:ext cx="385876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risks &amp; enum idiom · Factory Method · Abstract Factory · BookFactory in SmartShelf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256032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2560320"/>
            <a:ext cx="73152" cy="150876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4632" y="2670048"/>
            <a:ext cx="822960" cy="256032"/>
          </a:xfrm>
          <a:prstGeom prst="roundRect">
            <a:avLst>
              <a:gd name="adj" fmla="val 21429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" y="267004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Hour 3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84632" y="2999232"/>
            <a:ext cx="38587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 &amp; Prototype Patterns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4632" y="3337560"/>
            <a:ext cx="385876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 for complex LoanRequest objects · Fluent API · Prototype vs new · BookTemplate cloning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663440" y="2560320"/>
            <a:ext cx="416052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63440" y="2560320"/>
            <a:ext cx="73152" cy="1508760"/>
          </a:xfrm>
          <a:prstGeom prst="rect">
            <a:avLst/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28032" y="2670048"/>
            <a:ext cx="822960" cy="256032"/>
          </a:xfrm>
          <a:prstGeom prst="roundRect">
            <a:avLst>
              <a:gd name="adj" fmla="val 21429"/>
            </a:avLst>
          </a:prstGeom>
          <a:solidFill>
            <a:srgbClr val="4338CA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28032" y="2670048"/>
            <a:ext cx="822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Hour 4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828032" y="2999232"/>
            <a:ext cx="38587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— All 4 Patterns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28032" y="3337560"/>
            <a:ext cx="385876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Tasks A–D: DIP refactoring · LibraryRegistry singleton · MediaFactory · LoanRequestBuilder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v0.6 — Project Structure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built in this lecture lives in the patterns/ and solid/ packages: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216152"/>
            <a:ext cx="4160520" cy="374904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325880"/>
            <a:ext cx="388620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src/smartshelf/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patterns/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singleton/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LibraryRegistry.java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    Enum singleton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factory/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MediaFactory.java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Abstract factory iface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PhysicalMediaFactory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DigitalMediaFactory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BookCreator.java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│   Factory Method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MediaType.java  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builder/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Priority.java   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├── LoanRequest.java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└── LoanRequestBuilder     (inner)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prototype/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├── Prototypable.java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└── BookTemplate.java      ★ NEW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63440" y="1216152"/>
            <a:ext cx="4160520" cy="374904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00600" y="1325880"/>
            <a:ext cx="3886200" cy="3566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solid/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INotifier.java  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│   DIP abstraction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EmailNotifier.java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SmsNotifier.java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DipDemo.java           ★ NEW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    Before/After comparison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(all prior packages retained)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contract/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Contracts.java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exceptions/ (all 6 types)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generics/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Catalog.java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├── Pair.java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│   └── Result.java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Library.java     ← now DIP-clean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MediaItem.java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├── Book.java, DVD.java...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└── Main.java        ★ 8 new demos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5074920"/>
            <a:ext cx="8503920" cy="347472"/>
          </a:xfrm>
          <a:prstGeom prst="rect">
            <a:avLst/>
          </a:prstGeom>
          <a:solidFill>
            <a:srgbClr val="EEF2FF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5074920"/>
            <a:ext cx="8321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338C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Run:  ./run.sh all  — or individually:  ./run.sh singleton | factory | builder | prototype | dip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502920"/>
            <a:ext cx="45720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11480" y="960120"/>
            <a:ext cx="8321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7: Structural Patterns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11480" y="18745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 · Decorator · Facade · Composite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11480" y="2514600"/>
            <a:ext cx="2011680" cy="2103120"/>
          </a:xfrm>
          <a:prstGeom prst="rect">
            <a:avLst/>
          </a:prstGeom>
          <a:solidFill>
            <a:srgbClr val="2D2B6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1480" y="2514600"/>
            <a:ext cx="2011680" cy="3474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25146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Adapter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21208" y="2944368"/>
            <a:ext cx="1810512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legacy ISBN validator — make old interfaces work with new code without changing either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587752" y="2514600"/>
            <a:ext cx="2011680" cy="2103120"/>
          </a:xfrm>
          <a:prstGeom prst="rect">
            <a:avLst/>
          </a:prstGeom>
          <a:solidFill>
            <a:srgbClr val="2D2B6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587752" y="2514600"/>
            <a:ext cx="2011680" cy="3474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587752" y="25146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Decorator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2697480" y="2944368"/>
            <a:ext cx="1810512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logging, audit trail, and encryption to Library operations transparently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64024" y="2514600"/>
            <a:ext cx="2011680" cy="2103120"/>
          </a:xfrm>
          <a:prstGeom prst="rect">
            <a:avLst/>
          </a:prstGeom>
          <a:solidFill>
            <a:srgbClr val="2D2B6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64024" y="2514600"/>
            <a:ext cx="2011680" cy="3474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64024" y="25146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Facade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873752" y="2944368"/>
            <a:ext cx="1810512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SmartShelfAPI — one clean entry point hiding the full subsystem complexity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940296" y="2514600"/>
            <a:ext cx="2011680" cy="2103120"/>
          </a:xfrm>
          <a:prstGeom prst="rect">
            <a:avLst/>
          </a:prstGeom>
          <a:solidFill>
            <a:srgbClr val="2D2B6B"/>
          </a:solidFill>
          <a:ln w="12700">
            <a:solidFill>
              <a:srgbClr val="4338C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940296" y="2514600"/>
            <a:ext cx="2011680" cy="3474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40296" y="2514600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Composite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050024" y="2944368"/>
            <a:ext cx="1810512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 network tree — branches and sub-branches treated uniformly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6 Summary — Key Takeaways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4206240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20040" y="777240"/>
            <a:ext cx="73152" cy="12618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868680"/>
            <a:ext cx="3913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Dependency Inversion (DIP)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1188720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High-level modules depend on abstractions, never on concrete classes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02920" y="1572768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Constructor injection is the cleanest implementation — no framework needed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2194560"/>
            <a:ext cx="4206240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2194560"/>
            <a:ext cx="73152" cy="12618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286000"/>
            <a:ext cx="3913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— Use Sparingly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2606040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Enum singleton is the safest: thread-safe, serialisation-safe, concise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02920" y="2990088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Avoid mutable singletons — they create hidden global state and test nightmares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611880"/>
            <a:ext cx="4206240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3611880"/>
            <a:ext cx="73152" cy="12618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703320"/>
            <a:ext cx="3913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 Patterns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" y="4023360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Factory Method: subclass decides which concrete type to create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02920" y="4407408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Abstract Factory: families of related objects without specifying concrete classes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892040" y="777240"/>
            <a:ext cx="4206240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92040" y="777240"/>
            <a:ext cx="73152" cy="126187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74920" y="868680"/>
            <a:ext cx="3913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74920" y="1188720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Ideal when an object has many optional parameters (&gt; 4)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074920" y="1572768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Inner Builder + private constructor = immutable, validated object creation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92040" y="2194560"/>
            <a:ext cx="4206240" cy="126187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892040" y="2194560"/>
            <a:ext cx="73152" cy="126187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74920" y="2286000"/>
            <a:ext cx="3913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074920" y="2606040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Clone when construction is expensive or requires identical starting state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074920" y="2990088"/>
            <a:ext cx="39136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deepClone() prevents aliasing — shared mutable references break isolation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892040" y="4023360"/>
            <a:ext cx="4206240" cy="914400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29200" y="4023360"/>
            <a:ext cx="3931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Next: Lecture 7 — Structural Patterns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Adapter · Decorator · Facade · Composite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0" y="-1371600"/>
            <a:ext cx="4572000" cy="4572000"/>
          </a:xfrm>
          <a:prstGeom prst="ellipse">
            <a:avLst/>
          </a:prstGeom>
          <a:solidFill>
            <a:srgbClr val="4F46E5">
              <a:alpha val="20000"/>
            </a:srgbClr>
          </a:solidFill>
          <a:ln w="12700">
            <a:solidFill>
              <a:srgbClr val="4F46E5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109728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&amp;</a:t>
            </a:r>
            <a:endParaRPr lang="en-US" sz="5200" dirty="0"/>
          </a:p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502920" y="30632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v0.6 · SOLID Principles &amp; Creational Patterns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2D2B6B"/>
          </a:solidFill>
          <a:ln w="12700">
            <a:solidFill>
              <a:srgbClr val="2D2B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4526280"/>
            <a:ext cx="8412480" cy="6172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8B9F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6 of 9  ·  Dr. T. Madushanka  ·  University of Kelaniya — SENG Advanced OOP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Diagram — Prototype Pattern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406640" y="118872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11887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Prototype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0" y="118872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1887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822960"/>
            <a:ext cx="274320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0" y="777240"/>
            <a:ext cx="274320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0" y="777240"/>
            <a:ext cx="2743200" cy="49377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822960"/>
            <a:ext cx="2743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«interface»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3200400" y="100584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Prototypable&lt;T&gt;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291840" y="133502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shallowClone(): T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291840" y="151790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deepClone(): T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194560" y="1965960"/>
            <a:ext cx="4846320" cy="153619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148840" y="1920240"/>
            <a:ext cx="4846320" cy="1536192"/>
          </a:xfrm>
          <a:prstGeom prst="rect">
            <a:avLst/>
          </a:prstGeom>
          <a:solidFill>
            <a:srgbClr val="FFFFFF"/>
          </a:solidFill>
          <a:ln w="19050">
            <a:solidFill>
              <a:srgbClr val="DC2626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148840" y="1920240"/>
            <a:ext cx="4846320" cy="36576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148840" y="192024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BookTemplate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2240280" y="235000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title: String,  genre: String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240280" y="253288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loanDurationDays: int,  loanPriority: Priority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240280" y="2715768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tags: List&lt;String&gt;  ⚠️ mutable — aliasing risk!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148840" y="2962656"/>
            <a:ext cx="4846320" cy="914"/>
          </a:xfrm>
          <a:prstGeom prst="line">
            <a:avLst/>
          </a:prstGeom>
          <a:noFill/>
          <a:ln w="9525">
            <a:solidFill>
              <a:srgbClr val="DC262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240280" y="3026664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shallowClone(): BookTemplate  ← shares tags ref ⚠️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240280" y="3209544"/>
            <a:ext cx="46634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deepClone(): BookTemplate     ← new ArrayList&lt;&gt;()  ✅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514600" y="3749040"/>
            <a:ext cx="4206240" cy="117043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468880" y="3703320"/>
            <a:ext cx="4206240" cy="1170432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468880" y="3703320"/>
            <a:ext cx="4206240" cy="3657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468880" y="370332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BookTemplateRegistry  «enum singleton»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560320" y="4133088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2468880" y="4379976"/>
            <a:ext cx="4206240" cy="914"/>
          </a:xfrm>
          <a:prstGeom prst="line">
            <a:avLst/>
          </a:prstGeom>
          <a:noFill/>
          <a:ln w="9525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60320" y="4443984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registerTemplate(name, tpl): void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560320" y="4626864"/>
            <a:ext cx="4023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getClone(name): BookTemplate  ← returns deepClone()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 flipV="1">
            <a:off x="4572000" y="1764792"/>
            <a:ext cx="1829" cy="155448"/>
          </a:xfrm>
          <a:prstGeom prst="line">
            <a:avLst/>
          </a:prstGeom>
          <a:noFill/>
          <a:ln w="19050">
            <a:solidFill>
              <a:srgbClr val="EF4444"/>
            </a:solidFill>
            <a:prstDash val="dash"/>
            <a:tailEnd type="block"/>
          </a:ln>
        </p:spPr>
      </p:sp>
      <p:sp>
        <p:nvSpPr>
          <p:cNvPr id="34" name="Text 32"/>
          <p:cNvSpPr/>
          <p:nvPr/>
        </p:nvSpPr>
        <p:spPr>
          <a:xfrm>
            <a:off x="4754880" y="1600200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«implements»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 flipV="1">
            <a:off x="4937760" y="3456432"/>
            <a:ext cx="1829" cy="246888"/>
          </a:xfrm>
          <a:prstGeom prst="line">
            <a:avLst/>
          </a:prstGeom>
          <a:noFill/>
          <a:ln w="19050">
            <a:solidFill>
              <a:srgbClr val="F59E0B"/>
            </a:solidFill>
            <a:prstDash val="dash"/>
            <a:tailEnd type="open"/>
          </a:ln>
        </p:spPr>
      </p:sp>
      <p:sp>
        <p:nvSpPr>
          <p:cNvPr id="36" name="Text 34"/>
          <p:cNvSpPr/>
          <p:nvPr/>
        </p:nvSpPr>
        <p:spPr>
          <a:xfrm>
            <a:off x="5989320" y="3493008"/>
            <a:ext cx="1783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«uses (deepClone)»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37160" y="1993392"/>
            <a:ext cx="1783080" cy="804672"/>
          </a:xfrm>
          <a:prstGeom prst="rect">
            <a:avLst/>
          </a:prstGeom>
          <a:solidFill>
            <a:srgbClr val="FEF2F2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1168" y="2029968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⚠️ Shallow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Tags list SHARED —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aliasing bug!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7223760" y="1993392"/>
            <a:ext cx="1783080" cy="804672"/>
          </a:xfrm>
          <a:prstGeom prst="rect">
            <a:avLst/>
          </a:prstGeom>
          <a:solidFill>
            <a:srgbClr val="F0FDF4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287768" y="2029968"/>
            <a:ext cx="16459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Deep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ArrayList&lt;&gt;()</a:t>
            </a:r>
            <a:endParaRPr lang="en-US" sz="850" dirty="0"/>
          </a:p>
          <a:p>
            <a:pPr indent="0" marL="0">
              <a:buNone/>
            </a:pPr>
            <a:r>
              <a:rPr lang="en-US" sz="8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 independent.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137160" y="3703320"/>
            <a:ext cx="1920240" cy="71323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137160" y="3739896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274320" y="3950208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block"/>
          </a:ln>
        </p:spPr>
      </p:sp>
      <p:sp>
        <p:nvSpPr>
          <p:cNvPr id="44" name="Text 42"/>
          <p:cNvSpPr/>
          <p:nvPr/>
        </p:nvSpPr>
        <p:spPr>
          <a:xfrm>
            <a:off x="886968" y="3895344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274320" y="4114800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block"/>
          </a:ln>
        </p:spPr>
      </p:sp>
      <p:sp>
        <p:nvSpPr>
          <p:cNvPr id="46" name="Text 44"/>
          <p:cNvSpPr/>
          <p:nvPr/>
        </p:nvSpPr>
        <p:spPr>
          <a:xfrm>
            <a:off x="886968" y="4059936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274320" y="4279392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open"/>
          </a:ln>
        </p:spPr>
      </p:sp>
      <p:sp>
        <p:nvSpPr>
          <p:cNvPr id="48" name="Text 46"/>
          <p:cNvSpPr/>
          <p:nvPr/>
        </p:nvSpPr>
        <p:spPr>
          <a:xfrm>
            <a:off x="886968" y="4224528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/ creates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Diagram — Builder Pattern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406640" y="118872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11887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Builder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0" y="118872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1887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983480" y="822960"/>
            <a:ext cx="3977640" cy="263347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937760" y="777240"/>
            <a:ext cx="3977640" cy="2633472"/>
          </a:xfrm>
          <a:prstGeom prst="rect">
            <a:avLst/>
          </a:prstGeom>
          <a:solidFill>
            <a:srgbClr val="FFFFFF"/>
          </a:solidFill>
          <a:ln w="19050">
            <a:solidFill>
              <a:srgbClr val="0891B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937760" y="777240"/>
            <a:ext cx="3977640" cy="3657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777240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LoanRequest  (final)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029200" y="120700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memberId: String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029200" y="138988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isbn: String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0" y="157276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durationDays: int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5029200" y="175564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renewable: boolean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029200" y="193852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note: String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029200" y="212140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priority: Priority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029200" y="2304288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requestedDate: LocalDate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937760" y="2551176"/>
            <a:ext cx="3977640" cy="914"/>
          </a:xfrm>
          <a:prstGeom prst="line">
            <a:avLst/>
          </a:prstGeom>
          <a:noFill/>
          <a:ln w="9525">
            <a:solidFill>
              <a:srgbClr val="0891B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0" y="2615184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getMemberId(): String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029200" y="2798064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getIsbn(): String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029200" y="2980944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getDueDate(): LocalDate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029200" y="3163824"/>
            <a:ext cx="3794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LoanRequest(Builder b)  ← private!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228600" y="822960"/>
            <a:ext cx="4434840" cy="28163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82880" y="777240"/>
            <a:ext cx="4434840" cy="2816352"/>
          </a:xfrm>
          <a:prstGeom prst="rect">
            <a:avLst/>
          </a:prstGeom>
          <a:solidFill>
            <a:srgbClr val="FFFFFF"/>
          </a:solidFill>
          <a:ln w="19050">
            <a:solidFill>
              <a:srgbClr val="0369A1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182880" y="777240"/>
            <a:ext cx="4434840" cy="365760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82880" y="777240"/>
            <a:ext cx="4434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LoanRequest.Builder  (static nested)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274320" y="120700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memberId: String  ← required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74320" y="138988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isbn: String       ← required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74320" y="157276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durationDays: int = 14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274320" y="175564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renewable: boolean = false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274320" y="193852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note: String = ""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274320" y="2121408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priority: Priority = NORMAL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82880" y="2368296"/>
            <a:ext cx="4434840" cy="914"/>
          </a:xfrm>
          <a:prstGeom prst="line">
            <a:avLst/>
          </a:prstGeom>
          <a:noFill/>
          <a:ln w="9525">
            <a:solidFill>
              <a:srgbClr val="0369A1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74320" y="2432304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Builder(memberId, isbn)  ← validates required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274320" y="2615184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durationDays(int): Builder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274320" y="2798064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renewable(boolean): Builder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274320" y="2980944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note(String): Builder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274320" y="3163824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priority(Priority): Builder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274320" y="3346704"/>
            <a:ext cx="4251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build(): LoanRequest  ← validates + creates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 flipV="1">
            <a:off x="4617720" y="1819656"/>
            <a:ext cx="320040" cy="91440"/>
          </a:xfrm>
          <a:prstGeom prst="line">
            <a:avLst/>
          </a:prstGeom>
          <a:noFill/>
          <a:ln w="19050">
            <a:solidFill>
              <a:srgbClr val="0369A1"/>
            </a:solidFill>
            <a:prstDash val="dash"/>
            <a:tailEnd type="open"/>
          </a:ln>
        </p:spPr>
      </p:sp>
      <p:sp>
        <p:nvSpPr>
          <p:cNvPr id="42" name="Text 40"/>
          <p:cNvSpPr/>
          <p:nvPr/>
        </p:nvSpPr>
        <p:spPr>
          <a:xfrm>
            <a:off x="4690872" y="1673352"/>
            <a:ext cx="8229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0369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«creates»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3154680" y="4389120"/>
            <a:ext cx="2743200" cy="1115568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3108960" y="4343400"/>
            <a:ext cx="2743200" cy="1115568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3108960" y="4343400"/>
            <a:ext cx="2743200" cy="49377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108960" y="4389120"/>
            <a:ext cx="2743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«enum»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3108960" y="45720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3200400" y="490118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· NORMAL · HIGH · URGENT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3108960" y="5148072"/>
            <a:ext cx="2743200" cy="914"/>
          </a:xfrm>
          <a:prstGeom prst="line">
            <a:avLst/>
          </a:prstGeom>
          <a:noFill/>
          <a:ln w="9525">
            <a:solidFill>
              <a:srgbClr val="7C3AED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200400" y="5212080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isEscalated(): boolean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 flipH="1" flipV="1">
            <a:off x="5852160" y="3410712"/>
            <a:ext cx="1074420" cy="1490472"/>
          </a:xfrm>
          <a:prstGeom prst="line">
            <a:avLst/>
          </a:prstGeom>
          <a:noFill/>
          <a:ln w="19050">
            <a:solidFill>
              <a:srgbClr val="7C3AED"/>
            </a:solidFill>
            <a:prstDash val="dash"/>
            <a:tailEnd type="open"/>
          </a:ln>
        </p:spPr>
      </p:sp>
      <p:sp>
        <p:nvSpPr>
          <p:cNvPr id="52" name="Shape 50"/>
          <p:cNvSpPr/>
          <p:nvPr/>
        </p:nvSpPr>
        <p:spPr>
          <a:xfrm>
            <a:off x="6903720" y="4343400"/>
            <a:ext cx="1920240" cy="71323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903720" y="4379976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7040880" y="4590288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block"/>
          </a:ln>
        </p:spPr>
      </p:sp>
      <p:sp>
        <p:nvSpPr>
          <p:cNvPr id="55" name="Text 53"/>
          <p:cNvSpPr/>
          <p:nvPr/>
        </p:nvSpPr>
        <p:spPr>
          <a:xfrm>
            <a:off x="7653528" y="4535424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</a:t>
            </a:r>
            <a:endParaRPr lang="en-US" sz="800" dirty="0"/>
          </a:p>
        </p:txBody>
      </p:sp>
      <p:sp>
        <p:nvSpPr>
          <p:cNvPr id="56" name="Shape 54"/>
          <p:cNvSpPr/>
          <p:nvPr/>
        </p:nvSpPr>
        <p:spPr>
          <a:xfrm>
            <a:off x="7040880" y="4754880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block"/>
          </a:ln>
        </p:spPr>
      </p:sp>
      <p:sp>
        <p:nvSpPr>
          <p:cNvPr id="57" name="Text 55"/>
          <p:cNvSpPr/>
          <p:nvPr/>
        </p:nvSpPr>
        <p:spPr>
          <a:xfrm>
            <a:off x="7653528" y="4700016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</a:t>
            </a:r>
            <a:endParaRPr lang="en-US" sz="800" dirty="0"/>
          </a:p>
        </p:txBody>
      </p:sp>
      <p:sp>
        <p:nvSpPr>
          <p:cNvPr id="58" name="Shape 56"/>
          <p:cNvSpPr/>
          <p:nvPr/>
        </p:nvSpPr>
        <p:spPr>
          <a:xfrm>
            <a:off x="7040880" y="4919472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open"/>
          </a:ln>
        </p:spPr>
      </p:sp>
      <p:sp>
        <p:nvSpPr>
          <p:cNvPr id="59" name="Text 57"/>
          <p:cNvSpPr/>
          <p:nvPr/>
        </p:nvSpPr>
        <p:spPr>
          <a:xfrm>
            <a:off x="7653528" y="4864608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/ creates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182880" y="4434840"/>
            <a:ext cx="2743200" cy="566928"/>
          </a:xfrm>
          <a:prstGeom prst="rect">
            <a:avLst/>
          </a:prstGeom>
          <a:solidFill>
            <a:srgbClr val="EFF6FF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20040" y="4434840"/>
            <a:ext cx="25603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LoanRequest has NO setters.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fields final. Immutable after build().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Diagram — Abstract Factory Pattern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406640" y="118872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11887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Abstract Factory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0" y="118872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1887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606040" y="822960"/>
            <a:ext cx="4023360" cy="135331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0" y="777240"/>
            <a:ext cx="4023360" cy="1353312"/>
          </a:xfrm>
          <a:prstGeom prst="rect">
            <a:avLst/>
          </a:prstGeom>
          <a:solidFill>
            <a:srgbClr val="FFFFFF"/>
          </a:solidFill>
          <a:ln w="19050">
            <a:solidFill>
              <a:srgbClr val="8B5CF6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0" y="777240"/>
            <a:ext cx="4023360" cy="493776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560320" y="822960"/>
            <a:ext cx="40233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«interface»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560320" y="1005840"/>
            <a:ext cx="4023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MediaFactory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651760" y="133502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createBook(title, isbn, author): MediaItem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651760" y="151790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createDVD(title, id, duration): MediaItem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2651760" y="170078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createMagazine(title, issn, issue): MediaItem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51760" y="1883664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factoryName(): String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28600" y="2697480"/>
            <a:ext cx="4160520" cy="1042416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82880" y="2651760"/>
            <a:ext cx="4160520" cy="1042416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82880" y="2651760"/>
            <a:ext cx="4160520" cy="3657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82880" y="265176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PhysicalMediaFactory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274320" y="3081528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createBook(...)    → Book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74320" y="3264408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createDVD(...)     → DVD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74320" y="3447288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createMagazine(...) → Magazine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663440" y="2697480"/>
            <a:ext cx="4160520" cy="1042416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617720" y="2651760"/>
            <a:ext cx="4160520" cy="1042416"/>
          </a:xfrm>
          <a:prstGeom prst="rect">
            <a:avLst/>
          </a:prstGeom>
          <a:solidFill>
            <a:srgbClr val="FFFFFF"/>
          </a:solidFill>
          <a:ln w="19050">
            <a:solidFill>
              <a:srgbClr val="7C3AED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17720" y="2651760"/>
            <a:ext cx="4160520" cy="36576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17720" y="265176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DigitalMediaFactory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4709160" y="3081528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createBook(...)    → EBook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709160" y="3264408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createDVD(...)     → StreamingVideo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709160" y="3447288"/>
            <a:ext cx="3977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createMagazine(...) → DigitalMagazine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263140" y="2391156"/>
            <a:ext cx="1829" cy="260604"/>
          </a:xfrm>
          <a:prstGeom prst="line">
            <a:avLst/>
          </a:prstGeom>
          <a:noFill/>
          <a:ln w="19050">
            <a:solidFill>
              <a:srgbClr val="8B5CF6"/>
            </a:solidFill>
            <a:prstDash val="dash"/>
            <a:tailEnd type="none"/>
          </a:ln>
        </p:spPr>
      </p:sp>
      <p:sp>
        <p:nvSpPr>
          <p:cNvPr id="32" name="Shape 30"/>
          <p:cNvSpPr/>
          <p:nvPr/>
        </p:nvSpPr>
        <p:spPr>
          <a:xfrm>
            <a:off x="2263140" y="2391156"/>
            <a:ext cx="1851660" cy="1829"/>
          </a:xfrm>
          <a:prstGeom prst="line">
            <a:avLst/>
          </a:prstGeom>
          <a:noFill/>
          <a:ln w="19050">
            <a:solidFill>
              <a:srgbClr val="8B5CF6"/>
            </a:solidFill>
            <a:prstDash val="dash"/>
            <a:tailEnd type="none"/>
          </a:ln>
        </p:spPr>
      </p:sp>
      <p:sp>
        <p:nvSpPr>
          <p:cNvPr id="33" name="Shape 31"/>
          <p:cNvSpPr/>
          <p:nvPr/>
        </p:nvSpPr>
        <p:spPr>
          <a:xfrm flipV="1">
            <a:off x="4114800" y="2130552"/>
            <a:ext cx="1829" cy="260604"/>
          </a:xfrm>
          <a:prstGeom prst="line">
            <a:avLst/>
          </a:prstGeom>
          <a:noFill/>
          <a:ln w="19050">
            <a:solidFill>
              <a:srgbClr val="8B5CF6"/>
            </a:solidFill>
            <a:prstDash val="dash"/>
            <a:tailEnd type="block"/>
          </a:ln>
        </p:spPr>
      </p:sp>
      <p:sp>
        <p:nvSpPr>
          <p:cNvPr id="34" name="Shape 32"/>
          <p:cNvSpPr/>
          <p:nvPr/>
        </p:nvSpPr>
        <p:spPr>
          <a:xfrm>
            <a:off x="6697980" y="2391156"/>
            <a:ext cx="1829" cy="260604"/>
          </a:xfrm>
          <a:prstGeom prst="line">
            <a:avLst/>
          </a:prstGeom>
          <a:noFill/>
          <a:ln w="19050">
            <a:solidFill>
              <a:srgbClr val="8B5CF6"/>
            </a:solidFill>
            <a:prstDash val="dash"/>
            <a:tailEnd type="none"/>
          </a:ln>
        </p:spPr>
      </p:sp>
      <p:sp>
        <p:nvSpPr>
          <p:cNvPr id="35" name="Shape 33"/>
          <p:cNvSpPr/>
          <p:nvPr/>
        </p:nvSpPr>
        <p:spPr>
          <a:xfrm>
            <a:off x="5029200" y="2391156"/>
            <a:ext cx="1668780" cy="1829"/>
          </a:xfrm>
          <a:prstGeom prst="line">
            <a:avLst/>
          </a:prstGeom>
          <a:noFill/>
          <a:ln w="19050">
            <a:solidFill>
              <a:srgbClr val="8B5CF6"/>
            </a:solidFill>
            <a:prstDash val="dash"/>
            <a:tailEnd type="none"/>
          </a:ln>
        </p:spPr>
      </p:sp>
      <p:sp>
        <p:nvSpPr>
          <p:cNvPr id="36" name="Shape 34"/>
          <p:cNvSpPr/>
          <p:nvPr/>
        </p:nvSpPr>
        <p:spPr>
          <a:xfrm flipV="1">
            <a:off x="5029200" y="2130552"/>
            <a:ext cx="1829" cy="260604"/>
          </a:xfrm>
          <a:prstGeom prst="line">
            <a:avLst/>
          </a:prstGeom>
          <a:noFill/>
          <a:ln w="19050">
            <a:solidFill>
              <a:srgbClr val="8B5CF6"/>
            </a:solidFill>
            <a:prstDash val="dash"/>
            <a:tailEnd type="block"/>
          </a:ln>
        </p:spPr>
      </p:sp>
      <p:sp>
        <p:nvSpPr>
          <p:cNvPr id="37" name="Text 35"/>
          <p:cNvSpPr/>
          <p:nvPr/>
        </p:nvSpPr>
        <p:spPr>
          <a:xfrm>
            <a:off x="2377440" y="2331720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«implements»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3063240" y="4023360"/>
            <a:ext cx="310896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017520" y="3977640"/>
            <a:ext cx="310896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0369A1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017520" y="3977640"/>
            <a:ext cx="3108960" cy="365760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017520" y="39776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LibraryCatalogSeeder</a:t>
            </a:r>
            <a:endParaRPr lang="en-US" sz="1150" dirty="0"/>
          </a:p>
        </p:txBody>
      </p:sp>
      <p:sp>
        <p:nvSpPr>
          <p:cNvPr id="42" name="Text 40"/>
          <p:cNvSpPr/>
          <p:nvPr/>
        </p:nvSpPr>
        <p:spPr>
          <a:xfrm>
            <a:off x="3108960" y="4407408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factory: MediaFactory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3017520" y="4654296"/>
            <a:ext cx="3108960" cy="914"/>
          </a:xfrm>
          <a:prstGeom prst="line">
            <a:avLst/>
          </a:prstGeom>
          <a:noFill/>
          <a:ln w="9525">
            <a:solidFill>
              <a:srgbClr val="0369A1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108960" y="4718304"/>
            <a:ext cx="2926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seedStarterCatalog(): List&lt;MediaItem&gt;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 flipV="1">
            <a:off x="4572000" y="2176272"/>
            <a:ext cx="1829" cy="1801368"/>
          </a:xfrm>
          <a:prstGeom prst="line">
            <a:avLst/>
          </a:prstGeom>
          <a:noFill/>
          <a:ln w="19050">
            <a:solidFill>
              <a:srgbClr val="0369A1"/>
            </a:solidFill>
            <a:prstDash val="dash"/>
            <a:tailEnd type="open"/>
          </a:ln>
        </p:spPr>
      </p:sp>
      <p:sp>
        <p:nvSpPr>
          <p:cNvPr id="46" name="Text 44"/>
          <p:cNvSpPr/>
          <p:nvPr/>
        </p:nvSpPr>
        <p:spPr>
          <a:xfrm>
            <a:off x="4846320" y="3703320"/>
            <a:ext cx="640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369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«uses»</a:t>
            </a:r>
            <a:endParaRPr lang="en-US" sz="750" dirty="0"/>
          </a:p>
        </p:txBody>
      </p:sp>
      <p:sp>
        <p:nvSpPr>
          <p:cNvPr id="47" name="Shape 45"/>
          <p:cNvSpPr/>
          <p:nvPr/>
        </p:nvSpPr>
        <p:spPr>
          <a:xfrm>
            <a:off x="182880" y="4754880"/>
            <a:ext cx="8778240" cy="274320"/>
          </a:xfrm>
          <a:prstGeom prst="rect">
            <a:avLst/>
          </a:prstGeom>
          <a:solidFill>
            <a:srgbClr val="F5F3FF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0040" y="4754880"/>
            <a:ext cx="8503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LibraryCatalogSeeder is IDENTICAL for both factories — swap the injected factory, get a completely different media family.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6995160" y="777240"/>
            <a:ext cx="1920240" cy="71323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995160" y="813816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7132320" y="1024128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block"/>
          </a:ln>
        </p:spPr>
      </p:sp>
      <p:sp>
        <p:nvSpPr>
          <p:cNvPr id="52" name="Text 50"/>
          <p:cNvSpPr/>
          <p:nvPr/>
        </p:nvSpPr>
        <p:spPr>
          <a:xfrm>
            <a:off x="7744968" y="969264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7132320" y="1188720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block"/>
          </a:ln>
        </p:spPr>
      </p:sp>
      <p:sp>
        <p:nvSpPr>
          <p:cNvPr id="54" name="Text 52"/>
          <p:cNvSpPr/>
          <p:nvPr/>
        </p:nvSpPr>
        <p:spPr>
          <a:xfrm>
            <a:off x="7744968" y="1133856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7132320" y="1353312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open"/>
          </a:ln>
        </p:spPr>
      </p:sp>
      <p:sp>
        <p:nvSpPr>
          <p:cNvPr id="56" name="Text 54"/>
          <p:cNvSpPr/>
          <p:nvPr/>
        </p:nvSpPr>
        <p:spPr>
          <a:xfrm>
            <a:off x="7744968" y="1298448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/ creates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Diagram — Factory Method Pattern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406640" y="118872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11887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Factory Method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0" y="118872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1887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971800" y="822960"/>
            <a:ext cx="329184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926080" y="777240"/>
            <a:ext cx="329184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10B981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926080" y="777240"/>
            <a:ext cx="3291840" cy="493776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926080" y="822960"/>
            <a:ext cx="3291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«abstract class»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926080" y="100584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MediaCreator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017520" y="1335024"/>
            <a:ext cx="3108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createMedia(title, id): MediaItem  {abstract}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017520" y="1517904"/>
            <a:ext cx="31089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orderAndSetup(title, id): MediaItem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28600" y="2651760"/>
            <a:ext cx="283464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2880" y="2606040"/>
            <a:ext cx="283464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04785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2880" y="2606040"/>
            <a:ext cx="2834640" cy="365760"/>
          </a:xfrm>
          <a:prstGeom prst="rect">
            <a:avLst/>
          </a:prstGeom>
          <a:solidFill>
            <a:srgbClr val="047857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82880" y="26060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BookCreator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274320" y="3035808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defaultAuthor: String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82880" y="3282696"/>
            <a:ext cx="2834640" cy="914"/>
          </a:xfrm>
          <a:prstGeom prst="line">
            <a:avLst/>
          </a:prstGeom>
          <a:noFill/>
          <a:ln w="9525">
            <a:solidFill>
              <a:srgbClr val="04785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3346704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createMedia(title, isbn): MediaItem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080760" y="2651760"/>
            <a:ext cx="283464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035040" y="2606040"/>
            <a:ext cx="283464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04785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035040" y="2606040"/>
            <a:ext cx="2834640" cy="365760"/>
          </a:xfrm>
          <a:prstGeom prst="rect">
            <a:avLst/>
          </a:prstGeom>
          <a:solidFill>
            <a:srgbClr val="047857"/>
          </a:solidFill>
          <a:ln w="12700">
            <a:solidFill>
              <a:srgbClr val="04785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26060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DVDCreator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126480" y="3035808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defaultDurationMinutes: int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3282696"/>
            <a:ext cx="2834640" cy="914"/>
          </a:xfrm>
          <a:prstGeom prst="line">
            <a:avLst/>
          </a:prstGeom>
          <a:noFill/>
          <a:ln w="9525">
            <a:solidFill>
              <a:srgbClr val="04785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126480" y="3346704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createMedia(title, id): MediaItem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28600" y="4389120"/>
            <a:ext cx="2194560" cy="676656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182880" y="4343400"/>
            <a:ext cx="2194560" cy="676656"/>
          </a:xfrm>
          <a:prstGeom prst="rect">
            <a:avLst/>
          </a:prstGeom>
          <a:solidFill>
            <a:srgbClr val="FFFFFF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182880" y="4343400"/>
            <a:ext cx="2194560" cy="3657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82880" y="43434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274320" y="477316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author: String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629400" y="4389120"/>
            <a:ext cx="2194560" cy="676656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583680" y="4343400"/>
            <a:ext cx="2194560" cy="676656"/>
          </a:xfrm>
          <a:prstGeom prst="rect">
            <a:avLst/>
          </a:prstGeom>
          <a:solidFill>
            <a:srgbClr val="FFFFFF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583680" y="4343400"/>
            <a:ext cx="2194560" cy="365760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0" y="4343400"/>
            <a:ext cx="2194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DVD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6675120" y="477316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durationMinutes: int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3657600" y="4389120"/>
            <a:ext cx="1828800" cy="676656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611880" y="4343400"/>
            <a:ext cx="1828800" cy="676656"/>
          </a:xfrm>
          <a:prstGeom prst="rect">
            <a:avLst/>
          </a:prstGeom>
          <a:solidFill>
            <a:srgbClr val="FFFFFF"/>
          </a:solidFill>
          <a:ln w="19050">
            <a:solidFill>
              <a:srgbClr val="94A3B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3611880" y="4343400"/>
            <a:ext cx="1828800" cy="365760"/>
          </a:xfrm>
          <a:prstGeom prst="rect">
            <a:avLst/>
          </a:prstGeom>
          <a:solidFill>
            <a:srgbClr val="94A3B8"/>
          </a:solidFill>
          <a:ln w="12700">
            <a:solidFill>
              <a:srgbClr val="94A3B8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611880" y="434340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MediaItem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3703320" y="4773168"/>
            <a:ext cx="1645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title, id, type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1600200" y="2185416"/>
            <a:ext cx="1829" cy="420624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none"/>
          </a:ln>
        </p:spPr>
      </p:sp>
      <p:sp>
        <p:nvSpPr>
          <p:cNvPr id="45" name="Shape 43"/>
          <p:cNvSpPr/>
          <p:nvPr/>
        </p:nvSpPr>
        <p:spPr>
          <a:xfrm>
            <a:off x="1600200" y="2185416"/>
            <a:ext cx="2423160" cy="1829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none"/>
          </a:ln>
        </p:spPr>
      </p:sp>
      <p:sp>
        <p:nvSpPr>
          <p:cNvPr id="46" name="Shape 44"/>
          <p:cNvSpPr/>
          <p:nvPr/>
        </p:nvSpPr>
        <p:spPr>
          <a:xfrm flipV="1">
            <a:off x="4023360" y="1764792"/>
            <a:ext cx="1829" cy="420624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block"/>
          </a:ln>
        </p:spPr>
      </p:sp>
      <p:sp>
        <p:nvSpPr>
          <p:cNvPr id="47" name="Shape 45"/>
          <p:cNvSpPr/>
          <p:nvPr/>
        </p:nvSpPr>
        <p:spPr>
          <a:xfrm>
            <a:off x="7452360" y="2185416"/>
            <a:ext cx="1829" cy="420624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none"/>
          </a:ln>
        </p:spPr>
      </p:sp>
      <p:sp>
        <p:nvSpPr>
          <p:cNvPr id="48" name="Shape 46"/>
          <p:cNvSpPr/>
          <p:nvPr/>
        </p:nvSpPr>
        <p:spPr>
          <a:xfrm>
            <a:off x="5120640" y="2185416"/>
            <a:ext cx="2331720" cy="1829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none"/>
          </a:ln>
        </p:spPr>
      </p:sp>
      <p:sp>
        <p:nvSpPr>
          <p:cNvPr id="49" name="Shape 47"/>
          <p:cNvSpPr/>
          <p:nvPr/>
        </p:nvSpPr>
        <p:spPr>
          <a:xfrm flipV="1">
            <a:off x="5120640" y="1764792"/>
            <a:ext cx="1829" cy="420624"/>
          </a:xfrm>
          <a:prstGeom prst="line">
            <a:avLst/>
          </a:prstGeom>
          <a:noFill/>
          <a:ln w="19050">
            <a:solidFill>
              <a:srgbClr val="10B981"/>
            </a:solidFill>
            <a:prstDash val="solid"/>
            <a:tailEnd type="block"/>
          </a:ln>
        </p:spPr>
      </p:sp>
      <p:sp>
        <p:nvSpPr>
          <p:cNvPr id="50" name="Shape 48"/>
          <p:cNvSpPr/>
          <p:nvPr/>
        </p:nvSpPr>
        <p:spPr>
          <a:xfrm flipH="1" flipV="1">
            <a:off x="1280160" y="3593592"/>
            <a:ext cx="45720" cy="749808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  <a:tailEnd type="open"/>
          </a:ln>
        </p:spPr>
      </p:sp>
      <p:sp>
        <p:nvSpPr>
          <p:cNvPr id="51" name="Text 49"/>
          <p:cNvSpPr/>
          <p:nvPr/>
        </p:nvSpPr>
        <p:spPr>
          <a:xfrm>
            <a:off x="0" y="3977640"/>
            <a:ext cx="1097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«creates»</a:t>
            </a:r>
            <a:endParaRPr lang="en-US" sz="750" dirty="0"/>
          </a:p>
        </p:txBody>
      </p:sp>
      <p:sp>
        <p:nvSpPr>
          <p:cNvPr id="52" name="Shape 50"/>
          <p:cNvSpPr/>
          <p:nvPr/>
        </p:nvSpPr>
        <p:spPr>
          <a:xfrm flipH="1" flipV="1">
            <a:off x="7680960" y="3593592"/>
            <a:ext cx="45720" cy="749808"/>
          </a:xfrm>
          <a:prstGeom prst="line">
            <a:avLst/>
          </a:prstGeom>
          <a:noFill/>
          <a:ln w="19050">
            <a:solidFill>
              <a:srgbClr val="94A3B8"/>
            </a:solidFill>
            <a:prstDash val="dash"/>
            <a:tailEnd type="open"/>
          </a:ln>
        </p:spPr>
      </p:sp>
      <p:sp>
        <p:nvSpPr>
          <p:cNvPr id="53" name="Text 51"/>
          <p:cNvSpPr/>
          <p:nvPr/>
        </p:nvSpPr>
        <p:spPr>
          <a:xfrm>
            <a:off x="7863840" y="3977640"/>
            <a:ext cx="1097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«creates»</a:t>
            </a:r>
            <a:endParaRPr lang="en-US" sz="750" dirty="0"/>
          </a:p>
        </p:txBody>
      </p:sp>
      <p:sp>
        <p:nvSpPr>
          <p:cNvPr id="54" name="Shape 52"/>
          <p:cNvSpPr/>
          <p:nvPr/>
        </p:nvSpPr>
        <p:spPr>
          <a:xfrm>
            <a:off x="2377440" y="4681728"/>
            <a:ext cx="1234440" cy="1829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block"/>
          </a:ln>
        </p:spPr>
      </p:sp>
      <p:sp>
        <p:nvSpPr>
          <p:cNvPr id="55" name="Shape 53"/>
          <p:cNvSpPr/>
          <p:nvPr/>
        </p:nvSpPr>
        <p:spPr>
          <a:xfrm flipH="1" flipV="1">
            <a:off x="5440680" y="4681728"/>
            <a:ext cx="1143000" cy="1829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block"/>
          </a:ln>
        </p:spPr>
      </p:sp>
      <p:sp>
        <p:nvSpPr>
          <p:cNvPr id="56" name="Text 54"/>
          <p:cNvSpPr/>
          <p:nvPr/>
        </p:nvSpPr>
        <p:spPr>
          <a:xfrm>
            <a:off x="3840480" y="2240280"/>
            <a:ext cx="10972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«extends»</a:t>
            </a:r>
            <a:endParaRPr lang="en-US" sz="750" dirty="0"/>
          </a:p>
        </p:txBody>
      </p:sp>
      <p:sp>
        <p:nvSpPr>
          <p:cNvPr id="57" name="Shape 55"/>
          <p:cNvSpPr/>
          <p:nvPr/>
        </p:nvSpPr>
        <p:spPr>
          <a:xfrm>
            <a:off x="7086600" y="777240"/>
            <a:ext cx="1920240" cy="71323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7086600" y="813816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7223760" y="1024128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block"/>
          </a:ln>
        </p:spPr>
      </p:sp>
      <p:sp>
        <p:nvSpPr>
          <p:cNvPr id="60" name="Text 58"/>
          <p:cNvSpPr/>
          <p:nvPr/>
        </p:nvSpPr>
        <p:spPr>
          <a:xfrm>
            <a:off x="7836408" y="969264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</a:t>
            </a:r>
            <a:endParaRPr lang="en-US" sz="800" dirty="0"/>
          </a:p>
        </p:txBody>
      </p:sp>
      <p:sp>
        <p:nvSpPr>
          <p:cNvPr id="61" name="Shape 59"/>
          <p:cNvSpPr/>
          <p:nvPr/>
        </p:nvSpPr>
        <p:spPr>
          <a:xfrm>
            <a:off x="7223760" y="1188720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block"/>
          </a:ln>
        </p:spPr>
      </p:sp>
      <p:sp>
        <p:nvSpPr>
          <p:cNvPr id="62" name="Text 60"/>
          <p:cNvSpPr/>
          <p:nvPr/>
        </p:nvSpPr>
        <p:spPr>
          <a:xfrm>
            <a:off x="7836408" y="1133856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7223760" y="1353312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open"/>
          </a:ln>
        </p:spPr>
      </p:sp>
      <p:sp>
        <p:nvSpPr>
          <p:cNvPr id="64" name="Text 62"/>
          <p:cNvSpPr/>
          <p:nvPr/>
        </p:nvSpPr>
        <p:spPr>
          <a:xfrm>
            <a:off x="7836408" y="1298448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/ creates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Diagram — Singleton Pattern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406640" y="118872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11887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Singleton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0" y="118872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1887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788920" y="960120"/>
            <a:ext cx="3657600" cy="2029968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0" y="914400"/>
            <a:ext cx="3657600" cy="2029968"/>
          </a:xfrm>
          <a:prstGeom prst="rect">
            <a:avLst/>
          </a:prstGeom>
          <a:solidFill>
            <a:srgbClr val="FFFFFF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0" y="914400"/>
            <a:ext cx="3657600" cy="49377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0" y="960120"/>
            <a:ext cx="36576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«enum»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2743200" y="114300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LibraryRegistry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2834640" y="1472184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INSTANCE                          ← single enum constant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834640" y="1655064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registeredLibraries: Map&lt;String, String&gt;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743200" y="1901952"/>
            <a:ext cx="3657600" cy="914"/>
          </a:xfrm>
          <a:prstGeom prst="line">
            <a:avLst/>
          </a:prstGeom>
          <a:noFill/>
          <a:ln w="9525">
            <a:solidFill>
              <a:srgbClr val="F59E0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834640" y="196596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register(libraryId, description): void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834640" y="214884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unregister(libraryId): void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834640" y="233172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lookup(libraryId): Optional&lt;String&gt;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834640" y="251460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listAll(): Set&lt;String&gt;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834640" y="2697480"/>
            <a:ext cx="3474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count(): int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28600" y="1691640"/>
            <a:ext cx="2331720" cy="676656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182880" y="1645920"/>
            <a:ext cx="2331720" cy="676656"/>
          </a:xfrm>
          <a:prstGeom prst="rect">
            <a:avLst/>
          </a:prstGeom>
          <a:solidFill>
            <a:srgbClr val="FFFFFF"/>
          </a:solidFill>
          <a:ln w="19050">
            <a:solidFill>
              <a:srgbClr val="47556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82880" y="1645920"/>
            <a:ext cx="2331720" cy="365760"/>
          </a:xfrm>
          <a:prstGeom prst="rect">
            <a:avLst/>
          </a:prstGeom>
          <a:solidFill>
            <a:srgbClr val="475569"/>
          </a:solidFill>
          <a:ln w="12700">
            <a:solidFill>
              <a:srgbClr val="47556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82880" y="1645920"/>
            <a:ext cx="2331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(any class)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274320" y="2075688"/>
            <a:ext cx="21488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someMethod()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 flipV="1">
            <a:off x="2514600" y="1929384"/>
            <a:ext cx="228600" cy="54864"/>
          </a:xfrm>
          <a:prstGeom prst="line">
            <a:avLst/>
          </a:prstGeom>
          <a:noFill/>
          <a:ln w="19050">
            <a:solidFill>
              <a:srgbClr val="475569"/>
            </a:solidFill>
            <a:prstDash val="dash"/>
            <a:tailEnd type="open"/>
          </a:ln>
        </p:spPr>
      </p:sp>
      <p:sp>
        <p:nvSpPr>
          <p:cNvPr id="27" name="Text 25"/>
          <p:cNvSpPr/>
          <p:nvPr/>
        </p:nvSpPr>
        <p:spPr>
          <a:xfrm>
            <a:off x="2578608" y="1728216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LibraryRegistry.INSTANCE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182880" y="3520440"/>
            <a:ext cx="2743200" cy="1051560"/>
          </a:xfrm>
          <a:prstGeom prst="rect">
            <a:avLst/>
          </a:prstGeom>
          <a:solidFill>
            <a:srgbClr val="DCFCE7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74320" y="3593592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Thread-safe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JVM class loading guarantees atomicity — no synchronised block needed.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108960" y="3520440"/>
            <a:ext cx="2743200" cy="1051560"/>
          </a:xfrm>
          <a:prstGeom prst="rect">
            <a:avLst/>
          </a:prstGeom>
          <a:solidFill>
            <a:srgbClr val="DCFCE7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200400" y="3593592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Serialisation-safe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Java serialisation preserves enum singletons automatically.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217920" y="3520440"/>
            <a:ext cx="2697480" cy="1051560"/>
          </a:xfrm>
          <a:prstGeom prst="rect">
            <a:avLst/>
          </a:prstGeom>
          <a:solidFill>
            <a:srgbClr val="FEE2E2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09360" y="3593592"/>
            <a:ext cx="2514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Reflection-safe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Constructor.newInstance() throws IllegalArgumentException — blocked by JVM.</a:t>
            </a:r>
            <a:endParaRPr lang="en-US" sz="9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6858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Diagram — Dependency Inversion Principle (DIP)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406640" y="118872"/>
            <a:ext cx="1600200" cy="384048"/>
          </a:xfrm>
          <a:prstGeom prst="roundRect">
            <a:avLst>
              <a:gd name="adj" fmla="val 19048"/>
            </a:avLst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406640" y="118872"/>
            <a:ext cx="1600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DIP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400800" y="118872"/>
            <a:ext cx="914400" cy="384048"/>
          </a:xfrm>
          <a:prstGeom prst="roundRect">
            <a:avLst>
              <a:gd name="adj" fmla="val 19048"/>
            </a:avLst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118872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</a:rPr>
              <a:t>L6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3246120" y="960120"/>
            <a:ext cx="2743200" cy="80467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200400" y="914400"/>
            <a:ext cx="2743200" cy="804672"/>
          </a:xfrm>
          <a:prstGeom prst="rect">
            <a:avLst/>
          </a:prstGeom>
          <a:solidFill>
            <a:srgbClr val="FFFFFF"/>
          </a:solidFill>
          <a:ln w="19050">
            <a:solidFill>
              <a:srgbClr val="4F46E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200400" y="914400"/>
            <a:ext cx="2743200" cy="493776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960120"/>
            <a:ext cx="2743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«interface»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3200400" y="114300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INotifier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291840" y="147218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notify(memberId, subject, message): void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28600" y="960120"/>
            <a:ext cx="2743200" cy="117043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82880" y="914400"/>
            <a:ext cx="2743200" cy="1170432"/>
          </a:xfrm>
          <a:prstGeom prst="rect">
            <a:avLst/>
          </a:prstGeom>
          <a:solidFill>
            <a:srgbClr val="FFFFFF"/>
          </a:solidFill>
          <a:ln w="19050">
            <a:solidFill>
              <a:srgbClr val="0369A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82880" y="914400"/>
            <a:ext cx="2743200" cy="365760"/>
          </a:xfrm>
          <a:prstGeom prst="rect">
            <a:avLst/>
          </a:prstGeom>
          <a:solidFill>
            <a:srgbClr val="0369A1"/>
          </a:solidFill>
          <a:ln w="12700">
            <a:solidFill>
              <a:srgbClr val="0369A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82880" y="914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DipLibraryDemo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274320" y="1344168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notifier: INotifier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182880" y="1591056"/>
            <a:ext cx="2743200" cy="914"/>
          </a:xfrm>
          <a:prstGeom prst="line">
            <a:avLst/>
          </a:prstGeom>
          <a:noFill/>
          <a:ln w="9525">
            <a:solidFill>
              <a:srgbClr val="0369A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74320" y="165506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borrowBook(memberId, isbn): void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74320" y="1837944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returnBook(memberId, isbn): void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28600" y="3429000"/>
            <a:ext cx="260604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182880" y="3383280"/>
            <a:ext cx="260604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182880" y="3383280"/>
            <a:ext cx="2606040" cy="3657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82880" y="33832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EmailNotifier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274320" y="3813048"/>
            <a:ext cx="2423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smtpServer: String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182880" y="4059936"/>
            <a:ext cx="2606040" cy="914"/>
          </a:xfrm>
          <a:prstGeom prst="line">
            <a:avLst/>
          </a:prstGeom>
          <a:noFill/>
          <a:ln w="9525">
            <a:solidFill>
              <a:srgbClr val="05966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74320" y="4123944"/>
            <a:ext cx="2423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notify(id, subject, message)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291840" y="3429000"/>
            <a:ext cx="260604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46120" y="3383280"/>
            <a:ext cx="260604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46120" y="3383280"/>
            <a:ext cx="2606040" cy="3657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46120" y="33832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SmsNotifier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337560" y="3813048"/>
            <a:ext cx="2423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gatewayUrl: String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246120" y="4059936"/>
            <a:ext cx="2606040" cy="914"/>
          </a:xfrm>
          <a:prstGeom prst="line">
            <a:avLst/>
          </a:prstGeom>
          <a:noFill/>
          <a:ln w="9525">
            <a:solidFill>
              <a:srgbClr val="059669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337560" y="4123944"/>
            <a:ext cx="2423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notify(id, subject, message)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355080" y="3429000"/>
            <a:ext cx="2606040" cy="987552"/>
          </a:xfrm>
          <a:prstGeom prst="rect">
            <a:avLst/>
          </a:prstGeom>
          <a:solidFill>
            <a:srgbClr val="C7D2FE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309360" y="3383280"/>
            <a:ext cx="2606040" cy="987552"/>
          </a:xfrm>
          <a:prstGeom prst="rect">
            <a:avLst/>
          </a:prstGeom>
          <a:solidFill>
            <a:srgbClr val="FFFFFF"/>
          </a:solidFill>
          <a:ln w="19050">
            <a:solidFill>
              <a:srgbClr val="059669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309360" y="3383280"/>
            <a:ext cx="2606040" cy="36576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3383280"/>
            <a:ext cx="2606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CompositeNotifier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6400800" y="3813048"/>
            <a:ext cx="2423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– notifiers: List&lt;INotifier&gt;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309360" y="4059936"/>
            <a:ext cx="2606040" cy="914"/>
          </a:xfrm>
          <a:prstGeom prst="line">
            <a:avLst/>
          </a:prstGeom>
          <a:noFill/>
          <a:ln w="9525">
            <a:solidFill>
              <a:srgbClr val="059669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400800" y="4123944"/>
            <a:ext cx="2423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notify(id, subject, message)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926080" y="1408176"/>
            <a:ext cx="274320" cy="1829"/>
          </a:xfrm>
          <a:prstGeom prst="line">
            <a:avLst/>
          </a:prstGeom>
          <a:noFill/>
          <a:ln w="19050">
            <a:solidFill>
              <a:srgbClr val="0369A1"/>
            </a:solidFill>
            <a:prstDash val="dash"/>
            <a:tailEnd type="open"/>
          </a:ln>
        </p:spPr>
      </p:sp>
      <p:sp>
        <p:nvSpPr>
          <p:cNvPr id="44" name="Text 42"/>
          <p:cNvSpPr/>
          <p:nvPr/>
        </p:nvSpPr>
        <p:spPr>
          <a:xfrm>
            <a:off x="2944368" y="1225296"/>
            <a:ext cx="4572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0369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«uses»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 flipV="1">
            <a:off x="1485900" y="1719072"/>
            <a:ext cx="2080260" cy="1664208"/>
          </a:xfrm>
          <a:prstGeom prst="line">
            <a:avLst/>
          </a:prstGeom>
          <a:noFill/>
          <a:ln w="19050">
            <a:solidFill>
              <a:srgbClr val="4F46E5"/>
            </a:solidFill>
            <a:prstDash val="dash"/>
            <a:tailEnd type="block"/>
          </a:ln>
        </p:spPr>
      </p:sp>
      <p:sp>
        <p:nvSpPr>
          <p:cNvPr id="46" name="Shape 44"/>
          <p:cNvSpPr/>
          <p:nvPr/>
        </p:nvSpPr>
        <p:spPr>
          <a:xfrm flipV="1">
            <a:off x="4549140" y="1719072"/>
            <a:ext cx="22860" cy="1664208"/>
          </a:xfrm>
          <a:prstGeom prst="line">
            <a:avLst/>
          </a:prstGeom>
          <a:noFill/>
          <a:ln w="19050">
            <a:solidFill>
              <a:srgbClr val="4F46E5"/>
            </a:solidFill>
            <a:prstDash val="dash"/>
            <a:tailEnd type="block"/>
          </a:ln>
        </p:spPr>
      </p:sp>
      <p:sp>
        <p:nvSpPr>
          <p:cNvPr id="47" name="Shape 45"/>
          <p:cNvSpPr/>
          <p:nvPr/>
        </p:nvSpPr>
        <p:spPr>
          <a:xfrm flipH="1">
            <a:off x="5577840" y="1719072"/>
            <a:ext cx="2034540" cy="1664208"/>
          </a:xfrm>
          <a:prstGeom prst="line">
            <a:avLst/>
          </a:prstGeom>
          <a:noFill/>
          <a:ln w="19050">
            <a:solidFill>
              <a:srgbClr val="4F46E5"/>
            </a:solidFill>
            <a:prstDash val="dash"/>
            <a:tailEnd type="block"/>
          </a:ln>
        </p:spPr>
      </p:sp>
      <p:sp>
        <p:nvSpPr>
          <p:cNvPr id="48" name="Text 46"/>
          <p:cNvSpPr/>
          <p:nvPr/>
        </p:nvSpPr>
        <p:spPr>
          <a:xfrm>
            <a:off x="1828800" y="2880360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«implements»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7086600" y="4251960"/>
            <a:ext cx="1920240" cy="71323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086600" y="4288536"/>
            <a:ext cx="19202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Legend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7223760" y="4498848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solid"/>
            <a:tailEnd type="block"/>
          </a:ln>
        </p:spPr>
      </p:sp>
      <p:sp>
        <p:nvSpPr>
          <p:cNvPr id="52" name="Text 50"/>
          <p:cNvSpPr/>
          <p:nvPr/>
        </p:nvSpPr>
        <p:spPr>
          <a:xfrm>
            <a:off x="7836408" y="4443984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extends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7223760" y="4663440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block"/>
          </a:ln>
        </p:spPr>
      </p:sp>
      <p:sp>
        <p:nvSpPr>
          <p:cNvPr id="54" name="Text 52"/>
          <p:cNvSpPr/>
          <p:nvPr/>
        </p:nvSpPr>
        <p:spPr>
          <a:xfrm>
            <a:off x="7836408" y="4608576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implements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7223760" y="4828032"/>
            <a:ext cx="548640" cy="914"/>
          </a:xfrm>
          <a:prstGeom prst="line">
            <a:avLst/>
          </a:prstGeom>
          <a:noFill/>
          <a:ln w="19050">
            <a:solidFill>
              <a:srgbClr val="64748B"/>
            </a:solidFill>
            <a:prstDash val="dash"/>
            <a:tailEnd type="open"/>
          </a:ln>
        </p:spPr>
      </p:sp>
      <p:sp>
        <p:nvSpPr>
          <p:cNvPr id="56" name="Text 54"/>
          <p:cNvSpPr/>
          <p:nvPr/>
        </p:nvSpPr>
        <p:spPr>
          <a:xfrm>
            <a:off x="7836408" y="4773168"/>
            <a:ext cx="1097280" cy="1554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/ creates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182880" y="4434840"/>
            <a:ext cx="6720840" cy="411480"/>
          </a:xfrm>
          <a:prstGeom prst="rect">
            <a:avLst/>
          </a:prstGeom>
          <a:solidFill>
            <a:srgbClr val="EEF2FF"/>
          </a:solidFill>
          <a:ln w="9525">
            <a:solidFill>
              <a:srgbClr val="4F46E5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20040" y="4434840"/>
            <a:ext cx="64922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F46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Library depends ONLY on INotifier. EmailNotifier, SmsNotifier, CompositeNotifier are invisible to Library — all are swappable at runtime.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 Journey — Where We Are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822960"/>
            <a:ext cx="2651760" cy="1737360"/>
          </a:xfrm>
          <a:prstGeom prst="rect">
            <a:avLst/>
          </a:prstGeom>
          <a:solidFill>
            <a:srgbClr val="F8FAFF"/>
          </a:solidFill>
          <a:ln w="12700">
            <a:solidFill>
              <a:srgbClr val="D4D8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29768" y="932688"/>
            <a:ext cx="502920" cy="347472"/>
          </a:xfrm>
          <a:prstGeom prst="roundRect">
            <a:avLst>
              <a:gd name="adj" fmla="val 18421"/>
            </a:avLst>
          </a:prstGeom>
          <a:solidFill>
            <a:srgbClr val="E0E7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29768" y="93268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338CA"/>
                </a:solidFill>
              </a:rPr>
              <a:t>L1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29768" y="137160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Encapsulation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29768" y="18288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ISBN, Book, Member, Library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154680" y="822960"/>
            <a:ext cx="2651760" cy="1737360"/>
          </a:xfrm>
          <a:prstGeom prst="rect">
            <a:avLst/>
          </a:prstGeom>
          <a:solidFill>
            <a:srgbClr val="F8FAFF"/>
          </a:solidFill>
          <a:ln w="12700">
            <a:solidFill>
              <a:srgbClr val="D4D8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64408" y="932688"/>
            <a:ext cx="502920" cy="347472"/>
          </a:xfrm>
          <a:prstGeom prst="roundRect">
            <a:avLst>
              <a:gd name="adj" fmla="val 18421"/>
            </a:avLst>
          </a:prstGeom>
          <a:solidFill>
            <a:srgbClr val="E0E7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64408" y="93268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338CA"/>
                </a:solidFill>
              </a:rPr>
              <a:t>L2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64408" y="137160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Inheritance &amp; Polymorphism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264408" y="18288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MediaItem, DVD, Magazine hierarchies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5989320" y="822960"/>
            <a:ext cx="2651760" cy="1737360"/>
          </a:xfrm>
          <a:prstGeom prst="rect">
            <a:avLst/>
          </a:prstGeom>
          <a:solidFill>
            <a:srgbClr val="F8FAFF"/>
          </a:solidFill>
          <a:ln w="12700">
            <a:solidFill>
              <a:srgbClr val="D4D8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099048" y="932688"/>
            <a:ext cx="502920" cy="347472"/>
          </a:xfrm>
          <a:prstGeom prst="roundRect">
            <a:avLst>
              <a:gd name="adj" fmla="val 18421"/>
            </a:avLst>
          </a:prstGeom>
          <a:solidFill>
            <a:srgbClr val="E0E7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99048" y="93268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338CA"/>
                </a:solidFill>
              </a:rPr>
              <a:t>L3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099048" y="137160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 Classes &amp; Interfaces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099048" y="182880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Borrowable, Searchable, Reportable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20040" y="2834640"/>
            <a:ext cx="2651760" cy="1737360"/>
          </a:xfrm>
          <a:prstGeom prst="rect">
            <a:avLst/>
          </a:prstGeom>
          <a:solidFill>
            <a:srgbClr val="F8FAFF"/>
          </a:solidFill>
          <a:ln w="12700">
            <a:solidFill>
              <a:srgbClr val="D4D8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29768" y="2944368"/>
            <a:ext cx="502920" cy="347472"/>
          </a:xfrm>
          <a:prstGeom prst="roundRect">
            <a:avLst>
              <a:gd name="adj" fmla="val 18421"/>
            </a:avLst>
          </a:prstGeom>
          <a:solidFill>
            <a:srgbClr val="E0E7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29768" y="294436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338CA"/>
                </a:solidFill>
              </a:rPr>
              <a:t>L4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29768" y="338328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Generics &amp; LSP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29768" y="384048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Catalog&lt;T&gt;, Result&lt;T&gt;, Pair&lt;K,V&gt;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154680" y="2834640"/>
            <a:ext cx="2651760" cy="1737360"/>
          </a:xfrm>
          <a:prstGeom prst="rect">
            <a:avLst/>
          </a:prstGeom>
          <a:solidFill>
            <a:srgbClr val="F8FAFF"/>
          </a:solidFill>
          <a:ln w="12700">
            <a:solidFill>
              <a:srgbClr val="D4D8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64408" y="2944368"/>
            <a:ext cx="502920" cy="347472"/>
          </a:xfrm>
          <a:prstGeom prst="roundRect">
            <a:avLst>
              <a:gd name="adj" fmla="val 18421"/>
            </a:avLst>
          </a:prstGeom>
          <a:solidFill>
            <a:srgbClr val="E0E7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64408" y="294436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338CA"/>
                </a:solidFill>
              </a:rPr>
              <a:t>L5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264408" y="338328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Exceptions &amp; Design by Contract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264408" y="384048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exceptions, Contracts, DbC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5989320" y="2834640"/>
            <a:ext cx="2651760" cy="1737360"/>
          </a:xfrm>
          <a:prstGeom prst="rect">
            <a:avLst/>
          </a:prstGeom>
          <a:solidFill>
            <a:srgbClr val="4338CA"/>
          </a:solidFill>
          <a:ln w="25400">
            <a:solidFill>
              <a:srgbClr val="4F46E5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6099048" y="2944368"/>
            <a:ext cx="502920" cy="347472"/>
          </a:xfrm>
          <a:prstGeom prst="roundRect">
            <a:avLst>
              <a:gd name="adj" fmla="val 18421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099048" y="294436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1744"/>
                </a:solidFill>
              </a:rPr>
              <a:t>L6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099048" y="3383280"/>
            <a:ext cx="2423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 + Creational Patterns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099048" y="3840480"/>
            <a:ext cx="24231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DIP, Singleton, Factory, Builder, Prototype</a:t>
            </a:r>
            <a:endParaRPr lang="en-US" sz="9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645920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744"/>
                </a:solidFill>
              </a:rPr>
              <a:t>HOUR 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214884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SOLID Principles &amp; DIP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365760" y="32004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dependency direction matters — and how to fix it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 SOLID Principles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8503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777240"/>
            <a:ext cx="502920" cy="71323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77724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S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932688" y="85039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Responsibility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32688" y="114300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class should have one reason to change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206240" y="886968"/>
            <a:ext cx="4572000" cy="502920"/>
          </a:xfrm>
          <a:prstGeom prst="rect">
            <a:avLst/>
          </a:prstGeom>
          <a:solidFill>
            <a:srgbClr val="F1F5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43400" y="886968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Library vs LibraryReporter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20040" y="1600200"/>
            <a:ext cx="8503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0040" y="1600200"/>
            <a:ext cx="502920" cy="71323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160020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O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932688" y="167335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/ Closed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32688" y="196596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for extension, closed for modification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206240" y="1709928"/>
            <a:ext cx="4572000" cy="502920"/>
          </a:xfrm>
          <a:prstGeom prst="rect">
            <a:avLst/>
          </a:prstGeom>
          <a:solidFill>
            <a:srgbClr val="F1F5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43400" y="1709928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New MediaType without touching Library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20040" y="2423160"/>
            <a:ext cx="8503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20040" y="2423160"/>
            <a:ext cx="502920" cy="71323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" y="242316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L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932688" y="249631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Liskov Substitution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32688" y="278892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Subtypes must be substitutable for base types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206240" y="2532888"/>
            <a:ext cx="4572000" cy="502920"/>
          </a:xfrm>
          <a:prstGeom prst="rect">
            <a:avLst/>
          </a:prstGeom>
          <a:solidFill>
            <a:srgbClr val="F1F5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43400" y="2532888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ReadOnlyMedia violation (covered L4)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0040" y="3246120"/>
            <a:ext cx="850392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20040" y="3246120"/>
            <a:ext cx="502920" cy="71323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0040" y="324612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</a:t>
            </a:r>
            <a:endParaRPr lang="en-US" sz="2600" dirty="0"/>
          </a:p>
        </p:txBody>
      </p:sp>
      <p:sp>
        <p:nvSpPr>
          <p:cNvPr id="30" name="Text 28"/>
          <p:cNvSpPr/>
          <p:nvPr/>
        </p:nvSpPr>
        <p:spPr>
          <a:xfrm>
            <a:off x="932688" y="331927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Segregation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32688" y="361188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shouldn't depend on interfaces they don't use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206240" y="3355848"/>
            <a:ext cx="4572000" cy="502920"/>
          </a:xfrm>
          <a:prstGeom prst="rect">
            <a:avLst/>
          </a:prstGeom>
          <a:solidFill>
            <a:srgbClr val="F1F5FF"/>
          </a:solidFill>
          <a:ln w="12700">
            <a:solidFill>
              <a:srgbClr val="C7D2F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43400" y="3355848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Borrowable, Searchable, Reportable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0040" y="4069080"/>
            <a:ext cx="8503920" cy="713232"/>
          </a:xfrm>
          <a:prstGeom prst="rect">
            <a:avLst/>
          </a:prstGeom>
          <a:solidFill>
            <a:srgbClr val="FFF7ED"/>
          </a:solidFill>
          <a:ln w="25400">
            <a:solidFill>
              <a:srgbClr val="F59E0B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" y="4069080"/>
            <a:ext cx="502920" cy="71323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0040" y="4069080"/>
            <a:ext cx="5029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D</a:t>
            </a:r>
            <a:endParaRPr lang="en-US" sz="2600" dirty="0"/>
          </a:p>
        </p:txBody>
      </p:sp>
      <p:sp>
        <p:nvSpPr>
          <p:cNvPr id="37" name="Text 35"/>
          <p:cNvSpPr/>
          <p:nvPr/>
        </p:nvSpPr>
        <p:spPr>
          <a:xfrm>
            <a:off x="932688" y="4142232"/>
            <a:ext cx="27432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Dependency Inversion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932688" y="4434840"/>
            <a:ext cx="3200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 on abstractions, not concrete classes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206240" y="4178808"/>
            <a:ext cx="4572000" cy="502920"/>
          </a:xfrm>
          <a:prstGeom prst="rect">
            <a:avLst/>
          </a:prstGeom>
          <a:solidFill>
            <a:srgbClr val="FEF3C7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343400" y="4178808"/>
            <a:ext cx="4389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SmartShelf: TODAY: Library ← INotifier ← EmailNotifier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Dependency Inversion Principle — Deep Dive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Rules: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188720"/>
            <a:ext cx="8412480" cy="548640"/>
          </a:xfrm>
          <a:prstGeom prst="rect">
            <a:avLst/>
          </a:prstGeom>
          <a:solidFill>
            <a:srgbClr val="FFF7ED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1188720"/>
            <a:ext cx="8138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High-level modules should NOT depend on low-level modules. Both should depend on abstractions.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874520"/>
            <a:ext cx="8412480" cy="548640"/>
          </a:xfrm>
          <a:prstGeom prst="rect">
            <a:avLst/>
          </a:prstGeom>
          <a:solidFill>
            <a:srgbClr val="EFF6FF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874520"/>
            <a:ext cx="8138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Abstractions should NOT depend on details. Details (concrete classes) should depend on abstractions.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278892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788920"/>
            <a:ext cx="2697480" cy="3474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78892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High-Level Module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30352" y="324612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Library.java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Contains business logic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borrow(), search(), report()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46120" y="278892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46120" y="2788920"/>
            <a:ext cx="2697480" cy="34747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46120" y="278892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Interface (Abstraction)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410712" y="324612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INotifier.java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interface INotifier {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void notify(Member m, String msg);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}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126480" y="2788920"/>
            <a:ext cx="26974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E0E7FF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26480" y="2788920"/>
            <a:ext cx="2697480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26480" y="2788920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Low-Level Module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291072" y="324612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EmailNotifier.java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SMTP, formatting, templates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mechanism detail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063240" y="3794760"/>
            <a:ext cx="50292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943600" y="3794760"/>
            <a:ext cx="502920" cy="0"/>
          </a:xfrm>
          <a:prstGeom prst="line">
            <a:avLst/>
          </a:prstGeom>
          <a:noFill/>
          <a:ln w="25400">
            <a:solidFill>
              <a:srgbClr val="F59E0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017520" y="370332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← both depend on →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DIP in SmartShelf — Before &amp; After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20040" y="777240"/>
            <a:ext cx="4023360" cy="34747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77724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❌  BEFORE — Tight Coupling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170432"/>
            <a:ext cx="4023360" cy="18288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280160"/>
            <a:ext cx="37490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Library directly creates EmailNotifier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Library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EmailNotifier notifier;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 ↑ depends on CONCRETE class!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Library()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this.notifier = new EmailNotifier();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void borrowBook(...)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// ...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notifier.sendEmail(member, msg);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20040" y="3090672"/>
            <a:ext cx="4023360" cy="640080"/>
          </a:xfrm>
          <a:prstGeom prst="rect">
            <a:avLst/>
          </a:prstGeom>
          <a:solidFill>
            <a:srgbClr val="FEE2E2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3090672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</a:t>
            </a:r>
            <a:pPr indent="0" marL="0">
              <a:buNone/>
            </a:pPr>
            <a:r>
              <a:rPr lang="en-US" sz="1000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swap SMS notifier. Unit tests break. Library is polluted with delivery logic.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00600" y="777240"/>
            <a:ext cx="4023360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777240"/>
            <a:ext cx="4023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</a:rPr>
              <a:t>✅  AFTER — Dependency Inversion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800600" y="1170432"/>
            <a:ext cx="4023360" cy="18288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37760" y="1280160"/>
            <a:ext cx="374904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Depend on INotifier interface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class Library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INotifier notifier;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//  ↑ depends on ABSTRACTION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Library(INotifier notifier)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this.notifier = notifier;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void borrowBook(...)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notifier.notify(member, msg);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800600" y="3090672"/>
            <a:ext cx="4023360" cy="640080"/>
          </a:xfrm>
          <a:prstGeom prst="rect">
            <a:avLst/>
          </a:prstGeom>
          <a:solidFill>
            <a:srgbClr val="DCFCE7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937760" y="3090672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Benefit: </a:t>
            </a:r>
            <a:pPr indent="0" marL="0">
              <a:buNone/>
            </a:pPr>
            <a:r>
              <a:rPr lang="en-US" sz="1000" dirty="0">
                <a:solidFill>
                  <a:srgbClr val="0478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Swap Email → SMS → Slack notifier. Mock in tests. Library stays clean.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462272" y="777240"/>
            <a:ext cx="0" cy="2953512"/>
          </a:xfrm>
          <a:prstGeom prst="line">
            <a:avLst/>
          </a:prstGeom>
          <a:noFill/>
          <a:ln w="12700">
            <a:solidFill>
              <a:srgbClr val="CBD5E1"/>
            </a:solidFill>
            <a:prstDash val="dash"/>
          </a:ln>
        </p:spPr>
      </p:sp>
      <p:sp>
        <p:nvSpPr>
          <p:cNvPr id="19" name="Shape 17"/>
          <p:cNvSpPr/>
          <p:nvPr/>
        </p:nvSpPr>
        <p:spPr>
          <a:xfrm>
            <a:off x="320040" y="3840480"/>
            <a:ext cx="8503920" cy="475488"/>
          </a:xfrm>
          <a:prstGeom prst="rect">
            <a:avLst/>
          </a:prstGeom>
          <a:solidFill>
            <a:srgbClr val="EEF2FF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840480"/>
            <a:ext cx="83210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Rule: Constructor injection (passing via constructor) is the preferred DIP implementation — no reflection, no frameworks needed.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365760" y="1645920"/>
            <a:ext cx="1371600" cy="365760"/>
          </a:xfrm>
          <a:prstGeom prst="roundRect">
            <a:avLst>
              <a:gd name="adj" fmla="val 25000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6459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1744"/>
                </a:solidFill>
              </a:rPr>
              <a:t>HOUR 2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365760" y="2148840"/>
            <a:ext cx="84124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&amp; Factory Patterns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365760" y="32004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CD34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Controlling instantiation — one instance or many, your way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0"/>
            <a:ext cx="78638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Singleton Pattern — Intent &amp; Implementation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772400" y="109728"/>
            <a:ext cx="1234440" cy="384048"/>
          </a:xfrm>
          <a:prstGeom prst="roundRect">
            <a:avLst>
              <a:gd name="adj" fmla="val 19048"/>
            </a:avLst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772400" y="109728"/>
            <a:ext cx="1234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744"/>
                </a:solidFill>
              </a:rPr>
              <a:t>Lecture 6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65760" y="7772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Guarantee exactly one instance of a class exists in the JVM.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234440"/>
            <a:ext cx="2743200" cy="34747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2344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❌ Naive (broken)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" y="1581912"/>
            <a:ext cx="2743200" cy="22860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691640"/>
            <a:ext cx="246888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 static LibraryRegistry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instance;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static LibraryRegistry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getInstance()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if (instance == null)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instance = new LibraryRegistry();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return instance;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0040" y="3913632"/>
            <a:ext cx="2743200" cy="594360"/>
          </a:xfrm>
          <a:prstGeom prst="rect">
            <a:avLst/>
          </a:prstGeom>
          <a:solidFill>
            <a:srgbClr val="FEE2E2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391363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thread-safe!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threads → two instances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200400" y="1234440"/>
            <a:ext cx="2743200" cy="34747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0" y="12344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✅ Double-Checked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200400" y="1581912"/>
            <a:ext cx="2743200" cy="22860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37560" y="1691640"/>
            <a:ext cx="246888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private static volatile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LibraryRegistry instance;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static LibraryRegistry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getInstance()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if (instance == null)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synchronized(LibraryRegistry.class)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{ if(instance==null)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instance = new LibraryRegistry();}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 return instance;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3200400" y="3913632"/>
            <a:ext cx="2743200" cy="594360"/>
          </a:xfrm>
          <a:prstGeom prst="rect">
            <a:avLst/>
          </a:prstGeom>
          <a:solidFill>
            <a:srgbClr val="EFF6FF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391363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Thread-safe but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4338C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verbose &amp; tricky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080760" y="1234440"/>
            <a:ext cx="2743200" cy="347472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080760" y="1234440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✅ Enum (Best)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6080760" y="1581912"/>
            <a:ext cx="2743200" cy="2286000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0" y="1691640"/>
            <a:ext cx="246888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public enum LibraryRegistry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INSTANCE;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private final Map&lt;String,Library&gt;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registeredLibraries =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new HashMap&lt;&gt;();</a:t>
            </a:r>
            <a:endParaRPr lang="en-US" sz="950" dirty="0"/>
          </a:p>
          <a:p>
            <a:pPr indent="0" marL="0">
              <a:buNone/>
            </a:pP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public void register(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String id, Library lib) {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registeredLibraries.put(id, lib);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A5F3F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6080760" y="3913632"/>
            <a:ext cx="2743200" cy="594360"/>
          </a:xfrm>
          <a:prstGeom prst="rect">
            <a:avLst/>
          </a:prstGeom>
          <a:solidFill>
            <a:srgbClr val="DCFCE7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72200" y="3913632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Thread-safe, serialization-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065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safe, concise — preferred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6 – SOLID Principles &amp; Creational Patterns</dc:title>
  <dc:subject>PptxGenJS Presentation</dc:subject>
  <dc:creator>SmartShelf · Advanced OOP</dc:creator>
  <cp:lastModifiedBy>SmartShelf · Advanced OOP</cp:lastModifiedBy>
  <cp:revision>1</cp:revision>
  <dcterms:created xsi:type="dcterms:W3CDTF">2026-03-22T00:15:10Z</dcterms:created>
  <dcterms:modified xsi:type="dcterms:W3CDTF">2026-03-22T00:15:10Z</dcterms:modified>
</cp:coreProperties>
</file>