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notesMasterIdLst>
    <p:notesMasterId r:id="rId2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3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84B59F"/>
          </a:solidFill>
          <a:ln/>
        </p:spPr>
      </p:sp>
      <p:sp>
        <p:nvSpPr>
          <p:cNvPr id="3" name="Shape 1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84B59F">
              <a:alpha val="2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315200" y="2926080"/>
            <a:ext cx="1828800" cy="1828800"/>
          </a:xfrm>
          <a:prstGeom prst="ellipse">
            <a:avLst/>
          </a:prstGeom>
          <a:solidFill>
            <a:srgbClr val="D4A843">
              <a:alpha val="2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9144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500" kern="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7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1371600"/>
            <a:ext cx="73152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Structural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Design Patterns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731520" y="32918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Adapter, Composite, Decorator, Facade &amp; Proxy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31520" y="365760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8F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Hours  |  LO4, LO5  |  SmartShelf v0.7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A33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Decorator -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Abstract decorator delegates to wrapped object, concrete decorators add behavior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2743200" y="1051560"/>
            <a:ext cx="3657600" cy="457200"/>
          </a:xfrm>
          <a:prstGeom prst="rect">
            <a:avLst/>
          </a:prstGeom>
          <a:solidFill>
            <a:srgbClr val="1A3328"/>
          </a:solidFill>
          <a:ln/>
        </p:spPr>
      </p:sp>
      <p:sp>
        <p:nvSpPr>
          <p:cNvPr id="5" name="Text 3"/>
          <p:cNvSpPr/>
          <p:nvPr/>
        </p:nvSpPr>
        <p:spPr>
          <a:xfrm>
            <a:off x="2834640" y="1069848"/>
            <a:ext cx="3474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MediaItem (abstract)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57200" y="2103120"/>
            <a:ext cx="2286000" cy="457200"/>
          </a:xfrm>
          <a:prstGeom prst="rect">
            <a:avLst/>
          </a:prstGeom>
          <a:solidFill>
            <a:srgbClr val="4A7C6F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2121408"/>
            <a:ext cx="21031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Book (concrete)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840480" y="2103120"/>
            <a:ext cx="2743200" cy="4572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9" name="Text 7"/>
          <p:cNvSpPr/>
          <p:nvPr/>
        </p:nvSpPr>
        <p:spPr>
          <a:xfrm>
            <a:off x="3931920" y="2121408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LoanDecorator (abstract)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1188720" y="3200400"/>
            <a:ext cx="2103120" cy="411480"/>
          </a:xfrm>
          <a:prstGeom prst="rect">
            <a:avLst/>
          </a:prstGeom>
          <a:solidFill>
            <a:srgbClr val="4A7C6F"/>
          </a:solidFill>
          <a:ln/>
        </p:spPr>
      </p:sp>
      <p:sp>
        <p:nvSpPr>
          <p:cNvPr id="11" name="Text 9"/>
          <p:cNvSpPr/>
          <p:nvPr/>
        </p:nvSpPr>
        <p:spPr>
          <a:xfrm>
            <a:off x="1280160" y="3218688"/>
            <a:ext cx="192024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DueDateDecorator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657600" y="3200400"/>
            <a:ext cx="2377440" cy="411480"/>
          </a:xfrm>
          <a:prstGeom prst="rect">
            <a:avLst/>
          </a:prstGeom>
          <a:solidFill>
            <a:srgbClr val="4A7C6F"/>
          </a:solidFill>
          <a:ln/>
        </p:spPr>
      </p:sp>
      <p:sp>
        <p:nvSpPr>
          <p:cNvPr id="13" name="Text 11"/>
          <p:cNvSpPr/>
          <p:nvPr/>
        </p:nvSpPr>
        <p:spPr>
          <a:xfrm>
            <a:off x="3749040" y="3218688"/>
            <a:ext cx="21945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OverdueFeeDecorator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400800" y="3200400"/>
            <a:ext cx="2286000" cy="411480"/>
          </a:xfrm>
          <a:prstGeom prst="rect">
            <a:avLst/>
          </a:prstGeom>
          <a:solidFill>
            <a:srgbClr val="4A7C6F"/>
          </a:solidFill>
          <a:ln/>
        </p:spPr>
      </p:sp>
      <p:sp>
        <p:nvSpPr>
          <p:cNvPr id="15" name="Text 13"/>
          <p:cNvSpPr/>
          <p:nvPr/>
        </p:nvSpPr>
        <p:spPr>
          <a:xfrm>
            <a:off x="6492240" y="3218688"/>
            <a:ext cx="210312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InsuranceDecorator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1600200" y="1508760"/>
            <a:ext cx="0" cy="59436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212080" y="1508760"/>
            <a:ext cx="0" cy="59436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240280" y="2697480"/>
            <a:ext cx="5303520" cy="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212080" y="2560320"/>
            <a:ext cx="0" cy="13716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240280" y="2697480"/>
            <a:ext cx="0" cy="502920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846320" y="2697480"/>
            <a:ext cx="0" cy="502920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543800" y="2697480"/>
            <a:ext cx="0" cy="502920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02920" y="3657600"/>
            <a:ext cx="813816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640080" y="370332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A7C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insight: </a:t>
            </a:r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LoanDecorator extends MediaItem AND wraps a MediaItem. It delegates all calls to the wrapped object, then adds its own behavior. Concrete decorators override display() to append their info.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A3328"/>
          </a:solidFill>
          <a:ln/>
        </p:spPr>
      </p:sp>
      <p:sp>
        <p:nvSpPr>
          <p:cNvPr id="26" name="Text 24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7 | Structural Patterns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10/24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A33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Composite Pattern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 individual items and collections uniformly through a tree structure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4572000" cy="27432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43000"/>
            <a:ext cx="438912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[Campus Library] (5 items)
</a:t>
            </a:r>
            <a:pPr indent="0" marL="0">
              <a:buNone/>
            </a:pPr>
            <a:r>
              <a:rPr lang="en-US" sz="100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[Fiction] (1 items)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- To Kill a Mockingbird
</a:t>
            </a:r>
            <a:pPr indent="0" marL="0">
              <a:buNone/>
            </a:pPr>
            <a:r>
              <a:rPr lang="en-US" sz="100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[Programming] (3 items)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- Effective Java
    - Clean Code
</a:t>
            </a:r>
            <a:pPr indent="0" marL="0">
              <a:buNone/>
            </a:pPr>
            <a:r>
              <a:rPr lang="en-US" sz="100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[Java] (1 items)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- Head First Java
</a:t>
            </a:r>
            <a:pPr indent="0" marL="0">
              <a:buNone/>
            </a:pPr>
            <a:r>
              <a:rPr lang="en-US" sz="100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[Media] (1 items)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- Clean Code Video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5303520" y="1097280"/>
            <a:ext cx="333756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303520" y="1097280"/>
            <a:ext cx="54864" cy="1371600"/>
          </a:xfrm>
          <a:prstGeom prst="rect">
            <a:avLst/>
          </a:prstGeom>
          <a:solidFill>
            <a:srgbClr val="4A7C6F"/>
          </a:solidFill>
          <a:ln/>
        </p:spPr>
      </p:sp>
      <p:sp>
        <p:nvSpPr>
          <p:cNvPr id="8" name="Text 6"/>
          <p:cNvSpPr/>
          <p:nvPr/>
        </p:nvSpPr>
        <p:spPr>
          <a:xfrm>
            <a:off x="5440680" y="1143000"/>
            <a:ext cx="30175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A7C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Participants
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Component: LibraryComponent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getName(), getItemCount()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Leaf: SingleItem (one Book)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Composite: Section (has children)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303520" y="2606040"/>
            <a:ext cx="3337560" cy="91440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10" name="Text 8"/>
          <p:cNvSpPr/>
          <p:nvPr/>
        </p:nvSpPr>
        <p:spPr>
          <a:xfrm>
            <a:off x="5394960" y="2651760"/>
            <a:ext cx="3154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benefit
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library.getItemCount() works the same whether it's one book or an entire library tree. Client doesn't know or care.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A3328"/>
          </a:solidFill>
          <a:ln/>
        </p:spPr>
      </p:sp>
      <p:sp>
        <p:nvSpPr>
          <p:cNvPr id="12" name="Text 10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7 | Structural Patterns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11/24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33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84B59F"/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3200400"/>
            <a:ext cx="1645920" cy="1645920"/>
          </a:xfrm>
          <a:prstGeom prst="ellipse">
            <a:avLst/>
          </a:prstGeom>
          <a:solidFill>
            <a:srgbClr val="84B59F">
              <a:alpha val="2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64592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Hour 3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914400" y="283464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 &amp; Pattern Comparison</a:t>
            </a:r>
            <a:endParaRPr lang="en-US" sz="1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A33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Proxy Pattern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access to an object — same interface, guarded behavior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229600" cy="237744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43000"/>
            <a:ext cx="804672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Access Control Proxy — checks role before allowing borrow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AccessControlProxy implements BorrowableItem {
  private BorrowableItem real;  // delegates to real object
  void borrow(String memberId) {
</a:t>
            </a:r>
            <a:pPr indent="0" marL="0">
              <a:buNone/>
            </a:pPr>
            <a:r>
              <a:rPr lang="en-US" sz="100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String role = memberRoles.get(memberId);
    if (!allowedRoles.contains(role))
      throw new SecurityException("ACCESS DENIED");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real.borrow(memberId);  // delegate if allowed
  }
}
</a:t>
            </a:r>
            <a:pPr indent="0" marL="0">
              <a:buNone/>
            </a:pPr>
            <a:r>
              <a:rPr lang="en-US" sz="100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Logging Proxy — audits all operations (stackable)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LoggingProxy implements BorrowableItem { ... }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40080" y="365760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A7C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Protection Proxy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2926080" y="365760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control (roles/permissions)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40080" y="3950208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A7C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Logging Proxy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2926080" y="395020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trail for all operations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424281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A7C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 Proxy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2926080" y="4242816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Lazy loading of expensive objects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A3328"/>
          </a:solidFill>
          <a:ln/>
        </p:spPr>
      </p:sp>
      <p:sp>
        <p:nvSpPr>
          <p:cNvPr id="13" name="Text 11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7 | Structural Patterns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13/24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A33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Decorator vs Proxy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wrapper structure, different intent</a:t>
            </a:r>
            <a:endParaRPr lang="en-US" sz="1100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1051560"/>
          <a:ext cx="813816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3337560"/>
                <a:gridCol w="33375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3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Decorator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3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Proxy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32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Intent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Add new behavior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Control existing behavior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SmartShelf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Due dates, fees, insurance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Access control, logging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knows?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Usually yes (client wraps)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Often hidden (factory provides)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Stacking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Common (due+fee+insurance)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Less common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Lifecycle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Created by client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Created by framework/factory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Example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+DueDateDecorator(book,14)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AccessControlProxy(book, roles)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A3328"/>
          </a:solidFill>
          <a:ln/>
        </p:spPr>
      </p:sp>
      <p:sp>
        <p:nvSpPr>
          <p:cNvPr id="6" name="Text 3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7 | Structural Patterns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14/24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A33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Adapter vs Facade</a:t>
            </a:r>
            <a:endParaRPr lang="en-US" sz="2300" dirty="0"/>
          </a:p>
        </p:txBody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868680"/>
          <a:ext cx="813816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3337560"/>
                <a:gridCol w="33375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3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Adapter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3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Facade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32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Intent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Convert ONE interface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Simplify MANY subsystems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External -&gt; internal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Internal complexity -&gt; simple API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SmartShelf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GoogleBooks -&gt; MediaItem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CatalogService+MemberService+... -&gt; borrow()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Wraps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One class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Multiple classes/services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Changes interface?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 (adapts methods)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 (creates new simple one)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A3328"/>
          </a:solidFill>
          <a:ln/>
        </p:spPr>
      </p:sp>
      <p:sp>
        <p:nvSpPr>
          <p:cNvPr id="5" name="Text 2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7 | Structural Patterns</a:t>
            </a:r>
            <a:endParaRPr lang="en-US" sz="800" dirty="0"/>
          </a:p>
        </p:txBody>
      </p:sp>
      <p:sp>
        <p:nvSpPr>
          <p:cNvPr id="6" name="Text 3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15/24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A33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Pattern Selection Decision Framework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yourself these questions to choose the right pattern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1381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97280"/>
            <a:ext cx="54864" cy="502920"/>
          </a:xfrm>
          <a:prstGeom prst="rect">
            <a:avLst/>
          </a:prstGeom>
          <a:solidFill>
            <a:srgbClr val="4A7C6F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097280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Incompatible external API?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949440" y="1170432"/>
            <a:ext cx="1645920" cy="365760"/>
          </a:xfrm>
          <a:prstGeom prst="rect">
            <a:avLst/>
          </a:prstGeom>
          <a:solidFill>
            <a:srgbClr val="4A7C6F"/>
          </a:solidFill>
          <a:ln/>
        </p:spPr>
      </p:sp>
      <p:sp>
        <p:nvSpPr>
          <p:cNvPr id="8" name="Text 6"/>
          <p:cNvSpPr/>
          <p:nvPr/>
        </p:nvSpPr>
        <p:spPr>
          <a:xfrm>
            <a:off x="6995160" y="1170432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ADAPTER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691640"/>
            <a:ext cx="81381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02920" y="1691640"/>
            <a:ext cx="54864" cy="50292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1691640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 to add behavior at runtime without changing the class?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949440" y="1764792"/>
            <a:ext cx="1645920" cy="36576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3" name="Text 11"/>
          <p:cNvSpPr/>
          <p:nvPr/>
        </p:nvSpPr>
        <p:spPr>
          <a:xfrm>
            <a:off x="6995160" y="1764792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DECORATOR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02920" y="2286000"/>
            <a:ext cx="81381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02920" y="2286000"/>
            <a:ext cx="54864" cy="502920"/>
          </a:xfrm>
          <a:prstGeom prst="rect">
            <a:avLst/>
          </a:prstGeom>
          <a:solidFill>
            <a:srgbClr val="4A7C6F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2286000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Tree structure where items and groups are treated the same?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949440" y="2359152"/>
            <a:ext cx="1645920" cy="365760"/>
          </a:xfrm>
          <a:prstGeom prst="rect">
            <a:avLst/>
          </a:prstGeom>
          <a:solidFill>
            <a:srgbClr val="4A7C6F"/>
          </a:solidFill>
          <a:ln/>
        </p:spPr>
      </p:sp>
      <p:sp>
        <p:nvSpPr>
          <p:cNvPr id="18" name="Text 16"/>
          <p:cNvSpPr/>
          <p:nvPr/>
        </p:nvSpPr>
        <p:spPr>
          <a:xfrm>
            <a:off x="6995160" y="2359152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COMPOSITE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02920" y="2880360"/>
            <a:ext cx="81381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02920" y="2880360"/>
            <a:ext cx="54864" cy="50292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21" name="Text 19"/>
          <p:cNvSpPr/>
          <p:nvPr/>
        </p:nvSpPr>
        <p:spPr>
          <a:xfrm>
            <a:off x="685800" y="2880360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 subsystems that need a simple unified interface?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949440" y="2953512"/>
            <a:ext cx="1645920" cy="36576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23" name="Text 21"/>
          <p:cNvSpPr/>
          <p:nvPr/>
        </p:nvSpPr>
        <p:spPr>
          <a:xfrm>
            <a:off x="6995160" y="2953512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FACADE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02920" y="3474720"/>
            <a:ext cx="81381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502920" y="3474720"/>
            <a:ext cx="54864" cy="502920"/>
          </a:xfrm>
          <a:prstGeom prst="rect">
            <a:avLst/>
          </a:prstGeom>
          <a:solidFill>
            <a:srgbClr val="4A7C6F"/>
          </a:solidFill>
          <a:ln/>
        </p:spPr>
      </p:sp>
      <p:sp>
        <p:nvSpPr>
          <p:cNvPr id="26" name="Text 24"/>
          <p:cNvSpPr/>
          <p:nvPr/>
        </p:nvSpPr>
        <p:spPr>
          <a:xfrm>
            <a:off x="685800" y="3474720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 to control access, log, cache, or lazy-load?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949440" y="3547872"/>
            <a:ext cx="1645920" cy="365760"/>
          </a:xfrm>
          <a:prstGeom prst="rect">
            <a:avLst/>
          </a:prstGeom>
          <a:solidFill>
            <a:srgbClr val="4A7C6F"/>
          </a:solidFill>
          <a:ln/>
        </p:spPr>
      </p:sp>
      <p:sp>
        <p:nvSpPr>
          <p:cNvPr id="28" name="Text 26"/>
          <p:cNvSpPr/>
          <p:nvPr/>
        </p:nvSpPr>
        <p:spPr>
          <a:xfrm>
            <a:off x="6995160" y="3547872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02920" y="4160520"/>
            <a:ext cx="8138160" cy="22860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30" name="Text 28"/>
          <p:cNvSpPr/>
          <p:nvPr/>
        </p:nvSpPr>
        <p:spPr>
          <a:xfrm>
            <a:off x="640080" y="416052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patterns often work together — Facade uses Adapter internally, Decorator chains use Proxy for access control.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A3328"/>
          </a:solidFill>
          <a:ln/>
        </p:spPr>
      </p:sp>
      <p:sp>
        <p:nvSpPr>
          <p:cNvPr id="32" name="Text 30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7 | Structural Patterns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16/24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A33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Critical Evaluation - LO4, LO5</a:t>
            </a:r>
            <a:endParaRPr lang="en-US" sz="2300" dirty="0"/>
          </a:p>
        </p:txBody>
      </p:sp>
      <p:graphicFrame>
        <p:nvGraphicFramePr>
          <p:cNvPr id="1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822960"/>
          <a:ext cx="8138160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3429000"/>
                <a:gridCol w="34290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Pattern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3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Utility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3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Pitfall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32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Adapter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Integrates legacy/external code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Extra indirection layer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Decorator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Runtime flexibility, stackable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Deep nesting hard to debug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Composite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Uniform tree operations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Overly general interface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Facade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Reduces coupling to subsystems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Can become god object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Proxy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Transparent access control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Hidden behavior surprises caller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502920" y="3337560"/>
            <a:ext cx="8138160" cy="73152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5" name="Text 2"/>
          <p:cNvSpPr/>
          <p:nvPr/>
        </p:nvSpPr>
        <p:spPr>
          <a:xfrm>
            <a:off x="640080" y="338328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 tip: </a:t>
            </a:r>
            <a:pPr indent="0" marL="0">
              <a:buNone/>
            </a:pPr>
            <a:r>
              <a:rPr lang="en-US" sz="1050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argue both sides. Decorator adds flexibility but deep chains are unreadable. Facade simplifies but can hide too much. Show you understand the trade-off with SmartShelf examples.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A3328"/>
          </a:solidFill>
          <a:ln/>
        </p:spPr>
      </p:sp>
      <p:sp>
        <p:nvSpPr>
          <p:cNvPr id="7" name="Text 4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7 | Structural Patterns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17/24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A33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84B59F"/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3200400"/>
            <a:ext cx="1645920" cy="1645920"/>
          </a:xfrm>
          <a:prstGeom prst="ellipse">
            <a:avLst/>
          </a:prstGeom>
          <a:solidFill>
            <a:srgbClr val="84B59F">
              <a:alpha val="2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64592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Hour 4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914400" y="283464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Workshop: SmartShelf v0.7</a:t>
            </a:r>
            <a:endParaRPr lang="en-US" sz="1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5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A33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Workshop Tasks A - C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patterns - 45 min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97280"/>
            <a:ext cx="54864" cy="914400"/>
          </a:xfrm>
          <a:prstGeom prst="rect">
            <a:avLst/>
          </a:prstGeom>
          <a:solidFill>
            <a:srgbClr val="4A7C6F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0972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A7C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A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85800" y="133502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Adapter for external APIs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60020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GoogleBooksAdapter and OpenLibraryAdapter. Both extend Book. Foreign records translated to SmartShelf interface.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02920" y="214884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02920" y="2148840"/>
            <a:ext cx="54864" cy="9144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21488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B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85800" y="238658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Decorator chain for loans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85800" y="265176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LoanDecorator abstract wrapper. DueDateDecorator, OverdueFeeDecorator, InsuranceDecorator. Stackable.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02920" y="320040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02920" y="3200400"/>
            <a:ext cx="54864" cy="914400"/>
          </a:xfrm>
          <a:prstGeom prst="rect">
            <a:avLst/>
          </a:prstGeom>
          <a:solidFill>
            <a:srgbClr val="4A7C6F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32004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A7C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C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85800" y="343814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Composite for library sections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85800" y="37033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LibraryComponent interface. SingleItem (leaf) and Section (composite). getItemCount() works recursively.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A3328"/>
          </a:solidFill>
          <a:ln/>
        </p:spPr>
      </p:sp>
      <p:sp>
        <p:nvSpPr>
          <p:cNvPr id="20" name="Text 18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7 | Structural Patterns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19/24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1A33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Today's Agenda</a:t>
            </a:r>
            <a:endParaRPr lang="en-US" sz="2500" dirty="0"/>
          </a:p>
        </p:txBody>
      </p:sp>
      <p:sp>
        <p:nvSpPr>
          <p:cNvPr id="3" name="Shape 1"/>
          <p:cNvSpPr/>
          <p:nvPr/>
        </p:nvSpPr>
        <p:spPr>
          <a:xfrm>
            <a:off x="502920" y="1005840"/>
            <a:ext cx="813816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502920" y="1005840"/>
            <a:ext cx="54864" cy="731520"/>
          </a:xfrm>
          <a:prstGeom prst="rect">
            <a:avLst/>
          </a:prstGeom>
          <a:solidFill>
            <a:srgbClr val="4A7C6F"/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1005840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A7C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 1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85800" y="123444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Adapter &amp; Facade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85800" y="146304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Interface adaptation: converting external APIs, simplifying subsystems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02920" y="1874520"/>
            <a:ext cx="813816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02920" y="1874520"/>
            <a:ext cx="54864" cy="73152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" y="1874520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 2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85800" y="210312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Decorator &amp; Composite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85800" y="233172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 behavior: loan decorators, tree-structured library sections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02920" y="2743200"/>
            <a:ext cx="813816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02920" y="2743200"/>
            <a:ext cx="54864" cy="731520"/>
          </a:xfrm>
          <a:prstGeom prst="rect">
            <a:avLst/>
          </a:prstGeom>
          <a:solidFill>
            <a:srgbClr val="4A7C6F"/>
          </a:solidFill>
          <a:ln/>
        </p:spPr>
      </p:sp>
      <p:sp>
        <p:nvSpPr>
          <p:cNvPr id="15" name="Text 13"/>
          <p:cNvSpPr/>
          <p:nvPr/>
        </p:nvSpPr>
        <p:spPr>
          <a:xfrm>
            <a:off x="685800" y="2743200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A7C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 3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85800" y="29718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 &amp; Pattern Comparison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85800" y="320040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control, logging, lazy loading. Decision framework.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02920" y="3611880"/>
            <a:ext cx="813816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502920" y="3611880"/>
            <a:ext cx="54864" cy="73152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20" name="Text 18"/>
          <p:cNvSpPr/>
          <p:nvPr/>
        </p:nvSpPr>
        <p:spPr>
          <a:xfrm>
            <a:off x="685800" y="3611880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 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85800" y="384048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Workshop: SmartShelf v0.7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85800" y="406908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Tasks A-E: implement all 5 patterns in SmartShelf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A3328"/>
          </a:solidFill>
          <a:ln/>
        </p:spPr>
      </p:sp>
      <p:sp>
        <p:nvSpPr>
          <p:cNvPr id="24" name="Text 22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7 | Structural Patterns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2/24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5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A33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Workshop Tasks D - 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patterns + integration - 45 min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97280"/>
            <a:ext cx="54864" cy="9144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0972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D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85800" y="133502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Facade and Proxy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60020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LibraryFacade wraps 4 subsystems. AccessControlProxy and LoggingProxy for borrow operations. Stack proxies.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02920" y="214884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02920" y="2148840"/>
            <a:ext cx="54864" cy="914400"/>
          </a:xfrm>
          <a:prstGeom prst="rect">
            <a:avLst/>
          </a:prstGeom>
          <a:solidFill>
            <a:srgbClr val="4A7C6F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21488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A7C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85800" y="238658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integration demo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85800" y="265176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Main.java runs all 5 patterns. Decision framework printed. Compare Decorator vs Proxy, Adapter vs Facade.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02920" y="320040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02920" y="3200400"/>
            <a:ext cx="54864" cy="9144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32004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Stretch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85800" y="343814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Refactor poorly structured code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85800" y="37033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a god-class Library and extract Facade, add Decorator where if/else chains exist, Adapter for external calls.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A3328"/>
          </a:solidFill>
          <a:ln/>
        </p:spPr>
      </p:sp>
      <p:sp>
        <p:nvSpPr>
          <p:cNvPr id="20" name="Text 18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7 | Structural Patterns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20/24</a:t>
            </a:r>
            <a:endParaRPr lang="en-US" sz="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5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A33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SmartShelf v0.7 - Project Structure</a:t>
            </a:r>
            <a:endParaRPr lang="en-US" sz="2300" dirty="0"/>
          </a:p>
        </p:txBody>
      </p:sp>
      <p:sp>
        <p:nvSpPr>
          <p:cNvPr id="3" name="Shape 1"/>
          <p:cNvSpPr/>
          <p:nvPr/>
        </p:nvSpPr>
        <p:spPr>
          <a:xfrm>
            <a:off x="502920" y="777240"/>
            <a:ext cx="4572000" cy="32004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Text 2"/>
          <p:cNvSpPr/>
          <p:nvPr/>
        </p:nvSpPr>
        <p:spPr>
          <a:xfrm>
            <a:off x="594360" y="822960"/>
            <a:ext cx="438912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src/smartshelf/structural/
</a:t>
            </a:r>
            <a:pPr indent="0" marL="0">
              <a:buNone/>
            </a:pPr>
            <a:r>
              <a:rPr lang="en-US" sz="95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adapter/
    GoogleBooksAdapter.java
</a:t>
            </a:r>
            <a:pPr indent="0" marL="0">
              <a:buNone/>
            </a:pPr>
            <a:r>
              <a:rPr lang="en-US" sz="95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decorator/
    LoanDecorator.java
    DueDateDecorator, OverdueFee, Insurance
</a:t>
            </a:r>
            <a:pPr indent="0" marL="0">
              <a:buNone/>
            </a:pPr>
            <a:r>
              <a:rPr lang="en-US" sz="95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composite/
    LibraryComponent.java
    SingleItem, Section
</a:t>
            </a:r>
            <a:pPr indent="0" marL="0">
              <a:buNone/>
            </a:pPr>
            <a:r>
              <a:rPr lang="en-US" sz="95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facade/
    LibraryFacade.java
    CatalogService, MemberService, ...
</a:t>
            </a:r>
            <a:pPr indent="0" marL="0">
              <a:buNone/>
            </a:pPr>
            <a:r>
              <a:rPr lang="en-US" sz="95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proxy/
    ProxyDemo.java
    AccessControlProxy, LoggingProxy
</a:t>
            </a:r>
            <a:endParaRPr lang="en-US" sz="1050" dirty="0"/>
          </a:p>
        </p:txBody>
      </p:sp>
      <p:sp>
        <p:nvSpPr>
          <p:cNvPr id="5" name="Shape 3"/>
          <p:cNvSpPr/>
          <p:nvPr/>
        </p:nvSpPr>
        <p:spPr>
          <a:xfrm>
            <a:off x="5303520" y="777240"/>
            <a:ext cx="33375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303520" y="777240"/>
            <a:ext cx="54864" cy="1097280"/>
          </a:xfrm>
          <a:prstGeom prst="rect">
            <a:avLst/>
          </a:prstGeom>
          <a:solidFill>
            <a:srgbClr val="4A7C6F"/>
          </a:solidFill>
          <a:ln/>
        </p:spPr>
      </p:sp>
      <p:sp>
        <p:nvSpPr>
          <p:cNvPr id="7" name="Text 5"/>
          <p:cNvSpPr/>
          <p:nvPr/>
        </p:nvSpPr>
        <p:spPr>
          <a:xfrm>
            <a:off x="5440680" y="822960"/>
            <a:ext cx="3017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A7C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
</a:t>
            </a:r>
            <a:endParaRPr lang="en-US" sz="12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chmod +x run.sh</a:t>
            </a:r>
            <a:endParaRPr lang="en-US" sz="12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./run.sh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Requires: Java 17+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A3328"/>
          </a:solidFill>
          <a:ln/>
        </p:spPr>
      </p:sp>
      <p:sp>
        <p:nvSpPr>
          <p:cNvPr id="9" name="Text 7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7 | Structural Patterns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21/24</a:t>
            </a:r>
            <a:endParaRPr lang="en-US" sz="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5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A33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What's Coming Next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A7C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8: Behavioral Design Patterns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18872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Observer, Strategy, Command, Template Method in SmartShelf. Notification subscriptions (Observer), search algorithms (Strategy), undo-able operations (Command).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2194560"/>
            <a:ext cx="813816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640080" y="224028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Preparation: Read Head First Design Patterns Ch. 1 (Strategy), Ch. 2 (Observer). Complete Tasks A-E.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A3328"/>
          </a:solidFill>
          <a:ln/>
        </p:spPr>
      </p:sp>
      <p:sp>
        <p:nvSpPr>
          <p:cNvPr id="9" name="Text 7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7 | Structural Patterns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22/24</a:t>
            </a:r>
            <a:endParaRPr lang="en-US" sz="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1A33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84B59F"/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-457200"/>
            <a:ext cx="2743200" cy="2743200"/>
          </a:xfrm>
          <a:prstGeom prst="ellipse">
            <a:avLst/>
          </a:prstGeom>
          <a:solidFill>
            <a:srgbClr val="84B59F">
              <a:alpha val="1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4572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Lecture 7 Summary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118872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🔌  Adapter: translate external APIs to your interface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731520" y="1664208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🎀  Decorator: stack runtime behaviors (due dates, fees)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731520" y="2139696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🌳  Composite: tree of items + groups, treated uniformly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731520" y="2615184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🏛  Facade: one call hides many subsystems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731520" y="3090672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🛡  Proxy: control access, log, cache transparently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731520" y="356616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  Decorator adds behavior, Proxy controls access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731520" y="4041648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 Adapter converts one interface, Facade simplifies many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731520" y="45720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8F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 v0.7 — structurally sound</a:t>
            </a:r>
            <a:endParaRPr lang="en-US" sz="11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1A33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84B59F"/>
          </a:solidFill>
          <a:ln/>
        </p:spPr>
      </p:sp>
      <p:sp>
        <p:nvSpPr>
          <p:cNvPr id="3" name="Shape 1"/>
          <p:cNvSpPr/>
          <p:nvPr/>
        </p:nvSpPr>
        <p:spPr>
          <a:xfrm>
            <a:off x="6400800" y="1645920"/>
            <a:ext cx="2743200" cy="2743200"/>
          </a:xfrm>
          <a:prstGeom prst="ellipse">
            <a:avLst/>
          </a:prstGeom>
          <a:solidFill>
            <a:srgbClr val="84B59F">
              <a:alpha val="2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82880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Questions?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Week: Behavioral Design Patterns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A33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Are Structural Patterns?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classes and objects are composed to form larger structures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13816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97280"/>
            <a:ext cx="54864" cy="640080"/>
          </a:xfrm>
          <a:prstGeom prst="rect">
            <a:avLst/>
          </a:prstGeom>
          <a:solidFill>
            <a:srgbClr val="4A7C6F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14300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patterns deal with object composition. They describe how to assemble objects and classes into larger structures while keeping those structures flexible and efficient.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02920" y="1920240"/>
            <a:ext cx="81381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" y="192024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A7C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🔌  Adapter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926080" y="192024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 one interface to another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02920" y="2423160"/>
            <a:ext cx="81381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40080" y="242316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A7C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🌳  Composite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926080" y="242316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Tree structure of items + groups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02920" y="2926080"/>
            <a:ext cx="81381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40080" y="292608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A7C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🎀  Decorator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926080" y="29260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behavior at runtime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02920" y="3429000"/>
            <a:ext cx="81381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40080" y="342900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A7C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🏛  Facade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2926080" y="34290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Simplify complex subsystems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02920" y="3931920"/>
            <a:ext cx="81381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40080" y="39319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A7C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🛡  Proxy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2926080" y="393192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access to an object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A3328"/>
          </a:solidFill>
          <a:ln/>
        </p:spPr>
      </p:sp>
      <p:sp>
        <p:nvSpPr>
          <p:cNvPr id="23" name="Text 21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7 | Structural Patterns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3/24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33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84B59F"/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3200400"/>
            <a:ext cx="1645920" cy="1645920"/>
          </a:xfrm>
          <a:prstGeom prst="ellipse">
            <a:avLst/>
          </a:prstGeom>
          <a:solidFill>
            <a:srgbClr val="84B59F">
              <a:alpha val="2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64592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Hour 1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914400" y="283464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Adapter &amp; Facade</a:t>
            </a:r>
            <a:endParaRPr lang="en-US" sz="1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A33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Adapter Pattern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 an incompatible interface into one the client expects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2286000" cy="548640"/>
          </a:xfrm>
          <a:prstGeom prst="rect">
            <a:avLst/>
          </a:prstGeom>
          <a:solidFill>
            <a:srgbClr val="4A7C6F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15568"/>
            <a:ext cx="21031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(SmartShelf)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2834640" y="114300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64748B"/>
                </a:solidFill>
              </a:rPr>
              <a:t>→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3200400" y="1097280"/>
            <a:ext cx="2286000" cy="54864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8" name="Text 6"/>
          <p:cNvSpPr/>
          <p:nvPr/>
        </p:nvSpPr>
        <p:spPr>
          <a:xfrm>
            <a:off x="3291840" y="1115568"/>
            <a:ext cx="21031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Adapter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(Translator)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577840" y="114300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64748B"/>
                </a:solidFill>
              </a:rPr>
              <a:t>→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5943600" y="1097280"/>
            <a:ext cx="2651760" cy="54864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1" name="Text 9"/>
          <p:cNvSpPr/>
          <p:nvPr/>
        </p:nvSpPr>
        <p:spPr>
          <a:xfrm>
            <a:off x="6035040" y="1115568"/>
            <a:ext cx="2468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Adaptee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(Google Books API)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02920" y="1828800"/>
            <a:ext cx="8229600" cy="246888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13" name="Text 11"/>
          <p:cNvSpPr/>
          <p:nvPr/>
        </p:nvSpPr>
        <p:spPr>
          <a:xfrm>
            <a:off x="594360" y="1874520"/>
            <a:ext cx="804672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External API has different method names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GoogleBooksRecord {
  String getVolumeTitle();    // not getTitle()
  String getAuthorFullName(); // not getAuthor()
  String getIsbn13();         // not getIsbn()
}
</a:t>
            </a:r>
            <a:pPr indent="0" marL="0">
              <a:buNone/>
            </a:pPr>
            <a:r>
              <a:rPr lang="en-US" sz="95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Adapter translates to our interface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GoogleBooksAdapter extends Book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GoogleBooksAdapter(GoogleBooksRecord rec)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super(new ISBN(rec.getIsbn13()),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rec.getVolumeTitle(),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new Author(rec.getAuthorFullName(), ...),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rec.getTotalPages(), "EXTERNAL");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A3328"/>
          </a:solidFill>
          <a:ln/>
        </p:spPr>
      </p:sp>
      <p:sp>
        <p:nvSpPr>
          <p:cNvPr id="15" name="Text 13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7 | Structural Patterns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5/24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A33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Adapter - When to Use</a:t>
            </a:r>
            <a:endParaRPr lang="en-US" sz="23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868680"/>
          <a:ext cx="8138160" cy="914400"/>
        </p:xfrm>
        <a:graphic>
          <a:graphicData uri="http://schemas.openxmlformats.org/drawingml/2006/table">
            <a:tbl>
              <a:tblPr/>
              <a:tblGrid>
                <a:gridCol w="4069080"/>
                <a:gridCol w="40690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Use When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3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Don't Use When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32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Integrating external/legacy APIs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DC26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You control both interfaces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Class has right behavior, wrong interface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DC26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Interfaces are already compatible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Need to work with existing code you can't modify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DC26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You can modify the target class instead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Multiple adapters for same target (Google, OpenLibrary)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DC26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Only one implementation exists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502920" y="3200400"/>
            <a:ext cx="8138160" cy="45720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5" name="Text 2"/>
          <p:cNvSpPr/>
          <p:nvPr/>
        </p:nvSpPr>
        <p:spPr>
          <a:xfrm>
            <a:off x="640080" y="320040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SmartShelf: GoogleBooksAdapter and OpenLibraryAdapter both extend Book — different adaptees, same target.</a:t>
            </a:r>
            <a:endParaRPr lang="en-US" sz="1050" dirty="0"/>
          </a:p>
        </p:txBody>
      </p:sp>
      <p:sp>
        <p:nvSpPr>
          <p:cNvPr id="6" name="Shape 3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A3328"/>
          </a:solidFill>
          <a:ln/>
        </p:spPr>
      </p:sp>
      <p:sp>
        <p:nvSpPr>
          <p:cNvPr id="7" name="Text 4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7 | Structural Patterns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6/24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A33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Facade Pattern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simple interface to a complex set of subsystems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1371600" y="1051560"/>
            <a:ext cx="1828800" cy="457200"/>
          </a:xfrm>
          <a:prstGeom prst="rect">
            <a:avLst/>
          </a:prstGeom>
          <a:solidFill>
            <a:srgbClr val="4A7C6F"/>
          </a:solidFill>
          <a:ln/>
        </p:spPr>
      </p:sp>
      <p:sp>
        <p:nvSpPr>
          <p:cNvPr id="5" name="Text 3"/>
          <p:cNvSpPr/>
          <p:nvPr/>
        </p:nvSpPr>
        <p:spPr>
          <a:xfrm>
            <a:off x="1463040" y="1069848"/>
            <a:ext cx="1645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200400" y="109728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→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3657600" y="1051560"/>
            <a:ext cx="1828800" cy="4572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8" name="Text 6"/>
          <p:cNvSpPr/>
          <p:nvPr/>
        </p:nvSpPr>
        <p:spPr>
          <a:xfrm>
            <a:off x="3749040" y="1069848"/>
            <a:ext cx="1645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Facade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0" y="1243584"/>
            <a:ext cx="274320" cy="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760720" y="1051560"/>
            <a:ext cx="2286000" cy="384048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11" name="Text 9"/>
          <p:cNvSpPr/>
          <p:nvPr/>
        </p:nvSpPr>
        <p:spPr>
          <a:xfrm>
            <a:off x="5852160" y="1069848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CatalogService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5486400" y="1746504"/>
            <a:ext cx="274320" cy="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760720" y="1554480"/>
            <a:ext cx="2286000" cy="384048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14" name="Text 12"/>
          <p:cNvSpPr/>
          <p:nvPr/>
        </p:nvSpPr>
        <p:spPr>
          <a:xfrm>
            <a:off x="5852160" y="1572768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MemberService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5486400" y="2249424"/>
            <a:ext cx="274320" cy="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760720" y="2057400"/>
            <a:ext cx="2286000" cy="384048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17" name="Text 15"/>
          <p:cNvSpPr/>
          <p:nvPr/>
        </p:nvSpPr>
        <p:spPr>
          <a:xfrm>
            <a:off x="5852160" y="2075688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LoanService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5486400" y="2752344"/>
            <a:ext cx="274320" cy="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760720" y="2560320"/>
            <a:ext cx="2286000" cy="384048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20" name="Text 18"/>
          <p:cNvSpPr/>
          <p:nvPr/>
        </p:nvSpPr>
        <p:spPr>
          <a:xfrm>
            <a:off x="5852160" y="2578608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NotificationService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486400" y="1243584"/>
            <a:ext cx="0" cy="141732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02920" y="3108960"/>
            <a:ext cx="8229600" cy="128016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3154680"/>
            <a:ext cx="80467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Client calls ONE method:
</a:t>
            </a:r>
            <a:pPr indent="0" marL="0">
              <a:buNone/>
            </a:pPr>
            <a:r>
              <a:rPr lang="en-US" sz="1000" b="1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facade.borrow("STU001", isbn);
</a:t>
            </a:r>
            <a:pPr indent="0" marL="0">
              <a:buNone/>
            </a:pPr>
            <a:r>
              <a:rPr lang="en-US" sz="100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Behind the scenes: finds member, finds item,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checks availability, records loan, sends email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Client doesn't know about 4 subsystems.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A3328"/>
          </a:solidFill>
          <a:ln/>
        </p:spPr>
      </p:sp>
      <p:sp>
        <p:nvSpPr>
          <p:cNvPr id="25" name="Text 23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7 | Structural Patterns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7/24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33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84B59F"/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3200400"/>
            <a:ext cx="1645920" cy="1645920"/>
          </a:xfrm>
          <a:prstGeom prst="ellipse">
            <a:avLst/>
          </a:prstGeom>
          <a:solidFill>
            <a:srgbClr val="84B59F">
              <a:alpha val="2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64592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Hour 2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914400" y="283464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Decorator &amp; Composite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A33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Decorator Pattern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behavior at runtime by wrapping objects — stackable layers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229600" cy="292608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43000"/>
            <a:ext cx="804672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Book book = new Book(isbn, "Effective Java", ...);
</a:t>
            </a:r>
            <a:pPr indent="0" marL="0">
              <a:buNone/>
            </a:pPr>
            <a:r>
              <a:rPr lang="en-US" sz="100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Wrap with due date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MediaItem withDue = new DueDateDecorator(book, 14);
</a:t>
            </a:r>
            <a:pPr indent="0" marL="0">
              <a:buNone/>
            </a:pPr>
            <a:r>
              <a:rPr lang="en-US" sz="950" dirty="0">
                <a:solidFill>
                  <a:srgbClr val="D4A84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"Effective Java..." | Due: 2026-04-11
</a:t>
            </a:r>
            <a:pPr indent="0" marL="0">
              <a:buNone/>
            </a:pPr>
            <a:r>
              <a:rPr lang="en-US" sz="100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Stack: due date + overdue fee + insurance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MediaItem full = new InsuranceDecorator(
    new OverdueFeeDecorator(
        new DueDateDecorator(book, 14), 0.50),
    75.00);
</a:t>
            </a:r>
            <a:pPr indent="0" marL="0">
              <a:buNone/>
            </a:pPr>
            <a:r>
              <a:rPr lang="en-US" sz="950" dirty="0">
                <a:solidFill>
                  <a:srgbClr val="D4A84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"Effective Java..." | Due: ... | Fee: $1.50 | Insured: $75
</a:t>
            </a:r>
            <a:pPr indent="0" marL="0">
              <a:buNone/>
            </a:pPr>
            <a:r>
              <a:rPr lang="en-US" sz="100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Still a MediaItem — polymorphism preserved!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full.getTitle();  // works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84B59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full.display();   // shows all decorations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502920" y="4160520"/>
            <a:ext cx="8138160" cy="22860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16052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decorator wraps the previous one. Order matters. All remain MediaItem.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1A3328"/>
          </a:solidFill>
          <a:ln/>
        </p:spPr>
      </p:sp>
      <p:sp>
        <p:nvSpPr>
          <p:cNvPr id="9" name="Text 7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7 | Structural Patterns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9/24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7 - Structural Patterns</dc:title>
  <dc:subject>PptxGenJS Presentation</dc:subject>
  <dc:creator>PptxGenJS</dc:creator>
  <cp:lastModifiedBy>PptxGenJS</cp:lastModifiedBy>
  <cp:revision>1</cp:revision>
  <dcterms:created xsi:type="dcterms:W3CDTF">2026-03-28T17:44:37Z</dcterms:created>
  <dcterms:modified xsi:type="dcterms:W3CDTF">2026-03-28T17:44:37Z</dcterms:modified>
</cp:coreProperties>
</file>