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132320" y="73152"/>
            <a:ext cx="2011680" cy="4997196"/>
          </a:xfrm>
          <a:prstGeom prst="rect">
            <a:avLst/>
          </a:prstGeom>
          <a:solidFill>
            <a:srgbClr val="1D4ED8">
              <a:alpha val="12000"/>
            </a:srgbClr>
          </a:solidFill>
          <a:ln w="12700">
            <a:solidFill>
              <a:srgbClr val="1D4ED8">
                <a:alpha val="12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64592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566928"/>
            <a:ext cx="4572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0891B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LECTURE  09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987552"/>
            <a:ext cx="6400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BA8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 — Engineering Process &amp; Design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1298448"/>
            <a:ext cx="8412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Measurement, Metrics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&amp; Quality Engineering</a:t>
            </a:r>
            <a:endParaRPr lang="en-US" sz="3400" dirty="0"/>
          </a:p>
        </p:txBody>
      </p:sp>
      <p:sp>
        <p:nvSpPr>
          <p:cNvPr id="9" name="Shape 7"/>
          <p:cNvSpPr/>
          <p:nvPr/>
        </p:nvSpPr>
        <p:spPr>
          <a:xfrm>
            <a:off x="457200" y="3200400"/>
            <a:ext cx="36576" cy="1554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3218688"/>
            <a:ext cx="3657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Topics covered: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3547872"/>
            <a:ext cx="34747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Why measure software?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Key code metrics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Software testing fundamentals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Code coverage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480560" y="3547872"/>
            <a:ext cx="438912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Defect analysis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SPC applied to software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B0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SLAs and SLOs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4892040"/>
            <a:ext cx="8229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7A9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Hours  ·  1st Year Software Engineering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74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Measurement, Metrics &amp; Quality Engineering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34440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234440"/>
            <a:ext cx="109728" cy="658368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58368" y="1307592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meaningfully: cyclomatic complexity, defect density, coverage — but beware Goodhart's Law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57200" y="1984248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57200" y="1984248"/>
            <a:ext cx="109728" cy="65836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2057400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Testing pyramid: many unit tests (fast) → integration tests → few E2E tests — build from the bottom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57200" y="2734056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734056"/>
            <a:ext cx="109728" cy="65836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58368" y="2807208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 measures exposure, not correctness; mutation testing verifies test quality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457200" y="3483864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57200" y="3483864"/>
            <a:ext cx="109728" cy="658368"/>
          </a:xfrm>
          <a:prstGeom prst="rect">
            <a:avLst/>
          </a:prstGeom>
          <a:solidFill>
            <a:srgbClr val="7C3AED"/>
          </a:solidFill>
          <a:ln w="12700">
            <a:solidFill>
              <a:srgbClr val="7C3A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8368" y="3557016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SLAs define contractual obligations; SLOs set specific targets; error budgets balance reliability vs. features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57200" y="4233672"/>
            <a:ext cx="8229600" cy="658368"/>
          </a:xfrm>
          <a:prstGeom prst="rect">
            <a:avLst/>
          </a:prstGeom>
          <a:solidFill>
            <a:srgbClr val="FFFFFF">
              <a:alpha val="5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4233672"/>
            <a:ext cx="109728" cy="65836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58368" y="4306824"/>
            <a:ext cx="786384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TDD (Red → Green → Refactor) produces more modular, testable, correct code by design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365760" y="4919472"/>
            <a:ext cx="82296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6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11232  ·  Engineering Foundation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1371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Learning Objectives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lecture, you will be able to: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why measurement is fundamental to engineering and apply it to software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Calculate and interpret key software metrics: complexity, coverage, and defect density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software testing pyramid and explain each level's purpose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statistical process control concepts to software quality processes</a:t>
            </a:r>
            <a:endParaRPr lang="en-US" sz="14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SLAs, SLOs and error budgets in the context of reliable software systems</a:t>
            </a:r>
            <a:endParaRPr lang="en-US" sz="14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01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Measuring Software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cannot improve what you cannot measure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Can We Measure in Software?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is intangible but its properties are measurable — measuring the wrong things is dangerous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 metrics: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Lines of Code (LOC): simple but misleading — more code is not better code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 Points: measures functionality delivered, not code volume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Complexity metrics: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Cyclomatic Complexity (CC): number of independent execution paths = edges – nodes + 2×(connected components)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CC ≤ 10: simple, low risk;  CC 11–20: moderate;  CC &gt; 20: high risk, hard to test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 metrics: defect density (defects per KLOC), defect removal efficiency (DRE), escaped defects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metrics: velocity (story points/sprint), lead time, cycle time, deployment frequency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Goodhart's Law: 'when a measure becomes a target, it ceases to be a good measure' — be careful what you incentivise</a:t>
            </a:r>
            <a:endParaRPr lang="en-US" sz="14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Key Software Engineering Metrics</a:t>
            </a:r>
            <a:endParaRPr lang="en-US" sz="2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078992"/>
          <a:ext cx="8412480" cy="3794760"/>
        </p:xfrm>
        <a:graphic>
          <a:graphicData uri="http://schemas.openxmlformats.org/drawingml/2006/table">
            <a:tbl>
              <a:tblPr/>
              <a:tblGrid>
                <a:gridCol w="2194560"/>
                <a:gridCol w="2743200"/>
                <a:gridCol w="2011680"/>
                <a:gridCol w="1828800"/>
              </a:tblGrid>
              <a:tr h="54210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Metric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Formula / Definition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Good Target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Risk if Absent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4"/>
                    </a:solidFill>
                  </a:tcPr>
                </a:tc>
              </a:tr>
              <a:tr h="54210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Defect Density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Defects / 1000 LOC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&lt; 1 defect/KLOC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Unpredictable quality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210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Code Coverage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(Lines tested / Total lines) × 100%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≥ 80% unit coverage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Hidden bugs in untested code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</a:tr>
              <a:tr h="54210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Cyclomatic Complexity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# decision paths in a function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≤ 10 per function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Untestable, fragile code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210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DRE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(Defects found pre-release / Total defects) × 100%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≥ 95%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Production incidents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</a:tr>
              <a:tr h="54210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MTBF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Mean time between failures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Depends on SLA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Unreliable system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210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MTTR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Mean time to restore service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&lt; 1 hour critical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50" dirty="0">
                          <a:solidFill>
                            <a:srgbClr val="374151"/>
                          </a:solidFill>
                        </a:rPr>
                        <a:t>Prolonged outages</a:t>
                      </a:r>
                      <a:endParaRPr lang="en-US" sz="115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0DC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EF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D4E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274320"/>
            <a:ext cx="22860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600" b="1" dirty="0">
                <a:solidFill>
                  <a:srgbClr val="FFFFFF">
                    <a:alpha val="20000"/>
                  </a:srgbClr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02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Software Testing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DD3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systematic activity that builds confidence in correctness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Testing Pyramid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474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Mike Cohn's Testing Pyramid defines three levels — more of the bottom, less of the top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Tests (base — most tests, fastest):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individual functions or classes in isolation with no external dependencies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(&lt;1 ms each), cheap to write and maintain, run on every code commit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test that calculateTax(100, 0.2) returns 20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Tests (middle):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interactions between components: service + database, API + auth layer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Slower, require test environment setup, catch interface contract violations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End-to-End (E2E) Tests (top — fewest tests, slowest):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Simulate real user journeys through the entire system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Slow, brittle, expensive — run less frequently (pre-release)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Anti-pattern: ice cream cone (many E2E, few unit) — slow, brittle, low coverage</a:t>
            </a:r>
            <a:endParaRPr lang="en-US" sz="1450" dirty="0"/>
          </a:p>
        </p:txBody>
      </p:sp>
      <p:sp>
        <p:nvSpPr>
          <p:cNvPr id="6" name="Shape 4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D4ED8"/>
          </a:solidFill>
          <a:ln w="12700">
            <a:solidFill>
              <a:srgbClr val="1D4ED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4645152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KEY POINT:  Test automation is not optional for professional software engineering — it is the engineering standard.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Test Coverage &amp; Beyond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coverage: percentage of production code executed during tests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Types of coverage (increasing rigour):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coverage: was each line executed?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Branch coverage: was each branch (if/else path) taken?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coverage: was each unique execution path through a function taken?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coverage does not mean bug-free — tests can pass with wrong assertions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Mutation testing: introduce deliberate faults (mutants); check if tests catch them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coverage: Property-based testing (randomised inputs), fuzz testing (adversarial inputs)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Test-Driven Development (TDD): write a failing test FIRST; write minimal code to pass it; refactor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 → Green → Refactor cycle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TDD improves design: code written to be testable is inherently more modular</a:t>
            </a:r>
            <a:endParaRPr lang="en-US" sz="14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2744"/>
          </a:solidFill>
          <a:ln w="12700">
            <a:solidFill>
              <a:srgbClr val="1A27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11480" y="91440"/>
            <a:ext cx="83210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SPC Applied to Software &amp; SLAs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1078992"/>
            <a:ext cx="8229600" cy="3840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 Process Control applies to software development — treat it as a measurable process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 charts for defect rates: plot defects per sprint; identify out-of-control signals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Level Agreement (SLA): formal contract between service provider and customer defining service levels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Level Objective (SLO): specific measurable target within an SLA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 SLO: 'API availability ≥ 99.9% per calendar month'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99.9% availability = 8.76 hours downtime allowed per year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99.99% (four nines) = 52.6 minutes downtime per year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 Budget: total allowed failures per time period = 1 – SLO</a:t>
            </a:r>
            <a:endParaRPr lang="en-US" sz="1450" dirty="0"/>
          </a:p>
          <a:p>
            <a:pPr lvl="1" marL="685800" indent="-342900">
              <a:spcAft>
                <a:spcPts val="5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 budget allows teams to balance reliability work vs. new features</a:t>
            </a:r>
            <a:endParaRPr lang="en-US" sz="14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450" dirty="0">
                <a:solidFill>
                  <a:srgbClr val="37415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 Reliability Engineering (SRE): Google's engineering discipline combining software engineering with operations using SLOs and error budgets</a:t>
            </a:r>
            <a:endParaRPr lang="en-US" sz="14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SENG 11232</dc:creator>
  <cp:lastModifiedBy>SENG 11232</cp:lastModifiedBy>
  <cp:revision>1</cp:revision>
  <dcterms:created xsi:type="dcterms:W3CDTF">2026-03-11T04:54:41Z</dcterms:created>
  <dcterms:modified xsi:type="dcterms:W3CDTF">2026-03-11T04:54:41Z</dcterms:modified>
</cp:coreProperties>
</file>