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73152"/>
            <a:ext cx="2011680" cy="4997196"/>
          </a:xfrm>
          <a:prstGeom prst="rect">
            <a:avLst/>
          </a:prstGeom>
          <a:solidFill>
            <a:srgbClr val="1D4ED8">
              <a:alpha val="12000"/>
            </a:srgbClr>
          </a:solidFill>
          <a:ln w="12700">
            <a:solidFill>
              <a:srgbClr val="1D4ED8">
                <a:alpha val="12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6459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56692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LECTURE  11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9875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A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4 — Networks, Security &amp; Professional Practice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298448"/>
            <a:ext cx="8412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Engineering Safety,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Security &amp; Ethics</a:t>
            </a:r>
            <a:endParaRPr lang="en-US" sz="3400" dirty="0"/>
          </a:p>
        </p:txBody>
      </p:sp>
      <p:sp>
        <p:nvSpPr>
          <p:cNvPr id="9" name="Shape 7"/>
          <p:cNvSpPr/>
          <p:nvPr/>
        </p:nvSpPr>
        <p:spPr>
          <a:xfrm>
            <a:off x="457200" y="3200400"/>
            <a:ext cx="36576" cy="1554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21868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Topics covered: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547872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Safety-critical software failures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Security engineering fundamentals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CIA triad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OWASP Top 10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480560" y="3547872"/>
            <a:ext cx="4389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Secure design principles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GDPR &amp; legal obligations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Professional standards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1st Year Software Engineering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Engineering Safety, Security &amp; Ethics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234440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234440"/>
            <a:ext cx="109728" cy="65836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307592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Safety-critical failures: Therac-25, Ariane 5, Boeing 737 MAX — all caused by preventable engineering errors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57200" y="1984248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984248"/>
            <a:ext cx="109728" cy="65836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057400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Fail-safe, fault tolerance, redundancy, defence in depth: the four pillars of safety engineering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57200" y="2734056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34056"/>
            <a:ext cx="109728" cy="6583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807208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CIA triad: Confidentiality, Integrity, Availability — analyse every security requirement against these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57200" y="3483864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" y="3483864"/>
            <a:ext cx="109728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557016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Top 10: know them, prevent them — broken access control and injection are #1 and #3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57200" y="4233672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4233672"/>
            <a:ext cx="109728" cy="65836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4306824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GDPR requires privacy by design; open source licences have legal force — understand before you use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365760" y="4919472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Learning Objectives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lecture, you will be able to: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what safety-critical software is and describe the consequences of failure with real examples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the CIA triad to assess security requirements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and mitigate the OWASP Top 10 web application vulnerabilities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secure design principles including least privilege and defence in depth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legal obligations for software engineers: GDPR, liability, open source licensing</a:t>
            </a:r>
            <a:endParaRPr lang="en-US" sz="14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Safety-Critical Software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software fails, people can die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Safety-Critical Systems &amp; Failures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Safety-critical software: software whose failure can cause death, injury or significant harm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Categories: medical devices, aviation, nuclear, automotive, financial (systemic), infrastructure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studies — mandatory reading for every software engineer: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Therac-25 (1985–87): race condition in radiation therapy machine killed 6 patients — concurrent programming errors, removed hardware safety interlocks, overconfidence in software testing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Ariane 5 flight 501 (1996): 64-bit float converted to 16-bit int overflowed — $370M rocket destroyed in 40 seconds — software reused from Ariane 4 without revalidation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Boeing 737 MAX MCAS (2018–19): MCAS system pushed nose down based on single sensor — 346 killed — inadequate risk analysis, commercial pressure overriding safety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Post Office Horizon (1999–2019): software bugs wrongly convicted 736 sub-postmasters of theft — largest miscarriage of justice in UK history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4645152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KEY POINT:  These were not acts of God. They were engineering failures caused by specific, avoidable decisions.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Safety Engineering Principles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Fail-safe design: in any failure mode, the system moves to a safe state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Fault tolerance: system continues operating correctly despite component failures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Redundancy: duplicate critical components so single failures don't cause system failure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Defence in depth: multiple independent safety layers — no single point of failure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Hazard analysis: systematic identification of potential failure modes and their consequences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FMEA (Failure Mode and Effects Analysis): for each component, ask 'what could fail, and what happens?'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IEC 61508: functional safety standard — defines Safety Integrity Levels (SIL 1–4)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testing standards for safety-critical: DO-178C (aviation), IEC 62304 (medical)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Principle: safety must be designed in from the start — you cannot test safety into a system</a:t>
            </a:r>
            <a:endParaRPr lang="en-US" sz="14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Security Engineering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systems that resist attack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CIA Triad — Core Security Properties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7899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78992"/>
            <a:ext cx="109728" cy="173736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7043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D4ED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Confidentiality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57200" y="151790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is accessible only to those authorised to have access. Mechanisms: encryption (AES-256, TLS), access control, authentication, data classification. Threat: data breaches, eavesdropping.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09160" y="107899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078992"/>
            <a:ext cx="109728" cy="17373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92040" y="117043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Integrity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4892040" y="151790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and systems are accurate and trustworthy; have not been modified by unauthorised parties. Mechanisms: cryptographic hashes, digital signatures, checksums. Threat: man-in-the-middle, injection attacks.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295351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2953512"/>
            <a:ext cx="109728" cy="17373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04495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596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Availability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457200" y="339242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and data are accessible to authorised users when needed. Mechanisms: redundancy, DDoS protection, rate limiting, backups. Threat: Denial of Service attacks, ransomware, hardware failure.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09160" y="2953512"/>
            <a:ext cx="411480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53512"/>
            <a:ext cx="109728" cy="17373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92040" y="3044952"/>
            <a:ext cx="3840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7C3AE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Authentication &amp; Authorisation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4892040" y="3392424"/>
            <a:ext cx="3840480" cy="1207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Authentication: verify who you are (passwords, MFA, certificates). Authorisation: verify what you are allowed to do (RBAC, ABAC, OAuth scopes). Both are required — they are not the same thing.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OWASP Top 10 — Critical Web Vulnerabilities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(Open Web Application Security Project) maintains the authoritative list of critical web risks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A01 Broken Access Control: users can access resources or actions they shouldn't (most common, 94% of apps)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A02 Cryptographic Failures: sensitive data exposed due to weak/absent encryption; HTTP instead of HTTPS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A03 Injection: SQL injection, command injection — user input treated as code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SELECT * FROM users WHERE name = ''+DROP TABLE users--'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A04 Insecure Design: security not considered in architecture phase — cannot be patched in later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A05 Security Misconfiguration: default passwords, open cloud storage buckets, verbose error messages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A07 Identification/Auth Failures: weak passwords, broken session management, no MFA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A09 Security Logging Failures: insufficient logging means breaches go undetected for months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one of these is preventable through good engineering practice — no excuses</a:t>
            </a:r>
            <a:endParaRPr lang="en-US" sz="14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Secure Design Principles &amp; Legal Obligations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design principles (OWASP Proactive Controls):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Least privilege: give each component/user only the minimum permissions required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 securely: on error, default to denying access, not granting it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trust user input: validate, sanitise and parameterise ALL inputs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security simple: complex security mechanisms have more failure modes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obligations for software engineers: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GDPR (EU): personal data must be protected; privacy by design and by default required; fines up to 4% global revenue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liability: Product Liability Directive (EU); increasing legal exposure for defective software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source licensing: GPL (copyleft — derivatives must also be GPL), MIT/Apache (permissive), LGPL (library linking allowed)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Ignoring security is not a business decision — it is a professional and legal failure</a:t>
            </a:r>
            <a:endParaRPr lang="en-US" sz="14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SENG 11232</dc:creator>
  <cp:lastModifiedBy>SENG 11232</cp:lastModifiedBy>
  <cp:revision>1</cp:revision>
  <dcterms:created xsi:type="dcterms:W3CDTF">2026-03-11T04:54:41Z</dcterms:created>
  <dcterms:modified xsi:type="dcterms:W3CDTF">2026-03-11T04:54:41Z</dcterms:modified>
</cp:coreProperties>
</file>