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notesMasterIdLst>
    <p:notesMasterId r:id="rId3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notesMaster" Target="notesMasters/notesMaster1.xml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863840" y="914400"/>
            <a:ext cx="475488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422" b="1" dirty="0">
                <a:solidFill>
                  <a:srgbClr val="1C7293">
                    <a:alpha val="22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 }</a:t>
            </a:r>
            <a:endParaRPr lang="en-US" sz="25422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13716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9F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828800"/>
            <a:ext cx="868680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Object-Oriented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Programming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37947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1 — Introduction to OOP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42519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9F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3-Hour Session · Taught in Java · First-Year Friendly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6126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FA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Faculty of Science · University of Kelaniya · Software Engineering Teaching Unit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PLAN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Today's Agenda — 3 Hours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11064240" cy="566928"/>
          </a:xfrm>
          <a:prstGeom prst="roundRect">
            <a:avLst>
              <a:gd name="adj" fmla="val 9677"/>
            </a:avLst>
          </a:prstGeom>
          <a:solidFill>
            <a:srgbClr val="EAF3F8"/>
          </a:solidFill>
          <a:ln w="9525">
            <a:solidFill>
              <a:srgbClr val="DCE9F0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371600"/>
            <a:ext cx="20116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C729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0:00 – 0:15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2926080" y="1371600"/>
            <a:ext cx="84124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Welcome &amp; Course Overview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1993392"/>
            <a:ext cx="11064240" cy="566928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9525">
            <a:solidFill>
              <a:srgbClr val="DCE9F0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1993392"/>
            <a:ext cx="20116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C729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0:15 – 0:45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2926080" y="1993392"/>
            <a:ext cx="84124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Object-Oriented Programming?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2615184"/>
            <a:ext cx="11064240" cy="566928"/>
          </a:xfrm>
          <a:prstGeom prst="roundRect">
            <a:avLst>
              <a:gd name="adj" fmla="val 9677"/>
            </a:avLst>
          </a:prstGeom>
          <a:solidFill>
            <a:srgbClr val="EAF3F8"/>
          </a:solidFill>
          <a:ln w="9525">
            <a:solidFill>
              <a:srgbClr val="DCE9F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2615184"/>
            <a:ext cx="20116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C729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0:45 – 1:20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2926080" y="2615184"/>
            <a:ext cx="84124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Classes &amp; Objects: The Core Building Blocks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48640" y="3236976"/>
            <a:ext cx="11064240" cy="566928"/>
          </a:xfrm>
          <a:prstGeom prst="roundRect">
            <a:avLst>
              <a:gd name="adj" fmla="val 9677"/>
            </a:avLst>
          </a:prstGeom>
          <a:solidFill>
            <a:srgbClr val="FFF3D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822960" y="3236976"/>
            <a:ext cx="20116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C729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1:20 – 1:35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2926080" y="3236976"/>
            <a:ext cx="84124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☕  Break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8640" y="3858768"/>
            <a:ext cx="11064240" cy="566928"/>
          </a:xfrm>
          <a:prstGeom prst="roundRect">
            <a:avLst>
              <a:gd name="adj" fmla="val 9677"/>
            </a:avLst>
          </a:prstGeom>
          <a:solidFill>
            <a:srgbClr val="EAF3F8"/>
          </a:solidFill>
          <a:ln w="9525">
            <a:solidFill>
              <a:srgbClr val="DCE9F0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22960" y="3858768"/>
            <a:ext cx="20116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C729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1:35 – 2:05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2926080" y="3858768"/>
            <a:ext cx="84124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Four Pillars of OOP (Preview)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548640" y="4480560"/>
            <a:ext cx="11064240" cy="566928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9525">
            <a:solidFill>
              <a:srgbClr val="DCE9F0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22960" y="4480560"/>
            <a:ext cx="20116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C729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2:05 – 2:20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2926080" y="4480560"/>
            <a:ext cx="84124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UML Class Diagrams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548640" y="5102352"/>
            <a:ext cx="11064240" cy="566928"/>
          </a:xfrm>
          <a:prstGeom prst="roundRect">
            <a:avLst>
              <a:gd name="adj" fmla="val 9677"/>
            </a:avLst>
          </a:prstGeom>
          <a:solidFill>
            <a:srgbClr val="EAF3F8"/>
          </a:solidFill>
          <a:ln w="9525">
            <a:solidFill>
              <a:srgbClr val="DCE9F0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822960" y="5102352"/>
            <a:ext cx="20116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C729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2:20 – 2:55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2926080" y="5102352"/>
            <a:ext cx="84124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Let's Code! Setup &amp; Your First Java Class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548640" y="5724144"/>
            <a:ext cx="11064240" cy="566928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9525">
            <a:solidFill>
              <a:srgbClr val="DCE9F0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822960" y="5724144"/>
            <a:ext cx="20116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C729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2:55 – 3:00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2926080" y="5724144"/>
            <a:ext cx="84124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Wrap-Up &amp; What's Next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Object-Oriented Programming · Week 1</a:t>
            </a:r>
            <a:endParaRPr lang="en-US" sz="900" dirty="0"/>
          </a:p>
        </p:txBody>
      </p:sp>
      <p:sp>
        <p:nvSpPr>
          <p:cNvPr id="29" name="Text 27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WE BEGIN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Course at a Glance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2084832" cy="1051560"/>
          </a:xfrm>
          <a:prstGeom prst="roundRect">
            <a:avLst>
              <a:gd name="adj" fmla="val 8696"/>
            </a:avLst>
          </a:prstGeom>
          <a:solidFill>
            <a:srgbClr val="EAF3F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371600"/>
            <a:ext cx="208483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SENG 12233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920240"/>
            <a:ext cx="20848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2761488" y="1280160"/>
            <a:ext cx="2084832" cy="1051560"/>
          </a:xfrm>
          <a:prstGeom prst="roundRect">
            <a:avLst>
              <a:gd name="adj" fmla="val 8696"/>
            </a:avLst>
          </a:prstGeom>
          <a:solidFill>
            <a:srgbClr val="EAF3F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2761488" y="1371600"/>
            <a:ext cx="208483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2761488" y="1920240"/>
            <a:ext cx="20848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Credits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974336" y="1280160"/>
            <a:ext cx="2084832" cy="1051560"/>
          </a:xfrm>
          <a:prstGeom prst="roundRect">
            <a:avLst>
              <a:gd name="adj" fmla="val 8696"/>
            </a:avLst>
          </a:prstGeom>
          <a:solidFill>
            <a:srgbClr val="EAF3F8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974336" y="1371600"/>
            <a:ext cx="208483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Compulsory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4974336" y="1920240"/>
            <a:ext cx="20848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7187184" y="1280160"/>
            <a:ext cx="2084832" cy="1051560"/>
          </a:xfrm>
          <a:prstGeom prst="roundRect">
            <a:avLst>
              <a:gd name="adj" fmla="val 8696"/>
            </a:avLst>
          </a:prstGeom>
          <a:solidFill>
            <a:srgbClr val="EAF3F8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7187184" y="1371600"/>
            <a:ext cx="208483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SENG 11223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7187184" y="1920240"/>
            <a:ext cx="20848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Prerequisite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400032" y="1280160"/>
            <a:ext cx="2084832" cy="1051560"/>
          </a:xfrm>
          <a:prstGeom prst="roundRect">
            <a:avLst>
              <a:gd name="adj" fmla="val 8696"/>
            </a:avLst>
          </a:prstGeom>
          <a:solidFill>
            <a:srgbClr val="EAF3F8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400032" y="1371600"/>
            <a:ext cx="2084832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Java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9400032" y="1920240"/>
            <a:ext cx="2084832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</a:t>
            </a:r>
            <a:endParaRPr lang="en-US" sz="105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26974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you'll be assessed on: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548640" y="3154680"/>
            <a:ext cx="2606040" cy="1737360"/>
          </a:xfrm>
          <a:prstGeom prst="roundRect">
            <a:avLst>
              <a:gd name="adj" fmla="val 5263"/>
            </a:avLst>
          </a:prstGeom>
          <a:solidFill>
            <a:srgbClr val="065A82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548640" y="3291840"/>
            <a:ext cx="2606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40%</a:t>
            </a:r>
            <a:endParaRPr lang="en-US" sz="3400" dirty="0"/>
          </a:p>
        </p:txBody>
      </p:sp>
      <p:sp>
        <p:nvSpPr>
          <p:cNvPr id="22" name="Text 20"/>
          <p:cNvSpPr txBox="1"/>
          <p:nvPr/>
        </p:nvSpPr>
        <p:spPr>
          <a:xfrm>
            <a:off x="548640" y="4114800"/>
            <a:ext cx="2606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Weekly Lab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Pull Requests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3291840" y="3154680"/>
            <a:ext cx="2606040" cy="1737360"/>
          </a:xfrm>
          <a:prstGeom prst="roundRect">
            <a:avLst>
              <a:gd name="adj" fmla="val 5263"/>
            </a:avLst>
          </a:prstGeom>
          <a:solidFill>
            <a:srgbClr val="065A82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3291840" y="3291840"/>
            <a:ext cx="2606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25%</a:t>
            </a:r>
            <a:endParaRPr lang="en-US" sz="3400" dirty="0"/>
          </a:p>
        </p:txBody>
      </p:sp>
      <p:sp>
        <p:nvSpPr>
          <p:cNvPr id="25" name="Text 23"/>
          <p:cNvSpPr txBox="1"/>
          <p:nvPr/>
        </p:nvSpPr>
        <p:spPr>
          <a:xfrm>
            <a:off x="3291840" y="4114800"/>
            <a:ext cx="2606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Mid-Semester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 (Wk 7)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6035040" y="3154680"/>
            <a:ext cx="2606040" cy="1737360"/>
          </a:xfrm>
          <a:prstGeom prst="roundRect">
            <a:avLst>
              <a:gd name="adj" fmla="val 5263"/>
            </a:avLst>
          </a:prstGeom>
          <a:solidFill>
            <a:srgbClr val="065A82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6035040" y="3291840"/>
            <a:ext cx="2606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25%</a:t>
            </a:r>
            <a:endParaRPr lang="en-US" sz="3400" dirty="0"/>
          </a:p>
        </p:txBody>
      </p:sp>
      <p:sp>
        <p:nvSpPr>
          <p:cNvPr id="28" name="Text 26"/>
          <p:cNvSpPr txBox="1"/>
          <p:nvPr/>
        </p:nvSpPr>
        <p:spPr>
          <a:xfrm>
            <a:off x="6035040" y="4114800"/>
            <a:ext cx="2606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Project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Live Demo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8778240" y="3154680"/>
            <a:ext cx="2606040" cy="1737360"/>
          </a:xfrm>
          <a:prstGeom prst="roundRect">
            <a:avLst>
              <a:gd name="adj" fmla="val 5263"/>
            </a:avLst>
          </a:prstGeom>
          <a:solidFill>
            <a:srgbClr val="065A82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8778240" y="3291840"/>
            <a:ext cx="2606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10%</a:t>
            </a:r>
            <a:endParaRPr lang="en-US" sz="3400" dirty="0"/>
          </a:p>
        </p:txBody>
      </p:sp>
      <p:sp>
        <p:nvSpPr>
          <p:cNvPr id="31" name="Text 29"/>
          <p:cNvSpPr txBox="1"/>
          <p:nvPr/>
        </p:nvSpPr>
        <p:spPr>
          <a:xfrm>
            <a:off x="8778240" y="4114800"/>
            <a:ext cx="2606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 &amp; Code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Practice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548640" y="5166360"/>
            <a:ext cx="110642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00" i="1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things this course will teach you to do:  describe OOP principles  ·  explain OOP's advantages  ·  design, build, test &amp; debug OO programs  ·  build GUIs  ·  connect OO apps to a database</a:t>
            </a:r>
            <a:endParaRPr lang="en-US" sz="1300" dirty="0"/>
          </a:p>
        </p:txBody>
      </p:sp>
      <p:sp>
        <p:nvSpPr>
          <p:cNvPr id="33" name="Text 31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Object-Oriented Programming · Week 1</a:t>
            </a:r>
            <a:endParaRPr lang="en-US" sz="900" dirty="0"/>
          </a:p>
        </p:txBody>
      </p:sp>
      <p:sp>
        <p:nvSpPr>
          <p:cNvPr id="34" name="Text 32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BIG PICTURE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You'll Build This Semester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34440"/>
            <a:ext cx="11064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Across 12 weeks, you won't do twelve disconnected exercises — you'll grow ONE real application, a little more each week, and prove your progress with a GitHub Pull Request every week.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2148840"/>
            <a:ext cx="11064240" cy="1371600"/>
          </a:xfrm>
          <a:prstGeom prst="roundRect">
            <a:avLst>
              <a:gd name="adj" fmla="val 6667"/>
            </a:avLst>
          </a:prstGeom>
          <a:solidFill>
            <a:srgbClr val="21295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68680" y="2331720"/>
            <a:ext cx="10424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📚  Library Management System (LMS)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788920"/>
            <a:ext cx="10424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desktop application, with a real database, that lets a librarian add books, register members, and handle borrowing &amp; returns.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548640" y="3794760"/>
            <a:ext cx="2084832" cy="914400"/>
          </a:xfrm>
          <a:prstGeom prst="roundRect">
            <a:avLst>
              <a:gd name="adj" fmla="val 10000"/>
            </a:avLst>
          </a:prstGeom>
          <a:solidFill>
            <a:srgbClr val="EAF3F8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548640" y="3794760"/>
            <a:ext cx="208483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Java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Classes</a:t>
            </a:r>
            <a:endParaRPr lang="en-US" sz="1250" dirty="0"/>
          </a:p>
        </p:txBody>
      </p:sp>
      <p:sp>
        <p:nvSpPr>
          <p:cNvPr id="10" name="Text 8"/>
          <p:cNvSpPr txBox="1"/>
          <p:nvPr/>
        </p:nvSpPr>
        <p:spPr>
          <a:xfrm>
            <a:off x="2633472" y="3794760"/>
            <a:ext cx="12801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2761488" y="3794760"/>
            <a:ext cx="2084832" cy="914400"/>
          </a:xfrm>
          <a:prstGeom prst="roundRect">
            <a:avLst>
              <a:gd name="adj" fmla="val 10000"/>
            </a:avLst>
          </a:prstGeom>
          <a:solidFill>
            <a:srgbClr val="EAF3F8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2761488" y="3794760"/>
            <a:ext cx="208483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Growing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Hierarchy</a:t>
            </a:r>
            <a:endParaRPr lang="en-US" sz="1250" dirty="0"/>
          </a:p>
        </p:txBody>
      </p:sp>
      <p:sp>
        <p:nvSpPr>
          <p:cNvPr id="13" name="Text 11"/>
          <p:cNvSpPr txBox="1"/>
          <p:nvPr/>
        </p:nvSpPr>
        <p:spPr>
          <a:xfrm>
            <a:off x="4846320" y="3794760"/>
            <a:ext cx="12801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4974336" y="3794760"/>
            <a:ext cx="2084832" cy="914400"/>
          </a:xfrm>
          <a:prstGeom prst="roundRect">
            <a:avLst>
              <a:gd name="adj" fmla="val 10000"/>
            </a:avLst>
          </a:prstGeom>
          <a:solidFill>
            <a:srgbClr val="EAF3F8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974336" y="3794760"/>
            <a:ext cx="208483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Desktop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GUI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7059168" y="3794760"/>
            <a:ext cx="12801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7187184" y="3794760"/>
            <a:ext cx="2084832" cy="914400"/>
          </a:xfrm>
          <a:prstGeom prst="roundRect">
            <a:avLst>
              <a:gd name="adj" fmla="val 10000"/>
            </a:avLst>
          </a:prstGeom>
          <a:solidFill>
            <a:srgbClr val="EAF3F8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187184" y="3794760"/>
            <a:ext cx="208483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Database</a:t>
            </a:r>
            <a:endParaRPr lang="en-US" sz="1250" dirty="0"/>
          </a:p>
        </p:txBody>
      </p:sp>
      <p:sp>
        <p:nvSpPr>
          <p:cNvPr id="19" name="Text 17"/>
          <p:cNvSpPr txBox="1"/>
          <p:nvPr/>
        </p:nvSpPr>
        <p:spPr>
          <a:xfrm>
            <a:off x="9272016" y="3794760"/>
            <a:ext cx="12801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9400032" y="3794760"/>
            <a:ext cx="2084832" cy="914400"/>
          </a:xfrm>
          <a:prstGeom prst="roundRect">
            <a:avLst>
              <a:gd name="adj" fmla="val 10000"/>
            </a:avLst>
          </a:prstGeom>
          <a:solidFill>
            <a:srgbClr val="EAF3F8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400032" y="3794760"/>
            <a:ext cx="2084832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Responsive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Complete</a:t>
            </a:r>
            <a:endParaRPr lang="en-US" sz="1250" dirty="0"/>
          </a:p>
        </p:txBody>
      </p:sp>
      <p:sp>
        <p:nvSpPr>
          <p:cNvPr id="22" name="Text 20"/>
          <p:cNvSpPr txBox="1"/>
          <p:nvPr/>
        </p:nvSpPr>
        <p:spPr>
          <a:xfrm>
            <a:off x="548640" y="5029200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weekly lab ends with a Pull Request on GitHub — your running record of what you built and what OOP concept it taught you.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Object-Oriented Programming · Week 1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595360" y="2011680"/>
            <a:ext cx="38404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533" b="1" dirty="0">
                <a:solidFill>
                  <a:srgbClr val="1C7293">
                    <a:alpha val="18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 }</a:t>
            </a:r>
            <a:endParaRPr lang="en-US" sz="20533" dirty="0"/>
          </a:p>
        </p:txBody>
      </p:sp>
      <p:sp>
        <p:nvSpPr>
          <p:cNvPr id="3" name="Shape 1"/>
          <p:cNvSpPr/>
          <p:nvPr/>
        </p:nvSpPr>
        <p:spPr>
          <a:xfrm>
            <a:off x="822960" y="2148840"/>
            <a:ext cx="822960" cy="822960"/>
          </a:xfrm>
          <a:prstGeom prst="roundRect">
            <a:avLst>
              <a:gd name="adj" fmla="val 16667"/>
            </a:avLst>
          </a:prstGeom>
          <a:solidFill>
            <a:srgbClr val="1C7293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21488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2011680"/>
            <a:ext cx="8686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Object-Oriented Programming?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1828800" y="2971800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Understanding the problem OOP was designed to solve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Procedural Code Gets Messy, Fast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234440"/>
            <a:ext cx="7315200" cy="2926080"/>
          </a:xfrm>
          <a:prstGeom prst="roundRect">
            <a:avLst>
              <a:gd name="adj" fmla="val 2500"/>
            </a:avLst>
          </a:prstGeom>
          <a:solidFill>
            <a:srgbClr val="10243A"/>
          </a:solidFill>
          <a:ln/>
          <a:effectLst>
            <a:outerShdw sx="100000" sy="100000" kx="0" ky="0" algn="bl" rotWithShape="0" blurRad="76200" dist="38100" dir="5400000">
              <a:srgbClr val="000000">
                <a:alpha val="25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777240" y="1399032"/>
            <a:ext cx="6858000" cy="2596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Procedural style: data and logic are kept apart</a:t>
            </a:r>
            <a:endParaRPr lang="en-US" sz="13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String[] titles   = {"Clean Code", "1984", "Dune"};</a:t>
            </a:r>
            <a:endParaRPr lang="en-US" sz="13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String[] authors  = {"Martin", "Orwell", "Herbert"};</a:t>
            </a:r>
            <a:endParaRPr lang="en-US" sz="13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boolean[] borrowed = {false, false, false};</a:t>
            </a:r>
            <a:endParaRPr lang="en-US" sz="1300" dirty="0"/>
          </a:p>
          <a:p>
            <a:pPr indent="0" marL="0">
              <a:lnSpc>
                <a:spcPct val="118000"/>
              </a:lnSpc>
              <a:buNone/>
            </a:pPr>
            <a:endParaRPr lang="en-US" sz="13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Every function needs ALL the arrays, plus an index</a:t>
            </a:r>
            <a:endParaRPr lang="en-US" sz="13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7FD3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borrowBook(titles, authors, borrowed, 1);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8138160" y="1234440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this hurts as programs grow:</a:t>
            </a:r>
            <a:endParaRPr lang="en-US" sz="1350" dirty="0"/>
          </a:p>
        </p:txBody>
      </p:sp>
      <p:sp>
        <p:nvSpPr>
          <p:cNvPr id="7" name="Text 5"/>
          <p:cNvSpPr txBox="1"/>
          <p:nvPr/>
        </p:nvSpPr>
        <p:spPr>
          <a:xfrm>
            <a:off x="8138160" y="1645920"/>
            <a:ext cx="356616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✗"/>
            </a:pPr>
            <a:r>
              <a:rPr lang="en-US" sz="12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lives far away from the logic that uses it</a:t>
            </a:r>
            <a:endParaRPr lang="en-US" sz="1250" dirty="0"/>
          </a:p>
          <a:p>
            <a:pPr marL="342900" indent="-342900">
              <a:spcAft>
                <a:spcPts val="1000"/>
              </a:spcAft>
              <a:buSzPct val="100000"/>
              <a:buChar char="✗"/>
            </a:pPr>
            <a:r>
              <a:rPr lang="en-US" sz="12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Arrays must always stay in sync with each other</a:t>
            </a:r>
            <a:endParaRPr lang="en-US" sz="1250" dirty="0"/>
          </a:p>
          <a:p>
            <a:pPr marL="342900" indent="-342900">
              <a:spcAft>
                <a:spcPts val="1000"/>
              </a:spcAft>
              <a:buSzPct val="100000"/>
              <a:buChar char="✗"/>
            </a:pPr>
            <a:r>
              <a:rPr lang="en-US" sz="12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Adding a new field means editing code everywhere</a:t>
            </a:r>
            <a:endParaRPr lang="en-US" sz="1250" dirty="0"/>
          </a:p>
          <a:p>
            <a:pPr marL="342900" indent="-342900">
              <a:spcAft>
                <a:spcPts val="1000"/>
              </a:spcAft>
              <a:buSzPct val="100000"/>
              <a:buChar char="✗"/>
            </a:pPr>
            <a:r>
              <a:rPr lang="en-US" sz="12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 to model real things (a book isn't 3 arrays!)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343400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OOP fixes this by bundling data and the behaviour that works on it into a single unit: an object.</a:t>
            </a:r>
            <a:endParaRPr lang="en-US" sz="1450" dirty="0"/>
          </a:p>
        </p:txBody>
      </p:sp>
      <p:sp>
        <p:nvSpPr>
          <p:cNvPr id="9" name="Text 7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Object-Oriented Programming · Week 1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REAL-WORLD THINKING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Everything Around You Is Already an "Object"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2697480" cy="4023360"/>
          </a:xfrm>
          <a:prstGeom prst="roundRect">
            <a:avLst>
              <a:gd name="adj" fmla="val 4068"/>
            </a:avLst>
          </a:prstGeom>
          <a:solidFill>
            <a:srgbClr val="EAF3F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554480"/>
            <a:ext cx="2697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dirty="0">
                <a:solidFill>
                  <a:srgbClr val="000000"/>
                </a:solidFill>
              </a:rPr>
              <a:t>🚗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468880"/>
            <a:ext cx="2697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306324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</a:t>
            </a:r>
            <a:endParaRPr lang="en-US" sz="10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3310128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color, speed</a:t>
            </a:r>
            <a:endParaRPr lang="en-US" sz="115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393192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BEHAVIOR</a:t>
            </a:r>
            <a:endParaRPr lang="en-US" sz="10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4178808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drive(), brake()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410712" y="1371600"/>
            <a:ext cx="2697480" cy="4023360"/>
          </a:xfrm>
          <a:prstGeom prst="roundRect">
            <a:avLst>
              <a:gd name="adj" fmla="val 4068"/>
            </a:avLst>
          </a:prstGeom>
          <a:solidFill>
            <a:srgbClr val="EAF3F8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410712" y="1554480"/>
            <a:ext cx="2697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dirty="0">
                <a:solidFill>
                  <a:srgbClr val="000000"/>
                </a:solidFill>
              </a:rPr>
              <a:t>📱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3410712" y="2468880"/>
            <a:ext cx="2697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Phone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593592" y="306324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</a:t>
            </a:r>
            <a:endParaRPr lang="en-US" sz="1000" dirty="0"/>
          </a:p>
        </p:txBody>
      </p:sp>
      <p:sp>
        <p:nvSpPr>
          <p:cNvPr id="15" name="Text 13"/>
          <p:cNvSpPr txBox="1"/>
          <p:nvPr/>
        </p:nvSpPr>
        <p:spPr>
          <a:xfrm>
            <a:off x="3593592" y="3310128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battery level</a:t>
            </a:r>
            <a:endParaRPr lang="en-US" sz="1150" dirty="0"/>
          </a:p>
        </p:txBody>
      </p:sp>
      <p:sp>
        <p:nvSpPr>
          <p:cNvPr id="16" name="Text 14"/>
          <p:cNvSpPr txBox="1"/>
          <p:nvPr/>
        </p:nvSpPr>
        <p:spPr>
          <a:xfrm>
            <a:off x="3593592" y="393192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BEHAVIOR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3593592" y="4178808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call(), ring()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272784" y="1371600"/>
            <a:ext cx="2697480" cy="4023360"/>
          </a:xfrm>
          <a:prstGeom prst="roundRect">
            <a:avLst>
              <a:gd name="adj" fmla="val 4068"/>
            </a:avLst>
          </a:prstGeom>
          <a:solidFill>
            <a:srgbClr val="EAF3F8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272784" y="1554480"/>
            <a:ext cx="2697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dirty="0">
                <a:solidFill>
                  <a:srgbClr val="000000"/>
                </a:solidFill>
              </a:rPr>
              <a:t>🧑</a:t>
            </a:r>
            <a:endParaRPr lang="en-US" sz="4000" dirty="0"/>
          </a:p>
        </p:txBody>
      </p:sp>
      <p:sp>
        <p:nvSpPr>
          <p:cNvPr id="20" name="Text 18"/>
          <p:cNvSpPr txBox="1"/>
          <p:nvPr/>
        </p:nvSpPr>
        <p:spPr>
          <a:xfrm>
            <a:off x="6272784" y="2468880"/>
            <a:ext cx="2697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Person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6455664" y="306324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</a:t>
            </a:r>
            <a:endParaRPr lang="en-US" sz="1000" dirty="0"/>
          </a:p>
        </p:txBody>
      </p:sp>
      <p:sp>
        <p:nvSpPr>
          <p:cNvPr id="22" name="Text 20"/>
          <p:cNvSpPr txBox="1"/>
          <p:nvPr/>
        </p:nvSpPr>
        <p:spPr>
          <a:xfrm>
            <a:off x="6455664" y="3310128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name, age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6455664" y="393192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BEHAVIOR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6455664" y="4178808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speak(), walk()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9134856" y="1371600"/>
            <a:ext cx="2697480" cy="4023360"/>
          </a:xfrm>
          <a:prstGeom prst="roundRect">
            <a:avLst>
              <a:gd name="adj" fmla="val 4068"/>
            </a:avLst>
          </a:prstGeom>
          <a:solidFill>
            <a:srgbClr val="EAF3F8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34856" y="1554480"/>
            <a:ext cx="269748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dirty="0">
                <a:solidFill>
                  <a:srgbClr val="000000"/>
                </a:solidFill>
              </a:rPr>
              <a:t>📖</a:t>
            </a:r>
            <a:endParaRPr lang="en-US" sz="4000" dirty="0"/>
          </a:p>
        </p:txBody>
      </p:sp>
      <p:sp>
        <p:nvSpPr>
          <p:cNvPr id="27" name="Text 25"/>
          <p:cNvSpPr txBox="1"/>
          <p:nvPr/>
        </p:nvSpPr>
        <p:spPr>
          <a:xfrm>
            <a:off x="9134856" y="2468880"/>
            <a:ext cx="2697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Book</a:t>
            </a:r>
            <a:endParaRPr lang="en-US" sz="1800" dirty="0"/>
          </a:p>
        </p:txBody>
      </p:sp>
      <p:sp>
        <p:nvSpPr>
          <p:cNvPr id="28" name="Text 26"/>
          <p:cNvSpPr txBox="1"/>
          <p:nvPr/>
        </p:nvSpPr>
        <p:spPr>
          <a:xfrm>
            <a:off x="9317736" y="306324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</a:t>
            </a:r>
            <a:endParaRPr lang="en-US" sz="1000" dirty="0"/>
          </a:p>
        </p:txBody>
      </p:sp>
      <p:sp>
        <p:nvSpPr>
          <p:cNvPr id="29" name="Text 27"/>
          <p:cNvSpPr txBox="1"/>
          <p:nvPr/>
        </p:nvSpPr>
        <p:spPr>
          <a:xfrm>
            <a:off x="9317736" y="3310128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title, borrowed?</a:t>
            </a:r>
            <a:endParaRPr lang="en-US" sz="1150" dirty="0"/>
          </a:p>
        </p:txBody>
      </p:sp>
      <p:sp>
        <p:nvSpPr>
          <p:cNvPr id="30" name="Text 28"/>
          <p:cNvSpPr txBox="1"/>
          <p:nvPr/>
        </p:nvSpPr>
        <p:spPr>
          <a:xfrm>
            <a:off x="9317736" y="393192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BEHAVIOR</a:t>
            </a:r>
            <a:endParaRPr lang="en-US" sz="1000" dirty="0"/>
          </a:p>
        </p:txBody>
      </p:sp>
      <p:sp>
        <p:nvSpPr>
          <p:cNvPr id="31" name="Text 29"/>
          <p:cNvSpPr txBox="1"/>
          <p:nvPr/>
        </p:nvSpPr>
        <p:spPr>
          <a:xfrm>
            <a:off x="9317736" y="4178808"/>
            <a:ext cx="2331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borrow(), return()</a:t>
            </a:r>
            <a:endParaRPr lang="en-US" sz="1150" dirty="0"/>
          </a:p>
        </p:txBody>
      </p:sp>
      <p:sp>
        <p:nvSpPr>
          <p:cNvPr id="32" name="Text 30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OOP, we model software the same way: each "thing" becomes an object with its own state and behavior.</a:t>
            </a:r>
            <a:endParaRPr lang="en-US" sz="1400" dirty="0"/>
          </a:p>
        </p:txBody>
      </p:sp>
      <p:sp>
        <p:nvSpPr>
          <p:cNvPr id="33" name="Text 31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Object-Oriented Programming · Week 1</a:t>
            </a:r>
            <a:endParaRPr lang="en-US" sz="900" dirty="0"/>
          </a:p>
        </p:txBody>
      </p:sp>
      <p:sp>
        <p:nvSpPr>
          <p:cNvPr id="34" name="Text 32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TRANSLATING THE IDEA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Real-World Book → Java Class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3108960" cy="3291840"/>
          </a:xfrm>
          <a:prstGeom prst="roundRect">
            <a:avLst>
              <a:gd name="adj" fmla="val 3529"/>
            </a:avLst>
          </a:prstGeom>
          <a:solidFill>
            <a:srgbClr val="EAF3F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645920"/>
            <a:ext cx="3108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dirty="0">
                <a:solidFill>
                  <a:srgbClr val="000000"/>
                </a:solidFill>
              </a:rPr>
              <a:t>📖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468880"/>
            <a:ext cx="246888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real book has:</a:t>
            </a:r>
            <a:endParaRPr lang="en-US" sz="13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 title</a:t>
            </a:r>
            <a:endParaRPr lang="en-US" sz="13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an author</a:t>
            </a:r>
            <a:endParaRPr lang="en-US" sz="13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 borrowed status</a:t>
            </a:r>
            <a:endParaRPr lang="en-US" sz="1300" dirty="0"/>
          </a:p>
          <a:p>
            <a:pPr indent="0" marL="0">
              <a:lnSpc>
                <a:spcPct val="130000"/>
              </a:lnSpc>
              <a:buNone/>
            </a:pPr>
            <a:endParaRPr lang="en-US" sz="13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you can:</a:t>
            </a:r>
            <a:endParaRPr lang="en-US" sz="13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borrow it</a:t>
            </a:r>
            <a:endParaRPr lang="en-US" sz="13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return it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3794760" y="2651760"/>
            <a:ext cx="731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dirty="0">
                <a:solidFill>
                  <a:srgbClr val="1C7293"/>
                </a:solidFill>
              </a:rPr>
              <a:t>→</a:t>
            </a:r>
            <a:endParaRPr lang="en-US" sz="3600" dirty="0"/>
          </a:p>
        </p:txBody>
      </p:sp>
      <p:sp>
        <p:nvSpPr>
          <p:cNvPr id="8" name="Shape 6"/>
          <p:cNvSpPr/>
          <p:nvPr/>
        </p:nvSpPr>
        <p:spPr>
          <a:xfrm>
            <a:off x="4663440" y="1463040"/>
            <a:ext cx="6949440" cy="3291840"/>
          </a:xfrm>
          <a:prstGeom prst="roundRect">
            <a:avLst>
              <a:gd name="adj" fmla="val 2222"/>
            </a:avLst>
          </a:prstGeom>
          <a:solidFill>
            <a:srgbClr val="10243A"/>
          </a:solidFill>
          <a:ln/>
          <a:effectLst>
            <a:outerShdw sx="100000" sy="100000" kx="0" ky="0" algn="bl" rotWithShape="0" blurRad="76200" dist="38100" dir="5400000">
              <a:srgbClr val="000000">
                <a:alpha val="25000"/>
              </a:srgbClr>
            </a:outerShdw>
          </a:effectLst>
        </p:spPr>
      </p:sp>
      <p:sp>
        <p:nvSpPr>
          <p:cNvPr id="9" name="Text 7"/>
          <p:cNvSpPr txBox="1"/>
          <p:nvPr/>
        </p:nvSpPr>
        <p:spPr>
          <a:xfrm>
            <a:off x="4892040" y="1627632"/>
            <a:ext cx="6492240" cy="2962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4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public class Book {</a:t>
            </a:r>
            <a:endParaRPr lang="en-US" sz="14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4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private String title;</a:t>
            </a:r>
            <a:endParaRPr lang="en-US" sz="14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4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private String author;</a:t>
            </a:r>
            <a:endParaRPr lang="en-US" sz="14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4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private boolean isBorrowed;</a:t>
            </a:r>
            <a:endParaRPr lang="en-US" sz="1400" dirty="0"/>
          </a:p>
          <a:p>
            <a:pPr indent="0" marL="0">
              <a:lnSpc>
                <a:spcPct val="118000"/>
              </a:lnSpc>
              <a:buNone/>
            </a:pPr>
            <a:endParaRPr lang="en-US" sz="14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400" dirty="0">
                <a:solidFill>
                  <a:srgbClr val="7FD3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public void borrow() { ... }</a:t>
            </a:r>
            <a:endParaRPr lang="en-US" sz="14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400" dirty="0">
                <a:solidFill>
                  <a:srgbClr val="7FD3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public void returnBook() { ... }</a:t>
            </a:r>
            <a:endParaRPr lang="en-US" sz="14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4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029200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fields become variables. The real-world actions become methods. That's the whole idea of a class.</a:t>
            </a:r>
            <a:endParaRPr lang="en-US" sz="1450" dirty="0"/>
          </a:p>
        </p:txBody>
      </p:sp>
      <p:sp>
        <p:nvSpPr>
          <p:cNvPr id="11" name="Text 9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Object-Oriented Programming · Week 1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SIDE BY SIDE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Object-Oriented vs. Procedural</a:t>
            </a:r>
            <a:endParaRPr lang="en-US" sz="28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11064240" cy="4114800"/>
        </p:xfrm>
        <a:graphic>
          <a:graphicData uri="http://schemas.openxmlformats.org/drawingml/2006/table">
            <a:tbl>
              <a:tblPr/>
              <a:tblGrid>
                <a:gridCol w="2377440"/>
                <a:gridCol w="4343400"/>
                <a:gridCol w="4343400"/>
              </a:tblGrid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95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Object-Oriented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65A8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Procedural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7A8C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21295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Focus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Data and behavior bundled in one object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BF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Functions acting on separate data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5F3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21295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Reusability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 — reuse &amp; extend classes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BF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Low — logic often duplicated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5F3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21295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Modeling real things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Natural — an object IS the thing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BF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Awkward — arrays standing in for things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5F3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21295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Making changes later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Easier — change is isolated to one class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BF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7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Harder — a change can ripple everywhere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9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5F3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Object-Oriented Programming · Week 1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Advantages of OOP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3566160" cy="1737360"/>
          </a:xfrm>
          <a:prstGeom prst="roundRect">
            <a:avLst>
              <a:gd name="adj" fmla="val 5263"/>
            </a:avLst>
          </a:prstGeom>
          <a:solidFill>
            <a:srgbClr val="EAF3F8"/>
          </a:solidFill>
          <a:ln/>
        </p:spPr>
      </p:sp>
      <p:sp>
        <p:nvSpPr>
          <p:cNvPr id="5" name="Shape 3"/>
          <p:cNvSpPr/>
          <p:nvPr/>
        </p:nvSpPr>
        <p:spPr>
          <a:xfrm>
            <a:off x="777240" y="1572768"/>
            <a:ext cx="502920" cy="50292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77240" y="15727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1417320" y="155448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Modularity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148840"/>
            <a:ext cx="31089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 is organized into self-contained, independent classes.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297680" y="1371600"/>
            <a:ext cx="3566160" cy="1737360"/>
          </a:xfrm>
          <a:prstGeom prst="roundRect">
            <a:avLst>
              <a:gd name="adj" fmla="val 5263"/>
            </a:avLst>
          </a:prstGeom>
          <a:solidFill>
            <a:srgbClr val="EAF3F8"/>
          </a:solidFill>
          <a:ln/>
        </p:spPr>
      </p:sp>
      <p:sp>
        <p:nvSpPr>
          <p:cNvPr id="10" name="Shape 8"/>
          <p:cNvSpPr/>
          <p:nvPr/>
        </p:nvSpPr>
        <p:spPr>
          <a:xfrm>
            <a:off x="4526280" y="1572768"/>
            <a:ext cx="502920" cy="50292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526280" y="15727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5166360" y="155448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Reusability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526280" y="2148840"/>
            <a:ext cx="31089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Inheritance lets you reuse and extend existing classes.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8046720" y="1371600"/>
            <a:ext cx="3566160" cy="1737360"/>
          </a:xfrm>
          <a:prstGeom prst="roundRect">
            <a:avLst>
              <a:gd name="adj" fmla="val 5263"/>
            </a:avLst>
          </a:prstGeom>
          <a:solidFill>
            <a:srgbClr val="EAF3F8"/>
          </a:solidFill>
          <a:ln/>
        </p:spPr>
      </p:sp>
      <p:sp>
        <p:nvSpPr>
          <p:cNvPr id="15" name="Shape 13"/>
          <p:cNvSpPr/>
          <p:nvPr/>
        </p:nvSpPr>
        <p:spPr>
          <a:xfrm>
            <a:off x="8275320" y="1572768"/>
            <a:ext cx="502920" cy="50292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275320" y="157276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8915400" y="1554480"/>
            <a:ext cx="251460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Maintainability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8275320" y="2148840"/>
            <a:ext cx="31089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 or extend one class without breaking the rest of the app.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548640" y="3291840"/>
            <a:ext cx="5394960" cy="1737360"/>
          </a:xfrm>
          <a:prstGeom prst="roundRect">
            <a:avLst>
              <a:gd name="adj" fmla="val 5263"/>
            </a:avLst>
          </a:prstGeom>
          <a:solidFill>
            <a:srgbClr val="EAF3F8"/>
          </a:solidFill>
          <a:ln/>
        </p:spPr>
      </p:sp>
      <p:sp>
        <p:nvSpPr>
          <p:cNvPr id="20" name="Shape 18"/>
          <p:cNvSpPr/>
          <p:nvPr/>
        </p:nvSpPr>
        <p:spPr>
          <a:xfrm>
            <a:off x="777240" y="3493008"/>
            <a:ext cx="502920" cy="50292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777240" y="349300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1417320" y="3474720"/>
            <a:ext cx="434340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Real-World Modeling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777240" y="4069080"/>
            <a:ext cx="49377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Objects naturally mirror the things they represent.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6126480" y="3291840"/>
            <a:ext cx="5394960" cy="1737360"/>
          </a:xfrm>
          <a:prstGeom prst="roundRect">
            <a:avLst>
              <a:gd name="adj" fmla="val 5263"/>
            </a:avLst>
          </a:prstGeom>
          <a:solidFill>
            <a:srgbClr val="EAF3F8"/>
          </a:solidFill>
          <a:ln/>
        </p:spPr>
      </p:sp>
      <p:sp>
        <p:nvSpPr>
          <p:cNvPr id="25" name="Shape 23"/>
          <p:cNvSpPr/>
          <p:nvPr/>
        </p:nvSpPr>
        <p:spPr>
          <a:xfrm>
            <a:off x="6355080" y="3493008"/>
            <a:ext cx="502920" cy="50292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6355080" y="349300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</a:t>
            </a:r>
            <a:endParaRPr lang="en-US" sz="2000" dirty="0"/>
          </a:p>
        </p:txBody>
      </p:sp>
      <p:sp>
        <p:nvSpPr>
          <p:cNvPr id="27" name="Text 25"/>
          <p:cNvSpPr txBox="1"/>
          <p:nvPr/>
        </p:nvSpPr>
        <p:spPr>
          <a:xfrm>
            <a:off x="6995160" y="3474720"/>
            <a:ext cx="434340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 Collaboration</a:t>
            </a:r>
            <a:endParaRPr lang="en-US" sz="1500" dirty="0"/>
          </a:p>
        </p:txBody>
      </p:sp>
      <p:sp>
        <p:nvSpPr>
          <p:cNvPr id="28" name="Text 26"/>
          <p:cNvSpPr txBox="1"/>
          <p:nvPr/>
        </p:nvSpPr>
        <p:spPr>
          <a:xfrm>
            <a:off x="6355080" y="4069080"/>
            <a:ext cx="49377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 students can build different classes in parallel — exactly how your GitHub PR workflow will work.</a:t>
            </a:r>
            <a:endParaRPr lang="en-US" sz="1150" dirty="0"/>
          </a:p>
        </p:txBody>
      </p:sp>
      <p:sp>
        <p:nvSpPr>
          <p:cNvPr id="29" name="Text 27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Object-Oriented Programming · Week 1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595360" y="2011680"/>
            <a:ext cx="38404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533" b="1" dirty="0">
                <a:solidFill>
                  <a:srgbClr val="1C7293">
                    <a:alpha val="18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 }</a:t>
            </a:r>
            <a:endParaRPr lang="en-US" sz="20533" dirty="0"/>
          </a:p>
        </p:txBody>
      </p:sp>
      <p:sp>
        <p:nvSpPr>
          <p:cNvPr id="3" name="Shape 1"/>
          <p:cNvSpPr/>
          <p:nvPr/>
        </p:nvSpPr>
        <p:spPr>
          <a:xfrm>
            <a:off x="822960" y="2148840"/>
            <a:ext cx="822960" cy="822960"/>
          </a:xfrm>
          <a:prstGeom prst="roundRect">
            <a:avLst>
              <a:gd name="adj" fmla="val 16667"/>
            </a:avLst>
          </a:prstGeom>
          <a:solidFill>
            <a:srgbClr val="1C7293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21488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2011680"/>
            <a:ext cx="8686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Classes &amp; Objects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1828800" y="2971800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core building blocks of every OOP program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BLOCK #1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a Class?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1554480"/>
            <a:ext cx="274320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0" dirty="0">
                <a:solidFill>
                  <a:srgbClr val="000000"/>
                </a:solidFill>
              </a:rPr>
              <a:t>📐</a:t>
            </a:r>
            <a:endParaRPr lang="en-US" sz="9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56616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blueprint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0" y="1554480"/>
            <a:ext cx="7498080" cy="3931920"/>
          </a:xfrm>
          <a:prstGeom prst="roundRect">
            <a:avLst>
              <a:gd name="adj" fmla="val 2791"/>
            </a:avLst>
          </a:prstGeom>
          <a:solidFill>
            <a:srgbClr val="EAF3F8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434840" y="1828800"/>
            <a:ext cx="68580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spcAft>
                <a:spcPts val="1400"/>
              </a:spcAft>
              <a:buNone/>
            </a:pPr>
            <a:r>
              <a:rPr lang="en-US" sz="1600" b="1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class is a template that defines what attributes and behaviors its objects will have.</a:t>
            </a:r>
            <a:endParaRPr lang="en-US" sz="1600" dirty="0"/>
          </a:p>
          <a:p>
            <a:pPr indent="0" marL="0">
              <a:lnSpc>
                <a:spcPct val="130000"/>
              </a:lnSpc>
              <a:spcAft>
                <a:spcPts val="1400"/>
              </a:spcAft>
              <a:buNone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does NOT hold real data itself — it just describes the shape every object built from it will follow.</a:t>
            </a:r>
            <a:endParaRPr lang="en-US" sz="16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Analogy: an architect's blueprint describes a house — but you can't move into a blueprint.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Object-Oriented Programming · Week 1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BLOCK #2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an Object?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1737360"/>
            <a:ext cx="31089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600" dirty="0">
                <a:solidFill>
                  <a:srgbClr val="000000"/>
                </a:solidFill>
              </a:rPr>
              <a:t>🏠🏠🏠</a:t>
            </a:r>
            <a:endParaRPr lang="en-US" sz="4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383280"/>
            <a:ext cx="3108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Houses built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the blueprint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4114800" y="1554480"/>
            <a:ext cx="7498080" cy="3931920"/>
          </a:xfrm>
          <a:prstGeom prst="roundRect">
            <a:avLst>
              <a:gd name="adj" fmla="val 2791"/>
            </a:avLst>
          </a:prstGeom>
          <a:solidFill>
            <a:srgbClr val="EAF3F8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434840" y="1828800"/>
            <a:ext cx="68580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spcAft>
                <a:spcPts val="1400"/>
              </a:spcAft>
              <a:buNone/>
            </a:pPr>
            <a:r>
              <a:rPr lang="en-US" sz="1600" b="1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object is a specific instance created from a class, holding its own real, actual data.</a:t>
            </a:r>
            <a:endParaRPr lang="en-US" sz="1600" dirty="0"/>
          </a:p>
          <a:p>
            <a:pPr indent="0" marL="0">
              <a:lnSpc>
                <a:spcPct val="130000"/>
              </a:lnSpc>
              <a:spcAft>
                <a:spcPts val="1400"/>
              </a:spcAft>
              <a:buNone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house built from the same blueprint can have a different address, a different paint color, different furniture — but they all follow the same blueprint.</a:t>
            </a:r>
            <a:endParaRPr lang="en-US" sz="16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code: Book b1 = new Book("Clean Code", ...); creates ONE object from the Book class.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Object-Oriented Programming · Week 1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THE CODE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Anatomy of a Java Class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325880"/>
            <a:ext cx="6492240" cy="4663440"/>
          </a:xfrm>
          <a:prstGeom prst="roundRect">
            <a:avLst>
              <a:gd name="adj" fmla="val 1569"/>
            </a:avLst>
          </a:prstGeom>
          <a:solidFill>
            <a:srgbClr val="10243A"/>
          </a:solidFill>
          <a:ln/>
          <a:effectLst>
            <a:outerShdw sx="100000" sy="100000" kx="0" ky="0" algn="bl" rotWithShape="0" blurRad="76200" dist="38100" dir="5400000">
              <a:srgbClr val="000000">
                <a:alpha val="25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777240" y="1490472"/>
            <a:ext cx="6035040" cy="43342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public class Book {</a:t>
            </a:r>
            <a:endParaRPr lang="en-US" sz="135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private String title;</a:t>
            </a:r>
            <a:endParaRPr lang="en-US" sz="135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private boolean isBorrowed;</a:t>
            </a:r>
            <a:endParaRPr lang="en-US" sz="1350" dirty="0"/>
          </a:p>
          <a:p>
            <a:pPr indent="0" marL="0">
              <a:lnSpc>
                <a:spcPct val="118000"/>
              </a:lnSpc>
              <a:buNone/>
            </a:pPr>
            <a:endParaRPr lang="en-US" sz="135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7FD3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public Book(String title) {</a:t>
            </a:r>
            <a:endParaRPr lang="en-US" sz="135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this.title = title;</a:t>
            </a:r>
            <a:endParaRPr lang="en-US" sz="135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}</a:t>
            </a:r>
            <a:endParaRPr lang="en-US" sz="1350" dirty="0"/>
          </a:p>
          <a:p>
            <a:pPr indent="0" marL="0">
              <a:lnSpc>
                <a:spcPct val="118000"/>
              </a:lnSpc>
              <a:buNone/>
            </a:pPr>
            <a:endParaRPr lang="en-US" sz="135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7FD3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public void borrow() {</a:t>
            </a:r>
            <a:endParaRPr lang="en-US" sz="135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isBorrowed = true;</a:t>
            </a:r>
            <a:endParaRPr lang="en-US" sz="135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}</a:t>
            </a:r>
            <a:endParaRPr lang="en-US" sz="135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35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350" dirty="0"/>
          </a:p>
        </p:txBody>
      </p:sp>
      <p:sp>
        <p:nvSpPr>
          <p:cNvPr id="6" name="Shape 4"/>
          <p:cNvSpPr/>
          <p:nvPr/>
        </p:nvSpPr>
        <p:spPr>
          <a:xfrm>
            <a:off x="7315200" y="1371600"/>
            <a:ext cx="4297680" cy="960120"/>
          </a:xfrm>
          <a:prstGeom prst="roundRect">
            <a:avLst>
              <a:gd name="adj" fmla="val 7619"/>
            </a:avLst>
          </a:prstGeom>
          <a:solidFill>
            <a:srgbClr val="EAF3F8"/>
          </a:solidFill>
          <a:ln/>
        </p:spPr>
      </p:sp>
      <p:sp>
        <p:nvSpPr>
          <p:cNvPr id="7" name="Shape 5"/>
          <p:cNvSpPr/>
          <p:nvPr/>
        </p:nvSpPr>
        <p:spPr>
          <a:xfrm>
            <a:off x="7452360" y="1517904"/>
            <a:ext cx="109728" cy="658368"/>
          </a:xfrm>
          <a:prstGeom prst="roundRect">
            <a:avLst/>
          </a:prstGeom>
          <a:solidFill>
            <a:srgbClr val="065A8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680960" y="1481328"/>
            <a:ext cx="3840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 name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7680960" y="1792224"/>
            <a:ext cx="3840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name of the blueprint — Book.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7315200" y="2468880"/>
            <a:ext cx="4297680" cy="960120"/>
          </a:xfrm>
          <a:prstGeom prst="roundRect">
            <a:avLst>
              <a:gd name="adj" fmla="val 7619"/>
            </a:avLst>
          </a:prstGeom>
          <a:solidFill>
            <a:srgbClr val="EAF3F8"/>
          </a:solidFill>
          <a:ln/>
        </p:spPr>
      </p:sp>
      <p:sp>
        <p:nvSpPr>
          <p:cNvPr id="11" name="Shape 9"/>
          <p:cNvSpPr/>
          <p:nvPr/>
        </p:nvSpPr>
        <p:spPr>
          <a:xfrm>
            <a:off x="7452360" y="2615184"/>
            <a:ext cx="109728" cy="658368"/>
          </a:xfrm>
          <a:prstGeom prst="round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7680960" y="2578608"/>
            <a:ext cx="3840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Fields (state)</a:t>
            </a:r>
            <a:endParaRPr lang="en-US" sz="1350" dirty="0"/>
          </a:p>
        </p:txBody>
      </p:sp>
      <p:sp>
        <p:nvSpPr>
          <p:cNvPr id="13" name="Text 11"/>
          <p:cNvSpPr txBox="1"/>
          <p:nvPr/>
        </p:nvSpPr>
        <p:spPr>
          <a:xfrm>
            <a:off x="7680960" y="2889504"/>
            <a:ext cx="3840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Variables holding each object's data.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7315200" y="3566160"/>
            <a:ext cx="4297680" cy="960120"/>
          </a:xfrm>
          <a:prstGeom prst="roundRect">
            <a:avLst>
              <a:gd name="adj" fmla="val 7619"/>
            </a:avLst>
          </a:prstGeom>
          <a:solidFill>
            <a:srgbClr val="EAF3F8"/>
          </a:solidFill>
          <a:ln/>
        </p:spPr>
      </p:sp>
      <p:sp>
        <p:nvSpPr>
          <p:cNvPr id="15" name="Shape 13"/>
          <p:cNvSpPr/>
          <p:nvPr/>
        </p:nvSpPr>
        <p:spPr>
          <a:xfrm>
            <a:off x="7452360" y="3712464"/>
            <a:ext cx="109728" cy="658368"/>
          </a:xfrm>
          <a:prstGeom prst="roundRect">
            <a:avLst/>
          </a:prstGeom>
          <a:solidFill>
            <a:srgbClr val="065A82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7680960" y="3675888"/>
            <a:ext cx="3840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Constructor</a:t>
            </a:r>
            <a:endParaRPr lang="en-US" sz="1350" dirty="0"/>
          </a:p>
        </p:txBody>
      </p:sp>
      <p:sp>
        <p:nvSpPr>
          <p:cNvPr id="17" name="Text 15"/>
          <p:cNvSpPr txBox="1"/>
          <p:nvPr/>
        </p:nvSpPr>
        <p:spPr>
          <a:xfrm>
            <a:off x="7680960" y="3986784"/>
            <a:ext cx="3840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Runs once, when an object is created with new.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7315200" y="4663440"/>
            <a:ext cx="4297680" cy="960120"/>
          </a:xfrm>
          <a:prstGeom prst="roundRect">
            <a:avLst>
              <a:gd name="adj" fmla="val 7619"/>
            </a:avLst>
          </a:prstGeom>
          <a:solidFill>
            <a:srgbClr val="EAF3F8"/>
          </a:solidFill>
          <a:ln/>
        </p:spPr>
      </p:sp>
      <p:sp>
        <p:nvSpPr>
          <p:cNvPr id="19" name="Shape 17"/>
          <p:cNvSpPr/>
          <p:nvPr/>
        </p:nvSpPr>
        <p:spPr>
          <a:xfrm>
            <a:off x="7452360" y="4809744"/>
            <a:ext cx="109728" cy="658368"/>
          </a:xfrm>
          <a:prstGeom prst="roundRect">
            <a:avLst/>
          </a:prstGeom>
          <a:solidFill>
            <a:srgbClr val="1C7293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7680960" y="4773168"/>
            <a:ext cx="3840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 (behavior)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7680960" y="5084064"/>
            <a:ext cx="3840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block of code an object can run.</a:t>
            </a:r>
            <a:endParaRPr lang="en-US" sz="1150" dirty="0"/>
          </a:p>
        </p:txBody>
      </p:sp>
      <p:sp>
        <p:nvSpPr>
          <p:cNvPr id="22" name="Text 20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Object-Oriented Programming · Week 1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HALVES OF EVERY OBJECT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State vs. Behavior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5349240" cy="4023360"/>
          </a:xfrm>
          <a:prstGeom prst="roundRect">
            <a:avLst>
              <a:gd name="adj" fmla="val 2727"/>
            </a:avLst>
          </a:prstGeom>
          <a:solidFill>
            <a:srgbClr val="065A8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68680" y="160020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STATE (Attributes / Fields)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05740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"What an object knows — what it looks like right now."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651760"/>
            <a:ext cx="475488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title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author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isBorrowed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stockQuantity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263640" y="1371600"/>
            <a:ext cx="5349240" cy="4023360"/>
          </a:xfrm>
          <a:prstGeom prst="roundRect">
            <a:avLst>
              <a:gd name="adj" fmla="val 2727"/>
            </a:avLst>
          </a:prstGeom>
          <a:solidFill>
            <a:srgbClr val="1C729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583680" y="160020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BEHAVIOR (Methods)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6583680" y="2057400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"What an object can DO."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6583680" y="2651760"/>
            <a:ext cx="475488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borrow()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returnBook()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isAvailable()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calculateLateFee()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Object-Oriented Programming · Week 1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KEY INSIGHT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Class, Many Objects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663440" y="1371600"/>
            <a:ext cx="2834640" cy="914400"/>
          </a:xfrm>
          <a:prstGeom prst="roundRect">
            <a:avLst>
              <a:gd name="adj" fmla="val 10000"/>
            </a:avLst>
          </a:prstGeom>
          <a:solidFill>
            <a:srgbClr val="21295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4663440" y="1371600"/>
            <a:ext cx="28346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class Book { ... }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2514600" y="2286000"/>
            <a:ext cx="0" cy="594360"/>
          </a:xfrm>
          <a:prstGeom prst="line">
            <a:avLst/>
          </a:prstGeom>
          <a:noFill/>
          <a:ln w="19050">
            <a:solidFill>
              <a:srgbClr val="1C7293"/>
            </a:solidFill>
            <a:prstDash val="dash"/>
          </a:ln>
        </p:spPr>
      </p:sp>
      <p:sp>
        <p:nvSpPr>
          <p:cNvPr id="7" name="Shape 5"/>
          <p:cNvSpPr/>
          <p:nvPr/>
        </p:nvSpPr>
        <p:spPr>
          <a:xfrm>
            <a:off x="822960" y="2880360"/>
            <a:ext cx="3383280" cy="1600200"/>
          </a:xfrm>
          <a:prstGeom prst="roundRect">
            <a:avLst>
              <a:gd name="adj" fmla="val 5714"/>
            </a:avLst>
          </a:prstGeom>
          <a:solidFill>
            <a:srgbClr val="EAF3F8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005840" y="301752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65A8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book1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1005840" y="3429000"/>
            <a:ext cx="30175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1B27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title: "Clean Code"</a:t>
            </a: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1B27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borrowed: false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172200" y="2286000"/>
            <a:ext cx="0" cy="594360"/>
          </a:xfrm>
          <a:prstGeom prst="line">
            <a:avLst/>
          </a:prstGeom>
          <a:noFill/>
          <a:ln w="19050">
            <a:solidFill>
              <a:srgbClr val="1C7293"/>
            </a:solidFill>
            <a:prstDash val="dash"/>
          </a:ln>
        </p:spPr>
      </p:sp>
      <p:sp>
        <p:nvSpPr>
          <p:cNvPr id="11" name="Shape 9"/>
          <p:cNvSpPr/>
          <p:nvPr/>
        </p:nvSpPr>
        <p:spPr>
          <a:xfrm>
            <a:off x="4480560" y="2880360"/>
            <a:ext cx="3383280" cy="1600200"/>
          </a:xfrm>
          <a:prstGeom prst="roundRect">
            <a:avLst>
              <a:gd name="adj" fmla="val 5714"/>
            </a:avLst>
          </a:prstGeom>
          <a:solidFill>
            <a:srgbClr val="EAF3F8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663440" y="301752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65A8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book2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663440" y="3429000"/>
            <a:ext cx="30175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1B27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title: "1984"</a:t>
            </a: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1B27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borrowed: true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9829800" y="2286000"/>
            <a:ext cx="0" cy="594360"/>
          </a:xfrm>
          <a:prstGeom prst="line">
            <a:avLst/>
          </a:prstGeom>
          <a:noFill/>
          <a:ln w="19050">
            <a:solidFill>
              <a:srgbClr val="1C7293"/>
            </a:solidFill>
            <a:prstDash val="dash"/>
          </a:ln>
        </p:spPr>
      </p:sp>
      <p:sp>
        <p:nvSpPr>
          <p:cNvPr id="15" name="Shape 13"/>
          <p:cNvSpPr/>
          <p:nvPr/>
        </p:nvSpPr>
        <p:spPr>
          <a:xfrm>
            <a:off x="8138160" y="2880360"/>
            <a:ext cx="3383280" cy="1600200"/>
          </a:xfrm>
          <a:prstGeom prst="roundRect">
            <a:avLst>
              <a:gd name="adj" fmla="val 5714"/>
            </a:avLst>
          </a:prstGeom>
          <a:solidFill>
            <a:srgbClr val="EAF3F8"/>
          </a:solidFill>
          <a:ln w="12700">
            <a:solidFill>
              <a:srgbClr val="065A8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321040" y="301752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65A8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book3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8321040" y="3429000"/>
            <a:ext cx="30175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1B27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title: "Dune"</a:t>
            </a:r>
            <a:endParaRPr lang="en-US" sz="125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1B27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borrowed: false</a:t>
            </a:r>
            <a:endParaRPr lang="en-US" sz="125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4937760"/>
            <a:ext cx="11064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object is built from the same class, but each one stores its own separate copy of the data.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Object-Oriented Programming · Week 1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503920" y="2103120"/>
            <a:ext cx="365760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556" b="1" dirty="0">
                <a:solidFill>
                  <a:srgbClr val="1C7293">
                    <a:alpha val="18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 }</a:t>
            </a:r>
            <a:endParaRPr lang="en-US" sz="19556" dirty="0"/>
          </a:p>
        </p:txBody>
      </p:sp>
      <p:sp>
        <p:nvSpPr>
          <p:cNvPr id="3" name="Text 1"/>
          <p:cNvSpPr txBox="1"/>
          <p:nvPr/>
        </p:nvSpPr>
        <p:spPr>
          <a:xfrm>
            <a:off x="0" y="1463040"/>
            <a:ext cx="12188952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000" dirty="0">
                <a:solidFill>
                  <a:srgbClr val="000000"/>
                </a:solidFill>
              </a:rPr>
              <a:t>☕</a:t>
            </a:r>
            <a:endParaRPr lang="en-US" sz="7000" dirty="0"/>
          </a:p>
        </p:txBody>
      </p:sp>
      <p:sp>
        <p:nvSpPr>
          <p:cNvPr id="4" name="Text 2"/>
          <p:cNvSpPr txBox="1"/>
          <p:nvPr/>
        </p:nvSpPr>
        <p:spPr>
          <a:xfrm>
            <a:off x="0" y="2834640"/>
            <a:ext cx="1218895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15-Minute Break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0" y="3657600"/>
            <a:ext cx="1218895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Stretch, grab a coffee — we start writing real code after this.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Object-Oriented Programming · Week 1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595360" y="2011680"/>
            <a:ext cx="38404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533" b="1" dirty="0">
                <a:solidFill>
                  <a:srgbClr val="1C7293">
                    <a:alpha val="18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 }</a:t>
            </a:r>
            <a:endParaRPr lang="en-US" sz="20533" dirty="0"/>
          </a:p>
        </p:txBody>
      </p:sp>
      <p:sp>
        <p:nvSpPr>
          <p:cNvPr id="3" name="Shape 1"/>
          <p:cNvSpPr/>
          <p:nvPr/>
        </p:nvSpPr>
        <p:spPr>
          <a:xfrm>
            <a:off x="822960" y="2148840"/>
            <a:ext cx="822960" cy="822960"/>
          </a:xfrm>
          <a:prstGeom prst="roundRect">
            <a:avLst>
              <a:gd name="adj" fmla="val 16667"/>
            </a:avLst>
          </a:prstGeom>
          <a:solidFill>
            <a:srgbClr val="1C7293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21488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2011680"/>
            <a:ext cx="8686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Four Pillars of OOP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1828800" y="2971800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quick preview today — each pillar gets its own full week later in the course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PILLAR 1 OF 4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Encapsulation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822960" cy="82296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4630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1600200" y="1417320"/>
            <a:ext cx="9966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Bundling data and the methods that work on that data together — and hiding the internal details from outside code.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2514600"/>
            <a:ext cx="5349240" cy="2880360"/>
          </a:xfrm>
          <a:prstGeom prst="roundRect">
            <a:avLst>
              <a:gd name="adj" fmla="val 3810"/>
            </a:avLst>
          </a:prstGeom>
          <a:solidFill>
            <a:srgbClr val="EAF3F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68680" y="2697480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📺  Everyday analogy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3108960"/>
            <a:ext cx="475488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TV remote: you press buttons (the public interface). You never need to see or touch the internal circuitry (hidden/private) to change the channel.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126480" y="2514600"/>
            <a:ext cx="5486400" cy="2880360"/>
          </a:xfrm>
          <a:prstGeom prst="roundRect">
            <a:avLst>
              <a:gd name="adj" fmla="val 2540"/>
            </a:avLst>
          </a:prstGeom>
          <a:solidFill>
            <a:srgbClr val="10243A"/>
          </a:solidFill>
          <a:ln/>
          <a:effectLst>
            <a:outerShdw sx="100000" sy="100000" kx="0" ky="0" algn="bl" rotWithShape="0" blurRad="76200" dist="38100" dir="5400000">
              <a:srgbClr val="000000">
                <a:alpha val="25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6355080" y="2679192"/>
            <a:ext cx="5029200" cy="2551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private double price;   // hidden</a:t>
            </a:r>
            <a:endParaRPr lang="en-US" sz="1300" dirty="0"/>
          </a:p>
          <a:p>
            <a:pPr indent="0" marL="0">
              <a:lnSpc>
                <a:spcPct val="118000"/>
              </a:lnSpc>
              <a:buNone/>
            </a:pPr>
            <a:endParaRPr lang="en-US" sz="13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7FD3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public void setPrice(double p) {</a:t>
            </a:r>
            <a:endParaRPr lang="en-US" sz="13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if (p &gt;= 0) price = p; // guarded</a:t>
            </a:r>
            <a:endParaRPr lang="en-US" sz="13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Object-Oriented Programming · Week 1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PILLAR 2 OF 4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Inheritance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822960" cy="8229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4630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1600200" y="1417320"/>
            <a:ext cx="9966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new class can reuse — and extend — the fields and methods of an existing class, instead of rewriting them.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2514600"/>
            <a:ext cx="5349240" cy="2880360"/>
          </a:xfrm>
          <a:prstGeom prst="roundRect">
            <a:avLst>
              <a:gd name="adj" fmla="val 3810"/>
            </a:avLst>
          </a:prstGeom>
          <a:solidFill>
            <a:srgbClr val="EAF3F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68680" y="2697480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🚗  Everyday analogy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3108960"/>
            <a:ext cx="475488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"Sports Car" IS-A "Car": it automatically has everything a Car has (wheels, engine, drive()), plus its own extra features.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126480" y="2514600"/>
            <a:ext cx="5486400" cy="2880360"/>
          </a:xfrm>
          <a:prstGeom prst="roundRect">
            <a:avLst>
              <a:gd name="adj" fmla="val 2540"/>
            </a:avLst>
          </a:prstGeom>
          <a:solidFill>
            <a:srgbClr val="10243A"/>
          </a:solidFill>
          <a:ln/>
          <a:effectLst>
            <a:outerShdw sx="100000" sy="100000" kx="0" ky="0" algn="bl" rotWithShape="0" blurRad="76200" dist="38100" dir="5400000">
              <a:srgbClr val="000000">
                <a:alpha val="25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6355080" y="2679192"/>
            <a:ext cx="5029200" cy="2551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class LibraryItem { ... }</a:t>
            </a:r>
            <a:endParaRPr lang="en-US" sz="1300" dirty="0"/>
          </a:p>
          <a:p>
            <a:pPr indent="0" marL="0">
              <a:lnSpc>
                <a:spcPct val="118000"/>
              </a:lnSpc>
              <a:buNone/>
            </a:pPr>
            <a:endParaRPr lang="en-US" sz="13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7FD3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class DVD extends LibraryItem {</a:t>
            </a:r>
            <a:endParaRPr lang="en-US" sz="13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int durationMinutes;</a:t>
            </a:r>
            <a:endParaRPr lang="en-US" sz="13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Object-Oriented Programming · Week 1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PILLAR 3 OF 4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Polymorphism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822960" cy="82296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4630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1600200" y="1417320"/>
            <a:ext cx="9966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Objects of different classes can be treated through one common type — and each responds to the same request in its own way.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2514600"/>
            <a:ext cx="5349240" cy="2880360"/>
          </a:xfrm>
          <a:prstGeom prst="roundRect">
            <a:avLst>
              <a:gd name="adj" fmla="val 3810"/>
            </a:avLst>
          </a:prstGeom>
          <a:solidFill>
            <a:srgbClr val="EAF3F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68680" y="2697480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▶️  Everyday analogy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3108960"/>
            <a:ext cx="475488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 "Play" in a music app: it plays a Song, a Podcast, or an Audiobook differently — but you press the exact same button every time.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126480" y="2514600"/>
            <a:ext cx="5486400" cy="2880360"/>
          </a:xfrm>
          <a:prstGeom prst="roundRect">
            <a:avLst>
              <a:gd name="adj" fmla="val 2540"/>
            </a:avLst>
          </a:prstGeom>
          <a:solidFill>
            <a:srgbClr val="10243A"/>
          </a:solidFill>
          <a:ln/>
          <a:effectLst>
            <a:outerShdw sx="100000" sy="100000" kx="0" ky="0" algn="bl" rotWithShape="0" blurRad="76200" dist="38100" dir="5400000">
              <a:srgbClr val="000000">
                <a:alpha val="25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6355080" y="2679192"/>
            <a:ext cx="5029200" cy="2551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for (LibraryItem item : items) {</a:t>
            </a:r>
            <a:endParaRPr lang="en-US" sz="13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8FA9B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// same line, different behaviour</a:t>
            </a:r>
            <a:endParaRPr lang="en-US" sz="13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7FD3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item.calculateLateFee(3);</a:t>
            </a:r>
            <a:endParaRPr lang="en-US" sz="13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Object-Oriented Programming · Week 1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PILLAR 4 OF 4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Abstraction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822960" cy="8229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4630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1600200" y="1417320"/>
            <a:ext cx="9966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Showing only the essential features of something, and hiding the complex implementation details behind them.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2514600"/>
            <a:ext cx="5349240" cy="2880360"/>
          </a:xfrm>
          <a:prstGeom prst="roundRect">
            <a:avLst>
              <a:gd name="adj" fmla="val 3810"/>
            </a:avLst>
          </a:prstGeom>
          <a:solidFill>
            <a:srgbClr val="EAF3F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68680" y="2697480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🚙  Everyday analogy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3108960"/>
            <a:ext cx="475488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Driving a car: you use the steering wheel and pedals. You don't need to understand the engine to drive.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126480" y="2514600"/>
            <a:ext cx="5486400" cy="2880360"/>
          </a:xfrm>
          <a:prstGeom prst="roundRect">
            <a:avLst>
              <a:gd name="adj" fmla="val 2540"/>
            </a:avLst>
          </a:prstGeom>
          <a:solidFill>
            <a:srgbClr val="10243A"/>
          </a:solidFill>
          <a:ln/>
          <a:effectLst>
            <a:outerShdw sx="100000" sy="100000" kx="0" ky="0" algn="bl" rotWithShape="0" blurRad="76200" dist="38100" dir="5400000">
              <a:srgbClr val="000000">
                <a:alpha val="25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6355080" y="2679192"/>
            <a:ext cx="5029200" cy="2551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interface Loanable {</a:t>
            </a:r>
            <a:endParaRPr lang="en-US" sz="13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8FA9B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void loan(Member m);   // WHAT</a:t>
            </a:r>
            <a:endParaRPr lang="en-US" sz="13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3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8FA9B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HOW is left to each class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Object-Oriented Programming · Week 1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 RECAP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Four Pillars — At a Glance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5394960" cy="2286000"/>
          </a:xfrm>
          <a:prstGeom prst="roundRect">
            <a:avLst>
              <a:gd name="adj" fmla="val 4000"/>
            </a:avLst>
          </a:prstGeom>
          <a:solidFill>
            <a:srgbClr val="EAF3F8"/>
          </a:solidFill>
          <a:ln/>
        </p:spPr>
      </p:sp>
      <p:sp>
        <p:nvSpPr>
          <p:cNvPr id="5" name="Shape 3"/>
          <p:cNvSpPr/>
          <p:nvPr/>
        </p:nvSpPr>
        <p:spPr>
          <a:xfrm>
            <a:off x="777240" y="1664208"/>
            <a:ext cx="502920" cy="50292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77240" y="166420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1417320" y="1645920"/>
            <a:ext cx="434340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Encapsulation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240280"/>
            <a:ext cx="49377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Bundle data + behavior; hide internal details.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126480" y="1463040"/>
            <a:ext cx="5394960" cy="2286000"/>
          </a:xfrm>
          <a:prstGeom prst="roundRect">
            <a:avLst>
              <a:gd name="adj" fmla="val 4000"/>
            </a:avLst>
          </a:prstGeom>
          <a:solidFill>
            <a:srgbClr val="EAF3F8"/>
          </a:solidFill>
          <a:ln/>
        </p:spPr>
      </p:sp>
      <p:sp>
        <p:nvSpPr>
          <p:cNvPr id="10" name="Shape 8"/>
          <p:cNvSpPr/>
          <p:nvPr/>
        </p:nvSpPr>
        <p:spPr>
          <a:xfrm>
            <a:off x="6355080" y="1664208"/>
            <a:ext cx="502920" cy="50292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355080" y="166420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6995160" y="1645920"/>
            <a:ext cx="434340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Inheritance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355080" y="2240280"/>
            <a:ext cx="49377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Reuse and extend an existing class.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48640" y="3931920"/>
            <a:ext cx="5394960" cy="2286000"/>
          </a:xfrm>
          <a:prstGeom prst="roundRect">
            <a:avLst>
              <a:gd name="adj" fmla="val 4000"/>
            </a:avLst>
          </a:prstGeom>
          <a:solidFill>
            <a:srgbClr val="EAF3F8"/>
          </a:solidFill>
          <a:ln/>
        </p:spPr>
      </p:sp>
      <p:sp>
        <p:nvSpPr>
          <p:cNvPr id="15" name="Shape 13"/>
          <p:cNvSpPr/>
          <p:nvPr/>
        </p:nvSpPr>
        <p:spPr>
          <a:xfrm>
            <a:off x="777240" y="4133088"/>
            <a:ext cx="502920" cy="50292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777240" y="41330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1417320" y="4114800"/>
            <a:ext cx="434340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Polymorphism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777240" y="4709160"/>
            <a:ext cx="49377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request, many object-specific responses.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126480" y="3931920"/>
            <a:ext cx="5394960" cy="2286000"/>
          </a:xfrm>
          <a:prstGeom prst="roundRect">
            <a:avLst>
              <a:gd name="adj" fmla="val 4000"/>
            </a:avLst>
          </a:prstGeom>
          <a:solidFill>
            <a:srgbClr val="EAF3F8"/>
          </a:solidFill>
          <a:ln/>
        </p:spPr>
      </p:sp>
      <p:sp>
        <p:nvSpPr>
          <p:cNvPr id="20" name="Shape 18"/>
          <p:cNvSpPr/>
          <p:nvPr/>
        </p:nvSpPr>
        <p:spPr>
          <a:xfrm>
            <a:off x="6355080" y="4133088"/>
            <a:ext cx="502920" cy="50292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355080" y="41330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6995160" y="4114800"/>
            <a:ext cx="434340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Abstraction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6355080" y="4709160"/>
            <a:ext cx="49377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what matters; hide the complexity.</a:t>
            </a:r>
            <a:endParaRPr lang="en-US" sz="1150" dirty="0"/>
          </a:p>
        </p:txBody>
      </p:sp>
      <p:sp>
        <p:nvSpPr>
          <p:cNvPr id="24" name="Text 22"/>
          <p:cNvSpPr txBox="1"/>
          <p:nvPr/>
        </p:nvSpPr>
        <p:spPr>
          <a:xfrm>
            <a:off x="548640" y="6172200"/>
            <a:ext cx="11064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We'll spend one full week on each of these, with hands-on labs building your LMS project.</a:t>
            </a:r>
            <a:endParaRPr lang="en-US" sz="1250" dirty="0"/>
          </a:p>
        </p:txBody>
      </p:sp>
      <p:sp>
        <p:nvSpPr>
          <p:cNvPr id="25" name="Text 23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Object-Oriented Programming · Week 1</a:t>
            </a:r>
            <a:endParaRPr lang="en-US" sz="900" dirty="0"/>
          </a:p>
        </p:txBody>
      </p:sp>
      <p:sp>
        <p:nvSpPr>
          <p:cNvPr id="26" name="Text 24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595360" y="2011680"/>
            <a:ext cx="38404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533" b="1" dirty="0">
                <a:solidFill>
                  <a:srgbClr val="1C7293">
                    <a:alpha val="18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 }</a:t>
            </a:r>
            <a:endParaRPr lang="en-US" sz="20533" dirty="0"/>
          </a:p>
        </p:txBody>
      </p:sp>
      <p:sp>
        <p:nvSpPr>
          <p:cNvPr id="3" name="Shape 1"/>
          <p:cNvSpPr/>
          <p:nvPr/>
        </p:nvSpPr>
        <p:spPr>
          <a:xfrm>
            <a:off x="822960" y="2148840"/>
            <a:ext cx="822960" cy="822960"/>
          </a:xfrm>
          <a:prstGeom prst="roundRect">
            <a:avLst>
              <a:gd name="adj" fmla="val 16667"/>
            </a:avLst>
          </a:prstGeom>
          <a:solidFill>
            <a:srgbClr val="1C7293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21488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2011680"/>
            <a:ext cx="8686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Reading UML Class Diagrams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1828800" y="2971800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simple visual language for sketching classes before you code them</a:t>
            </a:r>
            <a:endParaRPr lang="en-US" sz="15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SKETCH BEFORE YOU CODE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Anatomy of a UML Class Box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1097280" y="1463040"/>
            <a:ext cx="4206240" cy="548640"/>
          </a:xfrm>
          <a:prstGeom prst="rect">
            <a:avLst/>
          </a:prstGeom>
          <a:solidFill>
            <a:srgbClr val="21295C"/>
          </a:solidFill>
          <a:ln w="12700">
            <a:solidFill>
              <a:srgbClr val="1B273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097280" y="1463040"/>
            <a:ext cx="4206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Book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1097280" y="2011680"/>
            <a:ext cx="4206240" cy="1188720"/>
          </a:xfrm>
          <a:prstGeom prst="rect">
            <a:avLst/>
          </a:prstGeom>
          <a:solidFill>
            <a:srgbClr val="EAF3F8"/>
          </a:solidFill>
          <a:ln w="12700">
            <a:solidFill>
              <a:srgbClr val="1B273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280160" y="2121408"/>
            <a:ext cx="38404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300" dirty="0">
                <a:solidFill>
                  <a:srgbClr val="1B27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 title : String</a:t>
            </a:r>
            <a:endParaRPr lang="en-US" sz="13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300" dirty="0">
                <a:solidFill>
                  <a:srgbClr val="1B27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 author : String</a:t>
            </a:r>
            <a:endParaRPr lang="en-US" sz="13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300" dirty="0">
                <a:solidFill>
                  <a:srgbClr val="1B27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 isBorrowed : boolean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1097280" y="3200400"/>
            <a:ext cx="420624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1B273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280160" y="3310128"/>
            <a:ext cx="38404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300" dirty="0">
                <a:solidFill>
                  <a:srgbClr val="1B27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+ borrow() : void</a:t>
            </a:r>
            <a:endParaRPr lang="en-US" sz="13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300" dirty="0">
                <a:solidFill>
                  <a:srgbClr val="1B27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+ returnBook() : void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852160" y="1554480"/>
            <a:ext cx="5760720" cy="960120"/>
          </a:xfrm>
          <a:prstGeom prst="roundRect">
            <a:avLst>
              <a:gd name="adj" fmla="val 7619"/>
            </a:avLst>
          </a:prstGeom>
          <a:solidFill>
            <a:srgbClr val="EAF3F8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080760" y="1645920"/>
            <a:ext cx="5394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compartment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6080760" y="1965960"/>
            <a:ext cx="5394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class name.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852160" y="2697480"/>
            <a:ext cx="5760720" cy="960120"/>
          </a:xfrm>
          <a:prstGeom prst="roundRect">
            <a:avLst>
              <a:gd name="adj" fmla="val 7619"/>
            </a:avLst>
          </a:prstGeom>
          <a:solidFill>
            <a:srgbClr val="EAF3F8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080760" y="2788920"/>
            <a:ext cx="5394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Middle compartment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6080760" y="3108960"/>
            <a:ext cx="5394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Attributes. "-" means private, "+" means public.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852160" y="3840480"/>
            <a:ext cx="5760720" cy="960120"/>
          </a:xfrm>
          <a:prstGeom prst="roundRect">
            <a:avLst>
              <a:gd name="adj" fmla="val 7619"/>
            </a:avLst>
          </a:prstGeom>
          <a:solidFill>
            <a:srgbClr val="EAF3F8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080760" y="3931920"/>
            <a:ext cx="5394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Bottom compartment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6080760" y="4251960"/>
            <a:ext cx="5394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 the class provides.</a:t>
            </a:r>
            <a:endParaRPr lang="en-US" sz="125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525780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You'll sketch one small UML diagram like this at the start of every lab, before writing any Java.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Object-Oriented Programming · Week 1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595360" y="2011680"/>
            <a:ext cx="38404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533" b="1" dirty="0">
                <a:solidFill>
                  <a:srgbClr val="1C7293">
                    <a:alpha val="18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 }</a:t>
            </a:r>
            <a:endParaRPr lang="en-US" sz="20533" dirty="0"/>
          </a:p>
        </p:txBody>
      </p:sp>
      <p:sp>
        <p:nvSpPr>
          <p:cNvPr id="3" name="Shape 1"/>
          <p:cNvSpPr/>
          <p:nvPr/>
        </p:nvSpPr>
        <p:spPr>
          <a:xfrm>
            <a:off x="822960" y="2148840"/>
            <a:ext cx="822960" cy="822960"/>
          </a:xfrm>
          <a:prstGeom prst="roundRect">
            <a:avLst>
              <a:gd name="adj" fmla="val 16667"/>
            </a:avLst>
          </a:prstGeom>
          <a:solidFill>
            <a:srgbClr val="1C7293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22960" y="21488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2011680"/>
            <a:ext cx="86868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Let's Code!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1828800" y="2971800"/>
            <a:ext cx="8503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Setup, live coding, and your first hands-on exercises</a:t>
            </a:r>
            <a:endParaRPr lang="en-US" sz="15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GETTING READY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Your Toolchain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3611880" cy="3657600"/>
          </a:xfrm>
          <a:prstGeom prst="roundRect">
            <a:avLst>
              <a:gd name="adj" fmla="val 3038"/>
            </a:avLst>
          </a:prstGeom>
          <a:solidFill>
            <a:srgbClr val="EAF3F8"/>
          </a:solidFill>
          <a:ln/>
        </p:spPr>
      </p:sp>
      <p:sp>
        <p:nvSpPr>
          <p:cNvPr id="5" name="Shape 3"/>
          <p:cNvSpPr/>
          <p:nvPr/>
        </p:nvSpPr>
        <p:spPr>
          <a:xfrm>
            <a:off x="1897380" y="1828800"/>
            <a:ext cx="914400" cy="91440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897380" y="182880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JDK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880360"/>
            <a:ext cx="31546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JDK 21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3611880"/>
            <a:ext cx="30632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Java compiler &amp; runtime — turns your code into a running program.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343400" y="1554480"/>
            <a:ext cx="3611880" cy="3657600"/>
          </a:xfrm>
          <a:prstGeom prst="roundRect">
            <a:avLst>
              <a:gd name="adj" fmla="val 3038"/>
            </a:avLst>
          </a:prstGeom>
          <a:solidFill>
            <a:srgbClr val="EAF3F8"/>
          </a:solidFill>
          <a:ln/>
        </p:spPr>
      </p:sp>
      <p:sp>
        <p:nvSpPr>
          <p:cNvPr id="10" name="Shape 8"/>
          <p:cNvSpPr/>
          <p:nvPr/>
        </p:nvSpPr>
        <p:spPr>
          <a:xfrm>
            <a:off x="5692140" y="1828800"/>
            <a:ext cx="914400" cy="91440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692140" y="182880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IDE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0" y="2880360"/>
            <a:ext cx="31546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IntelliJ IDEA / Eclipse / VS Code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617720" y="3611880"/>
            <a:ext cx="30632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you'll write, run, and debug every line of code.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138160" y="1554480"/>
            <a:ext cx="3611880" cy="3657600"/>
          </a:xfrm>
          <a:prstGeom prst="roundRect">
            <a:avLst>
              <a:gd name="adj" fmla="val 3038"/>
            </a:avLst>
          </a:prstGeom>
          <a:solidFill>
            <a:srgbClr val="EAF3F8"/>
          </a:solidFill>
          <a:ln/>
        </p:spPr>
      </p:sp>
      <p:sp>
        <p:nvSpPr>
          <p:cNvPr id="15" name="Shape 13"/>
          <p:cNvSpPr/>
          <p:nvPr/>
        </p:nvSpPr>
        <p:spPr>
          <a:xfrm>
            <a:off x="9486900" y="1828800"/>
            <a:ext cx="914400" cy="91440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9486900" y="182880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GIT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8366760" y="2880360"/>
            <a:ext cx="315468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Git + GitHub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8412480" y="3611880"/>
            <a:ext cx="30632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Version control — you'll open a Pull Request every week starting next lab.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Object-Oriented Programming · Week 1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TRY THIS YOURSELF — STEP 1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Fields &amp; Constructor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11064240" cy="3840480"/>
          </a:xfrm>
          <a:prstGeom prst="roundRect">
            <a:avLst>
              <a:gd name="adj" fmla="val 1905"/>
            </a:avLst>
          </a:prstGeom>
          <a:solidFill>
            <a:srgbClr val="10243A"/>
          </a:solidFill>
          <a:ln/>
          <a:effectLst>
            <a:outerShdw sx="100000" sy="100000" kx="0" ky="0" algn="bl" rotWithShape="0" blurRad="76200" dist="38100" dir="5400000">
              <a:srgbClr val="000000">
                <a:alpha val="25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777240" y="1536192"/>
            <a:ext cx="10607040" cy="3511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5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public class Book {</a:t>
            </a:r>
            <a:endParaRPr lang="en-US" sz="15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5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private String title;</a:t>
            </a:r>
            <a:endParaRPr lang="en-US" sz="15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5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private String author;</a:t>
            </a:r>
            <a:endParaRPr lang="en-US" sz="15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5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private boolean isBorrowed;</a:t>
            </a:r>
            <a:endParaRPr lang="en-US" sz="1500" dirty="0"/>
          </a:p>
          <a:p>
            <a:pPr indent="0" marL="0">
              <a:lnSpc>
                <a:spcPct val="118000"/>
              </a:lnSpc>
              <a:buNone/>
            </a:pPr>
            <a:endParaRPr lang="en-US" sz="15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500" dirty="0">
                <a:solidFill>
                  <a:srgbClr val="7FD3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public Book(String title, String author) {</a:t>
            </a:r>
            <a:endParaRPr lang="en-US" sz="15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5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this.title = title;</a:t>
            </a:r>
            <a:endParaRPr lang="en-US" sz="15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5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this.author = author;</a:t>
            </a:r>
            <a:endParaRPr lang="en-US" sz="15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5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this.isBorrowed = false;</a:t>
            </a:r>
            <a:endParaRPr lang="en-US" sz="15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5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5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534924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this into your IDE now. Notice: three private fields, and a constructor that runs once when the object is created.</a:t>
            </a:r>
            <a:endParaRPr lang="en-US" sz="135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Object-Oriented Programming · Week 1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TRY THIS YOURSELF — STEP 2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Adding Behavior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11064240" cy="3291840"/>
          </a:xfrm>
          <a:prstGeom prst="roundRect">
            <a:avLst>
              <a:gd name="adj" fmla="val 2222"/>
            </a:avLst>
          </a:prstGeom>
          <a:solidFill>
            <a:srgbClr val="10243A"/>
          </a:solidFill>
          <a:ln/>
          <a:effectLst>
            <a:outerShdw sx="100000" sy="100000" kx="0" ky="0" algn="bl" rotWithShape="0" blurRad="76200" dist="38100" dir="5400000">
              <a:srgbClr val="000000">
                <a:alpha val="25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777240" y="1536192"/>
            <a:ext cx="10607040" cy="2962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5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public void borrow() {</a:t>
            </a:r>
            <a:endParaRPr lang="en-US" sz="15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500" dirty="0">
                <a:solidFill>
                  <a:srgbClr val="7FD3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if (!isBorrowed) {</a:t>
            </a:r>
            <a:endParaRPr lang="en-US" sz="15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5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isBorrowed = true;</a:t>
            </a:r>
            <a:endParaRPr lang="en-US" sz="15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5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System.out.println(title + " has been borrowed.");</a:t>
            </a:r>
            <a:endParaRPr lang="en-US" sz="15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500" dirty="0">
                <a:solidFill>
                  <a:srgbClr val="7FD3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} else {</a:t>
            </a:r>
            <a:endParaRPr lang="en-US" sz="15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5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System.out.println(title + " is already borrowed.");</a:t>
            </a:r>
            <a:endParaRPr lang="en-US" sz="15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5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5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80060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this method inside your Book class. It checks the current state before changing it — a small taste of good design.</a:t>
            </a:r>
            <a:endParaRPr lang="en-US" sz="135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Object-Oriented Programming · Week 1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TRY THIS YOURSELF — STEP 3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Creating Objects in Main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11064240" cy="3840480"/>
          </a:xfrm>
          <a:prstGeom prst="roundRect">
            <a:avLst>
              <a:gd name="adj" fmla="val 1905"/>
            </a:avLst>
          </a:prstGeom>
          <a:solidFill>
            <a:srgbClr val="10243A"/>
          </a:solidFill>
          <a:ln/>
          <a:effectLst>
            <a:outerShdw sx="100000" sy="100000" kx="0" ky="0" algn="bl" rotWithShape="0" blurRad="76200" dist="38100" dir="5400000">
              <a:srgbClr val="000000">
                <a:alpha val="25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777240" y="1536192"/>
            <a:ext cx="10607040" cy="35112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5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public class Main {</a:t>
            </a:r>
            <a:endParaRPr lang="en-US" sz="15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5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public static void main(String[] args) {</a:t>
            </a:r>
            <a:endParaRPr lang="en-US" sz="15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500" dirty="0">
                <a:solidFill>
                  <a:srgbClr val="7FD3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Book b1 = new Book("Clean Code", "R. Martin");</a:t>
            </a:r>
            <a:endParaRPr lang="en-US" sz="15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500" dirty="0">
                <a:solidFill>
                  <a:srgbClr val="7FD3E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Book b2 = new Book("Effective Java", "J. Bloch");</a:t>
            </a:r>
            <a:endParaRPr lang="en-US" sz="1500" dirty="0"/>
          </a:p>
          <a:p>
            <a:pPr indent="0" marL="0">
              <a:lnSpc>
                <a:spcPct val="118000"/>
              </a:lnSpc>
              <a:buNone/>
            </a:pPr>
            <a:endParaRPr lang="en-US" sz="15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5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b1.borrow();</a:t>
            </a:r>
            <a:endParaRPr lang="en-US" sz="15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500" dirty="0">
                <a:solidFill>
                  <a:srgbClr val="8FA9B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b1.borrow();   // try borrowing the same book twice</a:t>
            </a:r>
            <a:endParaRPr lang="en-US" sz="15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5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}</a:t>
            </a:r>
            <a:endParaRPr lang="en-US" sz="1500" dirty="0"/>
          </a:p>
          <a:p>
            <a:pPr indent="0" marL="0">
              <a:lnSpc>
                <a:spcPct val="118000"/>
              </a:lnSpc>
              <a:buNone/>
            </a:pPr>
            <a:r>
              <a:rPr lang="en-US" sz="1500" dirty="0">
                <a:solidFill>
                  <a:srgbClr val="E8F4F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}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534924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this. Two separate Book objects, each with their own title and their own isBorrowed state.</a:t>
            </a:r>
            <a:endParaRPr lang="en-US" sz="135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Object-Oriented Programming · Week 1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HANDS-ON · ~10 MINUTES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Now You Try!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417320"/>
            <a:ext cx="11064240" cy="1234440"/>
          </a:xfrm>
          <a:prstGeom prst="roundRect">
            <a:avLst>
              <a:gd name="adj" fmla="val 7407"/>
            </a:avLst>
          </a:prstGeom>
          <a:solidFill>
            <a:srgbClr val="EAF3F8"/>
          </a:solidFill>
          <a:ln/>
        </p:spPr>
      </p:sp>
      <p:sp>
        <p:nvSpPr>
          <p:cNvPr id="5" name="Shape 3"/>
          <p:cNvSpPr/>
          <p:nvPr/>
        </p:nvSpPr>
        <p:spPr>
          <a:xfrm>
            <a:off x="777240" y="1673352"/>
            <a:ext cx="731520" cy="73152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77240" y="167335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1783080" y="1554480"/>
            <a:ext cx="9601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returnBook()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1783080" y="1920240"/>
            <a:ext cx="9601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Write a method that sets isBorrowed back to false and prints a confirmation message.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48640" y="2834640"/>
            <a:ext cx="11064240" cy="1234440"/>
          </a:xfrm>
          <a:prstGeom prst="roundRect">
            <a:avLst>
              <a:gd name="adj" fmla="val 7407"/>
            </a:avLst>
          </a:prstGeom>
          <a:solidFill>
            <a:srgbClr val="EAF3F8"/>
          </a:solidFill>
          <a:ln/>
        </p:spPr>
      </p:sp>
      <p:sp>
        <p:nvSpPr>
          <p:cNvPr id="10" name="Shape 8"/>
          <p:cNvSpPr/>
          <p:nvPr/>
        </p:nvSpPr>
        <p:spPr>
          <a:xfrm>
            <a:off x="777240" y="3090672"/>
            <a:ext cx="731520" cy="73152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77240" y="309067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1783080" y="2971800"/>
            <a:ext cx="9601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Borrow a third book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1783080" y="3337560"/>
            <a:ext cx="9601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a third Book object and call borrow() on it. Does it behave independently of b1 and b2?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48640" y="4251960"/>
            <a:ext cx="11064240" cy="1234440"/>
          </a:xfrm>
          <a:prstGeom prst="roundRect">
            <a:avLst>
              <a:gd name="adj" fmla="val 7407"/>
            </a:avLst>
          </a:prstGeom>
          <a:solidFill>
            <a:srgbClr val="EAF3F8"/>
          </a:solidFill>
          <a:ln/>
        </p:spPr>
      </p:sp>
      <p:sp>
        <p:nvSpPr>
          <p:cNvPr id="15" name="Shape 13"/>
          <p:cNvSpPr/>
          <p:nvPr/>
        </p:nvSpPr>
        <p:spPr>
          <a:xfrm>
            <a:off x="777240" y="4507992"/>
            <a:ext cx="731520" cy="731520"/>
          </a:xfrm>
          <a:prstGeom prst="ellipse">
            <a:avLst/>
          </a:prstGeom>
          <a:solidFill>
            <a:srgbClr val="065A82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777240" y="4507992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783080" y="4389120"/>
            <a:ext cx="9601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a year field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1783080" y="4754880"/>
            <a:ext cx="9601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an int year field, print it — remember, you must also update the constructor to accept it!</a:t>
            </a:r>
            <a:endParaRPr lang="en-US" sz="1250" dirty="0"/>
          </a:p>
        </p:txBody>
      </p:sp>
      <p:sp>
        <p:nvSpPr>
          <p:cNvPr id="19" name="Text 17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Object-Oriented Programming · Week 1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WORD WALL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Vocabulary Recap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3566160" cy="384048"/>
          </a:xfrm>
          <a:prstGeom prst="roundRect">
            <a:avLst>
              <a:gd name="adj" fmla="val 50000"/>
            </a:avLst>
          </a:prstGeom>
          <a:solidFill>
            <a:srgbClr val="EAF3F8"/>
          </a:solidFill>
          <a:ln w="9525">
            <a:solidFill>
              <a:srgbClr val="1C729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48640" y="1554480"/>
            <a:ext cx="3566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4297680" y="1554480"/>
            <a:ext cx="3566160" cy="384048"/>
          </a:xfrm>
          <a:prstGeom prst="roundRect">
            <a:avLst>
              <a:gd name="adj" fmla="val 50000"/>
            </a:avLst>
          </a:prstGeom>
          <a:solidFill>
            <a:srgbClr val="EAF3F8"/>
          </a:solidFill>
          <a:ln w="9525">
            <a:solidFill>
              <a:srgbClr val="1C729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297680" y="1554480"/>
            <a:ext cx="3566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8046720" y="1554480"/>
            <a:ext cx="3566160" cy="384048"/>
          </a:xfrm>
          <a:prstGeom prst="roundRect">
            <a:avLst>
              <a:gd name="adj" fmla="val 50000"/>
            </a:avLst>
          </a:prstGeom>
          <a:solidFill>
            <a:srgbClr val="EAF3F8"/>
          </a:solidFill>
          <a:ln w="9525">
            <a:solidFill>
              <a:srgbClr val="1C729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046720" y="1554480"/>
            <a:ext cx="3566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 / Attribute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2148840"/>
            <a:ext cx="3566160" cy="384048"/>
          </a:xfrm>
          <a:prstGeom prst="roundRect">
            <a:avLst>
              <a:gd name="adj" fmla="val 50000"/>
            </a:avLst>
          </a:prstGeom>
          <a:solidFill>
            <a:srgbClr val="EAF3F8"/>
          </a:solidFill>
          <a:ln w="9525">
            <a:solidFill>
              <a:srgbClr val="1C729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2148840"/>
            <a:ext cx="3566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297680" y="2148840"/>
            <a:ext cx="3566160" cy="384048"/>
          </a:xfrm>
          <a:prstGeom prst="roundRect">
            <a:avLst>
              <a:gd name="adj" fmla="val 50000"/>
            </a:avLst>
          </a:prstGeom>
          <a:solidFill>
            <a:srgbClr val="EAF3F8"/>
          </a:solidFill>
          <a:ln w="9525">
            <a:solidFill>
              <a:srgbClr val="1C729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297680" y="2148840"/>
            <a:ext cx="3566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Constructor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046720" y="2148840"/>
            <a:ext cx="3566160" cy="384048"/>
          </a:xfrm>
          <a:prstGeom prst="roundRect">
            <a:avLst>
              <a:gd name="adj" fmla="val 50000"/>
            </a:avLst>
          </a:prstGeom>
          <a:solidFill>
            <a:srgbClr val="EAF3F8"/>
          </a:solidFill>
          <a:ln w="9525">
            <a:solidFill>
              <a:srgbClr val="1C729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046720" y="2148840"/>
            <a:ext cx="3566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Encapsulation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48640" y="2743200"/>
            <a:ext cx="3566160" cy="384048"/>
          </a:xfrm>
          <a:prstGeom prst="roundRect">
            <a:avLst>
              <a:gd name="adj" fmla="val 50000"/>
            </a:avLst>
          </a:prstGeom>
          <a:solidFill>
            <a:srgbClr val="EAF3F8"/>
          </a:solidFill>
          <a:ln w="9525">
            <a:solidFill>
              <a:srgbClr val="1C729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48640" y="2743200"/>
            <a:ext cx="3566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Inheritance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4297680" y="2743200"/>
            <a:ext cx="3566160" cy="384048"/>
          </a:xfrm>
          <a:prstGeom prst="roundRect">
            <a:avLst>
              <a:gd name="adj" fmla="val 50000"/>
            </a:avLst>
          </a:prstGeom>
          <a:solidFill>
            <a:srgbClr val="EAF3F8"/>
          </a:solidFill>
          <a:ln w="9525">
            <a:solidFill>
              <a:srgbClr val="1C729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297680" y="2743200"/>
            <a:ext cx="3566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Polymorphism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8046720" y="2743200"/>
            <a:ext cx="3566160" cy="384048"/>
          </a:xfrm>
          <a:prstGeom prst="roundRect">
            <a:avLst>
              <a:gd name="adj" fmla="val 50000"/>
            </a:avLst>
          </a:prstGeom>
          <a:solidFill>
            <a:srgbClr val="EAF3F8"/>
          </a:solidFill>
          <a:ln w="9525">
            <a:solidFill>
              <a:srgbClr val="1C7293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046720" y="2743200"/>
            <a:ext cx="3566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Abstraction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548640" y="3337560"/>
            <a:ext cx="3566160" cy="384048"/>
          </a:xfrm>
          <a:prstGeom prst="roundRect">
            <a:avLst>
              <a:gd name="adj" fmla="val 50000"/>
            </a:avLst>
          </a:prstGeom>
          <a:solidFill>
            <a:srgbClr val="EAF3F8"/>
          </a:solidFill>
          <a:ln w="9525">
            <a:solidFill>
              <a:srgbClr val="1C7293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548640" y="3337560"/>
            <a:ext cx="3566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UML Diagram</a:t>
            </a:r>
            <a:endParaRPr lang="en-US" sz="1250" dirty="0"/>
          </a:p>
        </p:txBody>
      </p:sp>
      <p:sp>
        <p:nvSpPr>
          <p:cNvPr id="24" name="Shape 22"/>
          <p:cNvSpPr/>
          <p:nvPr/>
        </p:nvSpPr>
        <p:spPr>
          <a:xfrm>
            <a:off x="4297680" y="3337560"/>
            <a:ext cx="3566160" cy="384048"/>
          </a:xfrm>
          <a:prstGeom prst="roundRect">
            <a:avLst>
              <a:gd name="adj" fmla="val 50000"/>
            </a:avLst>
          </a:prstGeom>
          <a:solidFill>
            <a:srgbClr val="EAF3F8"/>
          </a:solidFill>
          <a:ln w="9525">
            <a:solidFill>
              <a:srgbClr val="1C7293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4297680" y="3337560"/>
            <a:ext cx="3566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8046720" y="3337560"/>
            <a:ext cx="3566160" cy="384048"/>
          </a:xfrm>
          <a:prstGeom prst="roundRect">
            <a:avLst>
              <a:gd name="adj" fmla="val 50000"/>
            </a:avLst>
          </a:prstGeom>
          <a:solidFill>
            <a:srgbClr val="EAF3F8"/>
          </a:solidFill>
          <a:ln w="9525">
            <a:solidFill>
              <a:srgbClr val="1C7293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8046720" y="3337560"/>
            <a:ext cx="3566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Behavior</a:t>
            </a:r>
            <a:endParaRPr lang="en-US" sz="1250" dirty="0"/>
          </a:p>
        </p:txBody>
      </p:sp>
      <p:sp>
        <p:nvSpPr>
          <p:cNvPr id="28" name="Text 26"/>
          <p:cNvSpPr txBox="1"/>
          <p:nvPr/>
        </p:nvSpPr>
        <p:spPr>
          <a:xfrm>
            <a:off x="548640" y="4937760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you can explain each of these in one plain sentence, you're ready for Lab 1.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Object-Oriented Programming · Week 1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NEXT LAB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Homework Checklist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411480" cy="41148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065A8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43000" y="1444752"/>
            <a:ext cx="10469880" cy="822960"/>
          </a:xfrm>
          <a:prstGeom prst="roundRect">
            <a:avLst>
              <a:gd name="adj" fmla="val 8889"/>
            </a:avLst>
          </a:prstGeom>
          <a:solidFill>
            <a:srgbClr val="EAF3F8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371600" y="1444752"/>
            <a:ext cx="10058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Install and verify your JDK, IDE, and Git (java -version, git --version)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468880"/>
            <a:ext cx="411480" cy="41148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065A8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43000" y="2450592"/>
            <a:ext cx="10469880" cy="822960"/>
          </a:xfrm>
          <a:prstGeom prst="roundRect">
            <a:avLst>
              <a:gd name="adj" fmla="val 8889"/>
            </a:avLst>
          </a:prstGeom>
          <a:solidFill>
            <a:srgbClr val="EAF3F8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371600" y="2450592"/>
            <a:ext cx="10058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a GitHub account, if you don't already have one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3474720"/>
            <a:ext cx="411480" cy="41148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065A8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43000" y="3456432"/>
            <a:ext cx="10469880" cy="822960"/>
          </a:xfrm>
          <a:prstGeom prst="roundRect">
            <a:avLst>
              <a:gd name="adj" fmla="val 8889"/>
            </a:avLst>
          </a:prstGeom>
          <a:solidFill>
            <a:srgbClr val="EAF3F8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371600" y="3456432"/>
            <a:ext cx="10058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a private repository named lms-&lt;your-index-number&gt; and add your lecturer/TA as a collaborator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48640" y="4480560"/>
            <a:ext cx="411480" cy="41148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 w="19050">
            <a:solidFill>
              <a:srgbClr val="065A8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1143000" y="4462272"/>
            <a:ext cx="10469880" cy="822960"/>
          </a:xfrm>
          <a:prstGeom prst="roundRect">
            <a:avLst>
              <a:gd name="adj" fmla="val 8889"/>
            </a:avLst>
          </a:prstGeom>
          <a:solidFill>
            <a:srgbClr val="EAF3F8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1371600" y="4462272"/>
            <a:ext cx="10058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7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Push an initial commit containing a README.md describing the project you'll build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Object-Oriented Programming · Week 1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COMING UP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Week: Lab 1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11064240" cy="3931920"/>
          </a:xfrm>
          <a:prstGeom prst="roundRect">
            <a:avLst>
              <a:gd name="adj" fmla="val 2791"/>
            </a:avLst>
          </a:prstGeom>
          <a:solidFill>
            <a:srgbClr val="21295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1783080"/>
            <a:ext cx="10332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Lab 1 — Classes, Objects &amp; Encapsulation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377440"/>
            <a:ext cx="10332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LMS project officially kicks off: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34640"/>
            <a:ext cx="1005840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Sketch your first UML diagram: Book, Member, Library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encapsulated Book and Member classes with validation</a:t>
            </a:r>
            <a:endParaRPr lang="en-US" sz="15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the weekly Git workflow: branch → commit → push → Pull Request</a:t>
            </a:r>
            <a:endParaRPr lang="en-US" sz="1500" dirty="0"/>
          </a:p>
          <a:p>
            <a:pPr marL="342900" indent="-342900">
              <a:buSzPct val="100000"/>
              <a:buChar char="•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PR #1 — your very first graded submission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653796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Object-Oriented Programming · Week 1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430000" y="65379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7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21295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955280" y="1463040"/>
            <a:ext cx="4206240" cy="4206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489" b="1" dirty="0">
                <a:solidFill>
                  <a:srgbClr val="1C7293">
                    <a:alpha val="2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{ }</a:t>
            </a:r>
            <a:endParaRPr lang="en-US" sz="22489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2651760"/>
            <a:ext cx="73152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Questions?</a:t>
            </a:r>
            <a:endParaRPr lang="en-US" sz="46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361188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you — see you at Lab 1 next week.</a:t>
            </a:r>
            <a:endParaRPr lang="en-US" sz="17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6126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FA9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SENG 12233 · Object-Oriented Programming · Software Engineering Teaching Unit · University of Kelaniya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2026-09-15T15:25:00Z</dcterms:created>
  <dcterms:modified xsi:type="dcterms:W3CDTF">2026-09-15T15:25:00Z</dcterms:modified>
</cp:coreProperties>
</file>