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422" b="1" dirty="0">
                <a:solidFill>
                  <a:srgbClr val="1C7293">
                    <a:alpha val="2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5422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 ·  LECTURE 2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91440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Classes, Objects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Encapsulation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— Lab 1: Project Kickoff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51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Full Code Walkthrough &amp; a Companion Sample Project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Science · University of Kelaniya · Software Engineering Teaching Unit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PLAN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Agenda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713232"/>
          </a:xfrm>
          <a:prstGeom prst="roundRect">
            <a:avLst>
              <a:gd name="adj" fmla="val 7692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371600"/>
            <a:ext cx="20116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2926080" y="1371600"/>
            <a:ext cx="84124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1's single Book class — encapsulation was already sneaking in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1106424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148840"/>
            <a:ext cx="20116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926080" y="2148840"/>
            <a:ext cx="84124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Encapsulation &amp; information hiding — why, not just how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926080"/>
            <a:ext cx="11064240" cy="713232"/>
          </a:xfrm>
          <a:prstGeom prst="roundRect">
            <a:avLst>
              <a:gd name="adj" fmla="val 7692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926080"/>
            <a:ext cx="20116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Code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926080" y="2926080"/>
            <a:ext cx="84124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Book → Member → Library, incrementally, with validation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703320"/>
            <a:ext cx="1106424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703320"/>
            <a:ext cx="20116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UML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926080" y="3703320"/>
            <a:ext cx="84124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 your first real UML diagram: Book, Member, Library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480560"/>
            <a:ext cx="11064240" cy="713232"/>
          </a:xfrm>
          <a:prstGeom prst="roundRect">
            <a:avLst>
              <a:gd name="adj" fmla="val 7692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480560"/>
            <a:ext cx="20116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926080" y="4480560"/>
            <a:ext cx="84124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Lab 1 — sample project provided as your reference, not your submission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5257800"/>
            <a:ext cx="1106424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5257800"/>
            <a:ext cx="20116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2926080" y="5257800"/>
            <a:ext cx="84124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branch name, PR title, and what PR #1 needs to contain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LEFT OFF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Last Week: A Single Book Class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669280" cy="2926080"/>
          </a:xfrm>
          <a:prstGeom prst="roundRect">
            <a:avLst>
              <a:gd name="adj" fmla="val 250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517904"/>
            <a:ext cx="5212080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{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title;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author;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boolean isBorrowed;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Book(String title, String author) { ... }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void borrow() { ... }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92240" y="1371600"/>
            <a:ext cx="512064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class, encapsulation already sneaking in (private fields!)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validation yet — a blank title was perfectly legal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relationship to anything else — a library needs more than books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formalise encapsulation, add Member and Library, and start the real LMS project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Encapsulation &amp; Information Hiding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idea that shapes every class you write from here on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Private Fields, Not Just Convention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Encapsulation = bundling data and the methods that work on it together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hiding = private fields, changed only through public methods you control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payoff isn't "neatness" — it's that invalid states become impossible to create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017520"/>
            <a:ext cx="5349240" cy="2651760"/>
          </a:xfrm>
          <a:prstGeom prst="roundRect">
            <a:avLst>
              <a:gd name="adj" fmla="val 3448"/>
            </a:avLst>
          </a:prstGeom>
          <a:solidFill>
            <a:srgbClr val="FCEBE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2004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encapsulation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3657600"/>
            <a:ext cx="4754880" cy="1737360"/>
          </a:xfrm>
          <a:prstGeom prst="roundRect">
            <a:avLst>
              <a:gd name="adj" fmla="val 4211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1051560" y="3803904"/>
            <a:ext cx="42976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book.title = "";        // legal!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member.borrowedCount = -5;  // legal!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63640" y="3017520"/>
            <a:ext cx="5349240" cy="2651760"/>
          </a:xfrm>
          <a:prstGeom prst="roundRect">
            <a:avLst>
              <a:gd name="adj" fmla="val 3448"/>
            </a:avLst>
          </a:prstGeom>
          <a:solidFill>
            <a:srgbClr val="E8F6E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37960" y="32004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encapsulation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3657600"/>
            <a:ext cx="4754880" cy="1737360"/>
          </a:xfrm>
          <a:prstGeom prst="roundRect">
            <a:avLst>
              <a:gd name="adj" fmla="val 4211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766560" y="3803904"/>
            <a:ext cx="42976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book.setTitle("");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throws IllegalArgumentException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Code: Building the LMS Project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→ Member → Library → Main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— Fields &amp; Constructor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0312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lms/model/Book.java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 lms.model;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{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title;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author;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isbn;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boolean isBorrowed;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Book(String title, String author, String isbn) {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setTitle(title);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setAuthor(author);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setIsbn(isbn);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this.isBorrowed = false;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Notice: the constructor calls the setters instead of assigning directly — validation runs even during construction.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— Validated Setters &amp; toString()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0312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lms/model/Book.java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setTitle(String title) {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(title == null || title.isBlank()) {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throw new IllegalArgumentException("Title cannot be blank");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this.title = title;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@Override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String toString() {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"Book{title='" + title + "', ... }";</a:t>
            </a:r>
            <a:endParaRPr lang="en-US" sz="14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Member — Same Pattern, New Class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9456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lms/model/Member.java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 lms.model;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Member {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memberId;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name;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int borrowedCount;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Member(String memberId, String name) {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setMemberId(memberId);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setName(name);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this.borrowedCount = 0;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void setBorrowedCount(int c) {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if (c &lt; 0) throw new IllegalArgumentException();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this.borrowedCount = c;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 — Composition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46888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lms/service/Library.java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 lms.service;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Library {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final List&lt;Book&gt; books = new ArrayList&lt;&gt;();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final List&lt;Member&gt; members = new ArrayList&lt;&gt;();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void addBook(Book book) { books.add(book); }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void addMember(Member m)  { members.add(m); }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void listBooks() {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for (Book b : books) System.out.println(b);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Library HAS books and members — this is composition. Inheritance (a Library holding many KINDS of item) arrives next week.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TOGETHER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Main.java — And the Output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0312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lms/Main.java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 library = new Library();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library.addBook(new Book("Clean Code", "R. Martin", "978-..."));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library.addMember(new Member("M001", "Nadeesha Perera"));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library.listBooks();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library.listMembers();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118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Console output: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93192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77240" y="4078224"/>
            <a:ext cx="106070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 Books in the library ---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Book{title='Clean Code', author='Robert C. Martin', ...}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 Registered members ---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Member{id='M001', name='Nadeesha Perera', borrowedCount=0}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UML sketch, the sample project, and Lab 1 itself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 IT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Book · Member · Library UML Diagram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97280" y="1645920"/>
            <a:ext cx="4206240" cy="548640"/>
          </a:xfrm>
          <a:prstGeom prst="rect">
            <a:avLst/>
          </a:prstGeom>
          <a:solidFill>
            <a:srgbClr val="21295C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64592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097280" y="2194560"/>
            <a:ext cx="4206240" cy="118872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280160" y="2304288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title : String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author : String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isbn : String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isBorrowed : boolean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097280" y="3383280"/>
            <a:ext cx="42062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280160" y="3456432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 toString()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583680" y="1645920"/>
            <a:ext cx="4206240" cy="548640"/>
          </a:xfrm>
          <a:prstGeom prst="rect">
            <a:avLst/>
          </a:prstGeom>
          <a:solidFill>
            <a:srgbClr val="065A82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83680" y="164592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583680" y="2194560"/>
            <a:ext cx="4206240" cy="118872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766560" y="2304288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books : List&lt;Book&gt;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members : List&lt;Member&gt;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583680" y="3383280"/>
            <a:ext cx="42062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766560" y="3456432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 addBook()  + listBooks()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303520" y="2743200"/>
            <a:ext cx="1280160" cy="9144"/>
          </a:xfrm>
          <a:prstGeom prst="line">
            <a:avLst/>
          </a:prstGeom>
          <a:noFill/>
          <a:ln w="19050">
            <a:solidFill>
              <a:srgbClr val="065A82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5486400" y="27889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- = "has-a" (composition)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5720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follows the same shape as Book — draw it yourself to complete the diagram.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MATERIAL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Companion Sample Project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1371600"/>
          </a:xfrm>
          <a:prstGeom prst="roundRect">
            <a:avLst>
              <a:gd name="adj" fmla="val 6667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55448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SENG12233_Week2_Sample_Project.zip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01168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working, compiling Book/Member/Library codebase — flat classes, no inheritance yet. That's next week.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108960"/>
            <a:ext cx="110642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reference material, not your submission — your Lab 1 PR should be your own work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to check your output matches, or to see one valid way to structure the packages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Compiled and run on JDK 21 before this deck was built — it works out of the box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START LAB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Week's Build — And This Week's Git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 your first UML diagram: Book, Member, Library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encapsulated Book, Member, and Library classes with validation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your own Main that creates 3 books and 2 members and prints them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45643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Branch:  week2-encapsulation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840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 title:  "Week 2: Classes, Objects &amp; Encapsulation"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2519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workflow: see the Git &amp; GitHub Guide from Week 1.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Week 2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955280" y="1463040"/>
            <a:ext cx="4206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489" b="1" dirty="0">
                <a:solidFill>
                  <a:srgbClr val="1C7293">
                    <a:alpha val="2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2489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65176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611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your IDE — Lab 1 starts now.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2 · Software Engineering Teaching Unit · University of Kelaniya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2026-09-29T17:03:47Z</dcterms:created>
  <dcterms:modified xsi:type="dcterms:W3CDTF">2026-09-29T17:03:47Z</dcterms:modified>
</cp:coreProperties>
</file>