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863840" y="914400"/>
            <a:ext cx="475488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422" b="1" dirty="0">
                <a:solidFill>
                  <a:srgbClr val="1C7293">
                    <a:alpha val="2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}</a:t>
            </a:r>
            <a:endParaRPr lang="en-US" sz="25422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2801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9F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 ·  LECTURE 3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737360"/>
            <a:ext cx="91440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Inheritance</a:t>
            </a:r>
            <a:endParaRPr lang="en-US" sz="4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&amp; Polymorphism</a:t>
            </a:r>
            <a:endParaRPr lang="en-US" sz="42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370332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3 — Lab 2: Building the Hierarchy, Then Using It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416052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9F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Full Code Walkthrough &amp; a Companion Sample Project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6126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FA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Faculty of Science · University of Kelaniya · Software Engineering Teaching Unit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PLAN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Today's Agenda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325880"/>
            <a:ext cx="11064240" cy="676656"/>
          </a:xfrm>
          <a:prstGeom prst="roundRect">
            <a:avLst>
              <a:gd name="adj" fmla="val 8108"/>
            </a:avLst>
          </a:prstGeom>
          <a:solidFill>
            <a:srgbClr val="EAF3F8"/>
          </a:solidFill>
          <a:ln w="9525">
            <a:solidFill>
              <a:srgbClr val="DCE9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325880"/>
            <a:ext cx="20116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2926080" y="1325880"/>
            <a:ext cx="84124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2's flat Book, Member, Library — encapsulated, but no relationships between classes yet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2057400"/>
            <a:ext cx="11064240" cy="676656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9525">
            <a:solidFill>
              <a:srgbClr val="DCE9F0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2057400"/>
            <a:ext cx="20116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2926080" y="2057400"/>
            <a:ext cx="84124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Inheritance — building LibraryItem → Book/DVD and Member → Student/Staff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2788920"/>
            <a:ext cx="11064240" cy="676656"/>
          </a:xfrm>
          <a:prstGeom prst="roundRect">
            <a:avLst>
              <a:gd name="adj" fmla="val 8108"/>
            </a:avLst>
          </a:prstGeom>
          <a:solidFill>
            <a:srgbClr val="EAF3F8"/>
          </a:solidFill>
          <a:ln w="9525">
            <a:solidFill>
              <a:srgbClr val="DCE9F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2788920"/>
            <a:ext cx="20116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2926080" y="2788920"/>
            <a:ext cx="84124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 binding — one method call, a different answer per object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48640" y="3520440"/>
            <a:ext cx="11064240" cy="676656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9525">
            <a:solidFill>
              <a:srgbClr val="DCE9F0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3520440"/>
            <a:ext cx="20116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2926080" y="3520440"/>
            <a:ext cx="84124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Static binding — overloading resolved at compile time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4251960"/>
            <a:ext cx="11064240" cy="676656"/>
          </a:xfrm>
          <a:prstGeom prst="roundRect">
            <a:avLst>
              <a:gd name="adj" fmla="val 8108"/>
            </a:avLst>
          </a:prstGeom>
          <a:solidFill>
            <a:srgbClr val="EAF3F8"/>
          </a:solidFill>
          <a:ln w="9525">
            <a:solidFill>
              <a:srgbClr val="DCE9F0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22960" y="4251960"/>
            <a:ext cx="20116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2926080" y="4251960"/>
            <a:ext cx="84124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instanceof — when you genuinely need the real type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548640" y="4983480"/>
            <a:ext cx="11064240" cy="676656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9525">
            <a:solidFill>
              <a:srgbClr val="DCE9F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22960" y="4983480"/>
            <a:ext cx="20116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2926080" y="4983480"/>
            <a:ext cx="841248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Lab 2 (combined) — sample project provided as your reference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3 · Week 3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WE LEFT OFF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Last Week: Flat, Encapsulated Classes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11064240" cy="1828800"/>
          </a:xfrm>
          <a:prstGeom prst="roundRect">
            <a:avLst>
              <a:gd name="adj" fmla="val 4000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777240" y="1517904"/>
            <a:ext cx="10607040" cy="1536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3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class Book   { private title, author, isbn, isBorrowed; ... }</a:t>
            </a:r>
            <a:endParaRPr lang="en-US" sz="14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class Member { private memberId, name, borrowedCount; ... }</a:t>
            </a:r>
            <a:endParaRPr lang="en-US" sz="14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class Library {</a:t>
            </a:r>
            <a:endParaRPr lang="en-US" sz="14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40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List&lt;Book&gt; books;   List&lt;Member&gt; members;</a:t>
            </a:r>
            <a:endParaRPr lang="en-US" sz="14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 and Member are fully encapsulated — but unrelated to anything else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we added a DVD next to Book, we'd have to repeat id/title/isBorrowed all over again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Today: turn that repetition into a hierarchy, then use the hierarchy to write more flexible code</a:t>
            </a:r>
            <a:endParaRPr lang="en-US" sz="155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3 · Week 3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95360" y="2011680"/>
            <a:ext cx="38404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533" b="1" dirty="0">
                <a:solidFill>
                  <a:srgbClr val="1C7293">
                    <a:alpha val="18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}</a:t>
            </a:r>
            <a:endParaRPr lang="en-US" sz="20533" dirty="0"/>
          </a:p>
        </p:txBody>
      </p:sp>
      <p:sp>
        <p:nvSpPr>
          <p:cNvPr id="3" name="Shape 1"/>
          <p:cNvSpPr/>
          <p:nvPr/>
        </p:nvSpPr>
        <p:spPr>
          <a:xfrm>
            <a:off x="822960" y="2148840"/>
            <a:ext cx="822960" cy="822960"/>
          </a:xfrm>
          <a:prstGeom prst="roundRect">
            <a:avLst>
              <a:gd name="adj" fmla="val 16667"/>
            </a:avLst>
          </a:prstGeom>
          <a:solidFill>
            <a:srgbClr val="1C7293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21488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2011680"/>
            <a:ext cx="89611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 1: Inheritance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1828800" y="297180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Turning two flat classes into a real hierarchy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Reusing &amp; Extending a Class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80160"/>
            <a:ext cx="1106424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extends creates an "is-a" relationship: a Book IS-A LibraryItem, a Student IS-A Member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super(...) calls the parent's constructor — must be the first line of the subclass constructor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fields and methods live ONCE, in the parent — subclasses add only what makes them different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3291840"/>
            <a:ext cx="11064240" cy="2286000"/>
          </a:xfrm>
          <a:prstGeom prst="roundRect">
            <a:avLst>
              <a:gd name="adj" fmla="val 4000"/>
            </a:avLst>
          </a:prstGeom>
          <a:solidFill>
            <a:srgbClr val="EAF3F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3520440"/>
            <a:ext cx="105156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50" i="1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inheritance, Book and DVD would each repeat id, title, isBorrowed, and their getters/setters — twice the code, twice the bugs to fix.</a:t>
            </a:r>
            <a:endParaRPr lang="en-US" sz="145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3 · Week 3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95360" y="2011680"/>
            <a:ext cx="38404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533" b="1" dirty="0">
                <a:solidFill>
                  <a:srgbClr val="1C7293">
                    <a:alpha val="18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}</a:t>
            </a:r>
            <a:endParaRPr lang="en-US" sz="20533" dirty="0"/>
          </a:p>
        </p:txBody>
      </p:sp>
      <p:sp>
        <p:nvSpPr>
          <p:cNvPr id="3" name="Shape 1"/>
          <p:cNvSpPr/>
          <p:nvPr/>
        </p:nvSpPr>
        <p:spPr>
          <a:xfrm>
            <a:off x="822960" y="2148840"/>
            <a:ext cx="822960" cy="822960"/>
          </a:xfrm>
          <a:prstGeom prst="roundRect">
            <a:avLst>
              <a:gd name="adj" fmla="val 16667"/>
            </a:avLst>
          </a:prstGeom>
          <a:solidFill>
            <a:srgbClr val="1C7293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21488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2011680"/>
            <a:ext cx="89611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Live Code, Part A: Building the Hierarchy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1828800" y="297180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LibraryItem → Book/DVD  ·  Member → Student/Staff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 OF 5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LibraryItem — the New Parent Class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2651760" cy="310896"/>
          </a:xfrm>
          <a:prstGeom prst="roundRect">
            <a:avLst>
              <a:gd name="adj" fmla="val 17647"/>
            </a:avLst>
          </a:prstGeom>
          <a:solidFill>
            <a:srgbClr val="1C729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188720"/>
            <a:ext cx="2651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lms/model/LibraryItem.java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11064240" cy="4206240"/>
          </a:xfrm>
          <a:prstGeom prst="roundRect">
            <a:avLst>
              <a:gd name="adj" fmla="val 1739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777240" y="1746504"/>
            <a:ext cx="10607040" cy="3913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package lms.model;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abstract class LibraryItem {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private String id;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private String title;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private boolean isBorrowed;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public LibraryItem(String id, String title) {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setId(id); setTitle(title); this.isBorrowed = false;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}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public double calculateLateFee(int daysLate) {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return daysLate * 10.0;   // default rate, subclasses may override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}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594360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class did not exist last week — everything here is new, but it's the same encapsulation pattern you already know.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3 · Week 3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 OF 5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Book — Now a Subclass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2103120" cy="310896"/>
          </a:xfrm>
          <a:prstGeom prst="roundRect">
            <a:avLst>
              <a:gd name="adj" fmla="val 17647"/>
            </a:avLst>
          </a:prstGeom>
          <a:solidFill>
            <a:srgbClr val="1C729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188720"/>
            <a:ext cx="2103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lms/model/Book.java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11064240" cy="3108960"/>
          </a:xfrm>
          <a:prstGeom prst="roundRect">
            <a:avLst>
              <a:gd name="adj" fmla="val 2353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777240" y="1746504"/>
            <a:ext cx="10607040" cy="2816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3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package lms.model;</a:t>
            </a:r>
            <a:endParaRPr lang="en-US" sz="1400" dirty="0"/>
          </a:p>
          <a:p>
            <a:pPr indent="0" marL="0">
              <a:lnSpc>
                <a:spcPct val="113000"/>
              </a:lnSpc>
              <a:buNone/>
            </a:pPr>
            <a:endParaRPr lang="en-US" sz="14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class Book extends LibraryItem {</a:t>
            </a:r>
            <a:endParaRPr lang="en-US" sz="14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private String author;</a:t>
            </a:r>
            <a:endParaRPr lang="en-US" sz="1400" dirty="0"/>
          </a:p>
          <a:p>
            <a:pPr indent="0" marL="0">
              <a:lnSpc>
                <a:spcPct val="113000"/>
              </a:lnSpc>
              <a:buNone/>
            </a:pPr>
            <a:endParaRPr lang="en-US" sz="14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public Book(String id, String title, String author) {</a:t>
            </a:r>
            <a:endParaRPr lang="en-US" sz="14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40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super(id, title);</a:t>
            </a:r>
            <a:endParaRPr lang="en-US" sz="14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setAuthor(author);</a:t>
            </a:r>
            <a:endParaRPr lang="en-US" sz="14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}</a:t>
            </a:r>
            <a:endParaRPr lang="en-US" sz="14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89204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id, title, isBorrowed, calculateLateFee() — all inherited. Book only adds author.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3 · Week 3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 OF 5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DVD — A Second Subclass, With an Override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2103120" cy="310896"/>
          </a:xfrm>
          <a:prstGeom prst="roundRect">
            <a:avLst>
              <a:gd name="adj" fmla="val 17647"/>
            </a:avLst>
          </a:prstGeom>
          <a:solidFill>
            <a:srgbClr val="1C729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188720"/>
            <a:ext cx="2103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lms/model/DVD.java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11064240" cy="4206240"/>
          </a:xfrm>
          <a:prstGeom prst="roundRect">
            <a:avLst>
              <a:gd name="adj" fmla="val 1739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777240" y="1746504"/>
            <a:ext cx="10607040" cy="3913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package lms.model;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class DVD extends LibraryItem {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private int durationMinutes;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public DVD(String id, String title, int durationMinutes) {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super(id, title);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this.durationMinutes = durationMinutes;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}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@Override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public double calculateLateFee(int daysLate) {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8FA9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return daysLate * 25.0;   // DVDs cost more per day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}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594360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Adding a whole new kind of item never touched Book.java. Keep this override in mind — Part 2 explains exactly why it matters.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3 · Week 3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4 OF 5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Member Becomes a Parent Too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2194560" cy="310896"/>
          </a:xfrm>
          <a:prstGeom prst="roundRect">
            <a:avLst>
              <a:gd name="adj" fmla="val 17647"/>
            </a:avLst>
          </a:prstGeom>
          <a:solidFill>
            <a:srgbClr val="1C729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188720"/>
            <a:ext cx="2194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lms/model/Member.java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11064240" cy="3108960"/>
          </a:xfrm>
          <a:prstGeom prst="roundRect">
            <a:avLst>
              <a:gd name="adj" fmla="val 2353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777240" y="1746504"/>
            <a:ext cx="10607040" cy="2816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class Member {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private String memberId, name;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private int borrowedCount;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8FA9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private int maxBorrowLimit;   // NEW field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public Member(String memberId, String name, int maxBorrowLimit) {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setMemberId(memberId); setName(name);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this.maxBorrowLimit = maxBorrowLimit;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}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89204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maxBorrowLimit is set here but its VALUE is decided by each subclass — that's next.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3 · Week 3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5 OF 5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Student &amp; Staff — Extending Member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3474720" cy="310896"/>
          </a:xfrm>
          <a:prstGeom prst="roundRect">
            <a:avLst>
              <a:gd name="adj" fmla="val 17647"/>
            </a:avLst>
          </a:prstGeom>
          <a:solidFill>
            <a:srgbClr val="1C729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188720"/>
            <a:ext cx="3474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lms/model/Student.java + Staff.java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11064240" cy="4206240"/>
          </a:xfrm>
          <a:prstGeom prst="roundRect">
            <a:avLst>
              <a:gd name="adj" fmla="val 1739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777240" y="1746504"/>
            <a:ext cx="10607040" cy="3913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class Student extends Member {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private static final int STUDENT_BORROW_LIMIT = 3;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public Student(String memberId, String name) {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super(memberId, name, STUDENT_BORROW_LIMIT);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}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class Staff extends Member {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private static final int STAFF_BORROW_LIMIT = 10;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public Staff(String memberId, String name) {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super(memberId, name, STAFF_BORROW_LIMIT);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}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594360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completely normal for a subclass to contain almost nothing except a call to super(...) with the right value.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3 · Week 3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 YOUR SKETCH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New Hierarchy, In One Diagram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2103120" y="1417320"/>
            <a:ext cx="3017520" cy="457200"/>
          </a:xfrm>
          <a:prstGeom prst="rect">
            <a:avLst/>
          </a:prstGeom>
          <a:solidFill>
            <a:srgbClr val="21295C"/>
          </a:solidFill>
          <a:ln w="12700">
            <a:solidFill>
              <a:srgbClr val="1B27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2103120" y="1417320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LibraryItem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040880" y="1417320"/>
            <a:ext cx="3017520" cy="457200"/>
          </a:xfrm>
          <a:prstGeom prst="rect">
            <a:avLst/>
          </a:prstGeom>
          <a:solidFill>
            <a:srgbClr val="21295C"/>
          </a:solidFill>
          <a:ln w="12700">
            <a:solidFill>
              <a:srgbClr val="1B273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040880" y="1417320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Member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2834640"/>
            <a:ext cx="2331720" cy="457200"/>
          </a:xfrm>
          <a:prstGeom prst="rect">
            <a:avLst/>
          </a:prstGeom>
          <a:solidFill>
            <a:srgbClr val="EAF3F8"/>
          </a:solidFill>
          <a:ln w="12700">
            <a:solidFill>
              <a:srgbClr val="1B273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283464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Book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337560" y="2834640"/>
            <a:ext cx="2331720" cy="457200"/>
          </a:xfrm>
          <a:prstGeom prst="rect">
            <a:avLst/>
          </a:prstGeom>
          <a:solidFill>
            <a:srgbClr val="EAF3F8"/>
          </a:solidFill>
          <a:ln w="12700">
            <a:solidFill>
              <a:srgbClr val="1B273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337560" y="283464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DVD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263640" y="2834640"/>
            <a:ext cx="2331720" cy="457200"/>
          </a:xfrm>
          <a:prstGeom prst="rect">
            <a:avLst/>
          </a:prstGeom>
          <a:solidFill>
            <a:srgbClr val="EAF3F8"/>
          </a:solidFill>
          <a:ln w="12700">
            <a:solidFill>
              <a:srgbClr val="1B273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263640" y="283464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Student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9052560" y="2834640"/>
            <a:ext cx="2331720" cy="457200"/>
          </a:xfrm>
          <a:prstGeom prst="rect">
            <a:avLst/>
          </a:prstGeom>
          <a:solidFill>
            <a:srgbClr val="EAF3F8"/>
          </a:solidFill>
          <a:ln w="12700">
            <a:solidFill>
              <a:srgbClr val="1B273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052560" y="2834640"/>
            <a:ext cx="2331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Staff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 flipH="1">
            <a:off x="1714500" y="1874520"/>
            <a:ext cx="1897380" cy="960120"/>
          </a:xfrm>
          <a:prstGeom prst="line">
            <a:avLst/>
          </a:prstGeom>
          <a:noFill/>
          <a:ln w="19050">
            <a:solidFill>
              <a:srgbClr val="1C729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611880" y="1874520"/>
            <a:ext cx="891540" cy="960120"/>
          </a:xfrm>
          <a:prstGeom prst="line">
            <a:avLst/>
          </a:prstGeom>
          <a:noFill/>
          <a:ln w="19050">
            <a:solidFill>
              <a:srgbClr val="1C7293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 flipH="1">
            <a:off x="7429500" y="1874520"/>
            <a:ext cx="1120140" cy="960120"/>
          </a:xfrm>
          <a:prstGeom prst="line">
            <a:avLst/>
          </a:prstGeom>
          <a:noFill/>
          <a:ln w="19050">
            <a:solidFill>
              <a:srgbClr val="1C7293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549640" y="1874520"/>
            <a:ext cx="1668780" cy="960120"/>
          </a:xfrm>
          <a:prstGeom prst="line">
            <a:avLst/>
          </a:prstGeom>
          <a:noFill/>
          <a:ln w="19050">
            <a:solidFill>
              <a:srgbClr val="1C729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2103120" y="2331720"/>
            <a:ext cx="3017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△ = "extends" (inheritance)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4480560" y="4023360"/>
            <a:ext cx="3200400" cy="548640"/>
          </a:xfrm>
          <a:prstGeom prst="rect">
            <a:avLst/>
          </a:prstGeom>
          <a:solidFill>
            <a:srgbClr val="065A82"/>
          </a:solidFill>
          <a:ln w="12700">
            <a:solidFill>
              <a:srgbClr val="1B273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4480560" y="4023360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Library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3063240" y="3291840"/>
            <a:ext cx="2423160" cy="731520"/>
          </a:xfrm>
          <a:prstGeom prst="line">
            <a:avLst/>
          </a:prstGeom>
          <a:noFill/>
          <a:ln w="19050">
            <a:solidFill>
              <a:srgbClr val="065A82"/>
            </a:solidFill>
            <a:prstDash val="dash"/>
          </a:ln>
        </p:spPr>
      </p:sp>
      <p:sp>
        <p:nvSpPr>
          <p:cNvPr id="24" name="Shape 22"/>
          <p:cNvSpPr/>
          <p:nvPr/>
        </p:nvSpPr>
        <p:spPr>
          <a:xfrm flipH="1">
            <a:off x="7680960" y="3291840"/>
            <a:ext cx="1051560" cy="731520"/>
          </a:xfrm>
          <a:prstGeom prst="line">
            <a:avLst/>
          </a:prstGeom>
          <a:noFill/>
          <a:ln w="19050">
            <a:solidFill>
              <a:srgbClr val="065A82"/>
            </a:solidFill>
            <a:prstDash val="dash"/>
          </a:ln>
        </p:spPr>
      </p:sp>
      <p:sp>
        <p:nvSpPr>
          <p:cNvPr id="25" name="Text 23"/>
          <p:cNvSpPr txBox="1"/>
          <p:nvPr/>
        </p:nvSpPr>
        <p:spPr>
          <a:xfrm>
            <a:off x="548640" y="475488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- = "has-a" (composition): Library holds LibraryItems and Members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3 · Week 3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95360" y="2011680"/>
            <a:ext cx="38404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533" b="1" dirty="0">
                <a:solidFill>
                  <a:srgbClr val="1C7293">
                    <a:alpha val="18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}</a:t>
            </a:r>
            <a:endParaRPr lang="en-US" sz="20533" dirty="0"/>
          </a:p>
        </p:txBody>
      </p:sp>
      <p:sp>
        <p:nvSpPr>
          <p:cNvPr id="3" name="Shape 1"/>
          <p:cNvSpPr/>
          <p:nvPr/>
        </p:nvSpPr>
        <p:spPr>
          <a:xfrm>
            <a:off x="822960" y="2148840"/>
            <a:ext cx="822960" cy="822960"/>
          </a:xfrm>
          <a:prstGeom prst="roundRect">
            <a:avLst>
              <a:gd name="adj" fmla="val 16667"/>
            </a:avLst>
          </a:prstGeom>
          <a:solidFill>
            <a:srgbClr val="1C7293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21488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2011680"/>
            <a:ext cx="89611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 2: Dynamic Binding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1828800" y="297180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method call, resolved differently at runtime for each object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Same Line, a Different Answer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80160"/>
            <a:ext cx="1106424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 (runtime) binding: which overridden method actually runs is decided while the program is running, based on the object's REAL type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only works BECAUSE of the inheritance hierarchy you just built — Library can hold Book and DVD in the same list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 add a new subclass later and old code keeps working, unchanged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548640" y="3566160"/>
            <a:ext cx="11064240" cy="2194560"/>
          </a:xfrm>
          <a:prstGeom prst="roundRect">
            <a:avLst>
              <a:gd name="adj" fmla="val 4167"/>
            </a:avLst>
          </a:prstGeom>
          <a:solidFill>
            <a:srgbClr val="EAF3F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374904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Everyday analogy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4160520"/>
            <a:ext cx="103327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 "Play" in a music app: it plays a Song, a Podcast, or an Audiobook differently — but you press the exact same button every time.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3 · Week 3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CODE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Library — printAllLateFees()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2468880" cy="310896"/>
          </a:xfrm>
          <a:prstGeom prst="roundRect">
            <a:avLst>
              <a:gd name="adj" fmla="val 17647"/>
            </a:avLst>
          </a:prstGeom>
          <a:solidFill>
            <a:srgbClr val="1C729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188720"/>
            <a:ext cx="2468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lms/service/Library.java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64240" cy="2011680"/>
          </a:xfrm>
          <a:prstGeom prst="roundRect">
            <a:avLst>
              <a:gd name="adj" fmla="val 3636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777240" y="1700784"/>
            <a:ext cx="10607040" cy="171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3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void printAllLateFees(int daysLate) {</a:t>
            </a:r>
            <a:endParaRPr lang="en-US" sz="14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40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for (LibraryItem item : items) {</a:t>
            </a:r>
            <a:endParaRPr lang="en-US" sz="14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System.out.println(item.getTitle() + ": " + item.calculateLateFee(daysLate));</a:t>
            </a:r>
            <a:endParaRPr lang="en-US" sz="14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}</a:t>
            </a:r>
            <a:endParaRPr lang="en-US" sz="14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74904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Console output: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406908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777240" y="4215384"/>
            <a:ext cx="10607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Clean Code: 30.0</a:t>
            </a:r>
            <a:endParaRPr lang="en-US" sz="13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00" dirty="0">
                <a:solidFill>
                  <a:srgbClr val="8FA9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Introduction to Algorithms: 75.0   // DVD's override, same loop, same line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525780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method never says "if it's a DVD..." — it doesn't need to. That's dynamic binding.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3 · Week 3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95360" y="2011680"/>
            <a:ext cx="38404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533" b="1" dirty="0">
                <a:solidFill>
                  <a:srgbClr val="1C7293">
                    <a:alpha val="18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}</a:t>
            </a:r>
            <a:endParaRPr lang="en-US" sz="20533" dirty="0"/>
          </a:p>
        </p:txBody>
      </p:sp>
      <p:sp>
        <p:nvSpPr>
          <p:cNvPr id="3" name="Shape 1"/>
          <p:cNvSpPr/>
          <p:nvPr/>
        </p:nvSpPr>
        <p:spPr>
          <a:xfrm>
            <a:off x="822960" y="2148840"/>
            <a:ext cx="822960" cy="822960"/>
          </a:xfrm>
          <a:prstGeom prst="roundRect">
            <a:avLst>
              <a:gd name="adj" fmla="val 16667"/>
            </a:avLst>
          </a:prstGeom>
          <a:solidFill>
            <a:srgbClr val="1C7293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21488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2011680"/>
            <a:ext cx="89611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 3: Static Binding &amp; Overloading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1828800" y="297180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Resolved before the program ever runs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Decided at Compile Time, Not Runtime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80160"/>
            <a:ext cx="110642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 overloading: several methods with the SAME name but DIFFERENT parameter types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compiler picks which one to call based on the DECLARED type of your variable — before the program ever executes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3017520"/>
            <a:ext cx="5349240" cy="2286000"/>
          </a:xfrm>
          <a:prstGeom prst="roundRect">
            <a:avLst>
              <a:gd name="adj" fmla="val 4000"/>
            </a:avLst>
          </a:prstGeom>
          <a:solidFill>
            <a:srgbClr val="EAF3F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320040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Overriding (dynamic)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611880"/>
            <a:ext cx="47548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signature, subclass replaces parent's version. Resolved at RUNTIME by the real object.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263640" y="3017520"/>
            <a:ext cx="5349240" cy="2286000"/>
          </a:xfrm>
          <a:prstGeom prst="roundRect">
            <a:avLst>
              <a:gd name="adj" fmla="val 4000"/>
            </a:avLst>
          </a:prstGeom>
          <a:solidFill>
            <a:srgbClr val="EAF3F8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537960" y="320040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Overloading (static)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6537960" y="3611880"/>
            <a:ext cx="47548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 parameter types, same class. Resolved at COMPILE TIME by the declared variable type.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3 · Week 3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CODE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Library — Three Overloads of addItem()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2468880" cy="310896"/>
          </a:xfrm>
          <a:prstGeom prst="roundRect">
            <a:avLst>
              <a:gd name="adj" fmla="val 17647"/>
            </a:avLst>
          </a:prstGeom>
          <a:solidFill>
            <a:srgbClr val="1C729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188720"/>
            <a:ext cx="2468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lms/service/Library.java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64240" cy="4023360"/>
          </a:xfrm>
          <a:prstGeom prst="roundRect">
            <a:avLst>
              <a:gd name="adj" fmla="val 1818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777240" y="1700784"/>
            <a:ext cx="10607040" cy="373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void addItem(LibraryItem item) { items.add(item); }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void addItem(Book book) {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items.add(book);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8FA9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// extra step: log to "new arrivals"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void addItem(DVD dvd) {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items.add(dvd);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8FA9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// extra step: check disc condition</a:t>
            </a:r>
            <a:endParaRPr lang="en-US" sz="135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5715000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 b = new Book(...); library.addItem(b); -&gt; the compiler already knows b is a Book, and picks addItem(Book) before the program runs.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3 · Week 3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95360" y="2011680"/>
            <a:ext cx="38404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533" b="1" dirty="0">
                <a:solidFill>
                  <a:srgbClr val="1C7293">
                    <a:alpha val="18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}</a:t>
            </a:r>
            <a:endParaRPr lang="en-US" sz="20533" dirty="0"/>
          </a:p>
        </p:txBody>
      </p:sp>
      <p:sp>
        <p:nvSpPr>
          <p:cNvPr id="3" name="Shape 1"/>
          <p:cNvSpPr/>
          <p:nvPr/>
        </p:nvSpPr>
        <p:spPr>
          <a:xfrm>
            <a:off x="822960" y="2148840"/>
            <a:ext cx="822960" cy="822960"/>
          </a:xfrm>
          <a:prstGeom prst="roundRect">
            <a:avLst>
              <a:gd name="adj" fmla="val 16667"/>
            </a:avLst>
          </a:prstGeom>
          <a:solidFill>
            <a:srgbClr val="1C7293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21488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2011680"/>
            <a:ext cx="89611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 4: instanceof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1828800" y="297180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one tool that genuinely needs the real type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CODE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Library — streamIfPossible()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2468880" cy="310896"/>
          </a:xfrm>
          <a:prstGeom prst="roundRect">
            <a:avLst>
              <a:gd name="adj" fmla="val 17647"/>
            </a:avLst>
          </a:prstGeom>
          <a:solidFill>
            <a:srgbClr val="1C729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188720"/>
            <a:ext cx="2468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lms/service/Library.java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64240" cy="2651760"/>
          </a:xfrm>
          <a:prstGeom prst="roundRect">
            <a:avLst>
              <a:gd name="adj" fmla="val 2759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777240" y="1700784"/>
            <a:ext cx="10607040" cy="2359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3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void streamIfPossible(LibraryItem item) {</a:t>
            </a:r>
            <a:endParaRPr lang="en-US" sz="14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40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if (item instanceof DVD dvd) {</a:t>
            </a:r>
            <a:endParaRPr lang="en-US" sz="14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System.out.println("Streaming \"" + dvd.getTitle() + "\"...");</a:t>
            </a:r>
            <a:endParaRPr lang="en-US" sz="14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} else {</a:t>
            </a:r>
            <a:endParaRPr lang="en-US" sz="14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System.out.println(item.getTitle() + " cannot be streamed.");</a:t>
            </a:r>
            <a:endParaRPr lang="en-US" sz="14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}</a:t>
            </a:r>
            <a:endParaRPr lang="en-US" sz="1400" dirty="0"/>
          </a:p>
          <a:p>
            <a:pPr indent="0" marL="0">
              <a:lnSpc>
                <a:spcPct val="113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4434840"/>
            <a:ext cx="11064240" cy="1371600"/>
          </a:xfrm>
          <a:prstGeom prst="roundRect">
            <a:avLst>
              <a:gd name="adj" fmla="val 6667"/>
            </a:avLst>
          </a:prstGeom>
          <a:solidFill>
            <a:srgbClr val="FFF3D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822960" y="4572000"/>
            <a:ext cx="10332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A6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this sparingly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4892040"/>
            <a:ext cx="10332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 find yourself writing instanceof chains everywhere, that's usually a sign you wanted an overridden method instead. Reach for it only when the behaviour genuinely doesn't belong on the parent type.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3 · Week 3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95360" y="2011680"/>
            <a:ext cx="38404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533" b="1" dirty="0">
                <a:solidFill>
                  <a:srgbClr val="1C7293">
                    <a:alpha val="18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}</a:t>
            </a:r>
            <a:endParaRPr lang="en-US" sz="20533" dirty="0"/>
          </a:p>
        </p:txBody>
      </p:sp>
      <p:sp>
        <p:nvSpPr>
          <p:cNvPr id="3" name="Shape 1"/>
          <p:cNvSpPr/>
          <p:nvPr/>
        </p:nvSpPr>
        <p:spPr>
          <a:xfrm>
            <a:off x="822960" y="2148840"/>
            <a:ext cx="822960" cy="822960"/>
          </a:xfrm>
          <a:prstGeom prst="roundRect">
            <a:avLst>
              <a:gd name="adj" fmla="val 16667"/>
            </a:avLst>
          </a:prstGeom>
          <a:solidFill>
            <a:srgbClr val="1C7293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21488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2011680"/>
            <a:ext cx="89611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Turn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1828800" y="297180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sample project, and Lab 2 itself</a:t>
            </a:r>
            <a:endParaRPr lang="en-US" sz="1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 MATERIAL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Companion Sample Project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11064240" cy="1554480"/>
          </a:xfrm>
          <a:prstGeom prst="roundRect">
            <a:avLst>
              <a:gd name="adj" fmla="val 5882"/>
            </a:avLst>
          </a:prstGeom>
          <a:solidFill>
            <a:srgbClr val="21295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68680" y="1536192"/>
            <a:ext cx="10424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SENG12233_Week3_Sample_Project.zip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1993392"/>
            <a:ext cx="104241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Builds on Week 2's Book/Member — now with LibraryItem, DVD, Student, Staff, plus printAllLateFees(), the addItem() overloads, and streamIfPossible(). Compiled and run on JDK 21 before this deck was built.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200400"/>
            <a:ext cx="1106424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the three experiments in Main.java's comment: add a Magazine, comment out an overload, stream a Book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reference material, not your submission — your Lab 2 PR should be your own work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3 · Week 3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NOW: START LAB 2 (COMBINED)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This Week's Build — And This Week's Git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1106424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LibraryItem, Book, DVD with inheritance and one overridden method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Member, Student, Staff the same way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printAllLateFees(), overload addItem(), and one justified instanceof case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3383280"/>
            <a:ext cx="11064240" cy="1417320"/>
          </a:xfrm>
          <a:prstGeom prst="roundRect">
            <a:avLst>
              <a:gd name="adj" fmla="val 6452"/>
            </a:avLst>
          </a:prstGeom>
          <a:solidFill>
            <a:srgbClr val="EAF3F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3547872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65A8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Branch:  week3-inheritance-polymorphism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93192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65A8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 title:  "Week 3: Inheritance &amp; Polymorphism"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43434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workflow: see the Git &amp; GitHub Guide from Week 1.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3 · Week 3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955280" y="1463040"/>
            <a:ext cx="420624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489" b="1" dirty="0">
                <a:solidFill>
                  <a:srgbClr val="1C7293">
                    <a:alpha val="2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}</a:t>
            </a:r>
            <a:endParaRPr lang="en-US" sz="22489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2651760"/>
            <a:ext cx="7315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Questions?</a:t>
            </a:r>
            <a:endParaRPr lang="en-US" sz="46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361188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your IDE — Lab 2 starts now.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6126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FA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Lecture 3 · Software Engineering Teaching Unit · University of Kelaniya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2026-09-29T17:06:55Z</dcterms:created>
  <dcterms:modified xsi:type="dcterms:W3CDTF">2026-09-29T17:06:55Z</dcterms:modified>
</cp:coreProperties>
</file>