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863840" y="914400"/>
            <a:ext cx="475488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5422" b="1" dirty="0">
                <a:solidFill>
                  <a:srgbClr val="1C7293">
                    <a:alpha val="22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{ }</a:t>
            </a:r>
            <a:endParaRPr lang="en-US" sz="25422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12801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9F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  ·  LECTURE 4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1737360"/>
            <a:ext cx="914400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Abstract Classes</a:t>
            </a:r>
            <a:endParaRPr lang="en-US" sz="4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&amp; Interfaces</a:t>
            </a:r>
            <a:endParaRPr lang="en-US" sz="42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3703320"/>
            <a:ext cx="9144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4 — Lab 3: Contracts, Not Just Code Sharing</a:t>
            </a:r>
            <a:endParaRPr lang="en-US" sz="19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416052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9F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Full Code Walkthrough &amp; a Companion Sample Project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61264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7FA9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Faculty of Science · University of Kelaniya · Software Engineering Teaching Unit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 PLAN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Today's Agenda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325880"/>
            <a:ext cx="11064240" cy="676656"/>
          </a:xfrm>
          <a:prstGeom prst="roundRect">
            <a:avLst>
              <a:gd name="adj" fmla="val 8108"/>
            </a:avLst>
          </a:prstGeom>
          <a:solidFill>
            <a:srgbClr val="EAF3F8"/>
          </a:solidFill>
          <a:ln w="9525">
            <a:solidFill>
              <a:srgbClr val="DCE9F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325880"/>
            <a:ext cx="201168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Recap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2926080" y="1325880"/>
            <a:ext cx="841248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3's hierarchy — and the "default" late fee that quietly lets us forget something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48640" y="2057400"/>
            <a:ext cx="11064240" cy="676656"/>
          </a:xfrm>
          <a:prstGeom prst="roundRect">
            <a:avLst>
              <a:gd name="adj" fmla="val 8108"/>
            </a:avLst>
          </a:prstGeom>
          <a:solidFill>
            <a:srgbClr val="FFFFFF"/>
          </a:solidFill>
          <a:ln w="9525">
            <a:solidFill>
              <a:srgbClr val="DCE9F0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2057400"/>
            <a:ext cx="201168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2926080" y="2057400"/>
            <a:ext cx="841248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Abstract classes &amp; abstract methods — a promise the compiler enforces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48640" y="2788920"/>
            <a:ext cx="11064240" cy="676656"/>
          </a:xfrm>
          <a:prstGeom prst="roundRect">
            <a:avLst>
              <a:gd name="adj" fmla="val 8108"/>
            </a:avLst>
          </a:prstGeom>
          <a:solidFill>
            <a:srgbClr val="EAF3F8"/>
          </a:solidFill>
          <a:ln w="9525">
            <a:solidFill>
              <a:srgbClr val="DCE9F0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22960" y="2788920"/>
            <a:ext cx="201168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2926080" y="2788920"/>
            <a:ext cx="841248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Interfaces — contracts any class can sign, wherever it sits in the hierarchy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548640" y="3520440"/>
            <a:ext cx="11064240" cy="676656"/>
          </a:xfrm>
          <a:prstGeom prst="roundRect">
            <a:avLst>
              <a:gd name="adj" fmla="val 8108"/>
            </a:avLst>
          </a:prstGeom>
          <a:solidFill>
            <a:srgbClr val="FFFFFF"/>
          </a:solidFill>
          <a:ln w="9525">
            <a:solidFill>
              <a:srgbClr val="DCE9F0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3520440"/>
            <a:ext cx="201168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3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2926080" y="3520440"/>
            <a:ext cx="841248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Abstract class or interface? — choosing between them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48640" y="4251960"/>
            <a:ext cx="11064240" cy="676656"/>
          </a:xfrm>
          <a:prstGeom prst="roundRect">
            <a:avLst>
              <a:gd name="adj" fmla="val 8108"/>
            </a:avLst>
          </a:prstGeom>
          <a:solidFill>
            <a:srgbClr val="EAF3F8"/>
          </a:solidFill>
          <a:ln w="9525">
            <a:solidFill>
              <a:srgbClr val="DCE9F0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22960" y="4251960"/>
            <a:ext cx="201168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Code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2926080" y="4251960"/>
            <a:ext cx="841248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Loanable, Reservable, Magazine, and a sortable Member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548640" y="4983480"/>
            <a:ext cx="11064240" cy="676656"/>
          </a:xfrm>
          <a:prstGeom prst="roundRect">
            <a:avLst>
              <a:gd name="adj" fmla="val 8108"/>
            </a:avLst>
          </a:prstGeom>
          <a:solidFill>
            <a:srgbClr val="FFFFFF"/>
          </a:solidFill>
          <a:ln w="9525">
            <a:solidFill>
              <a:srgbClr val="DCE9F0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822960" y="4983480"/>
            <a:ext cx="201168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2926080" y="4983480"/>
            <a:ext cx="841248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Lab 3 — sample project provided as your reference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 · Lecture 4 · Week 4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WE LEFT OFF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Last Week's Quiet Weakness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371600"/>
            <a:ext cx="11064240" cy="2468880"/>
          </a:xfrm>
          <a:prstGeom prst="roundRect">
            <a:avLst>
              <a:gd name="adj" fmla="val 2963"/>
            </a:avLst>
          </a:prstGeom>
          <a:solidFill>
            <a:srgbClr val="10243A"/>
          </a:solidFill>
          <a:ln/>
          <a:effectLst>
            <a:outerShdw sx="100000" sy="100000" kx="0" ky="0" algn="bl" rotWithShape="0" blurRad="76200" dist="38100" dir="5400000">
              <a:srgbClr val="000000">
                <a:alpha val="25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777240" y="1517904"/>
            <a:ext cx="10607040" cy="2176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3000"/>
              </a:lnSpc>
              <a:buNone/>
            </a:pPr>
            <a:r>
              <a:rPr lang="en-US" sz="13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public abstract class LibraryItem {</a:t>
            </a:r>
            <a:endParaRPr lang="en-US" sz="135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public double calculateLateFee(int daysLate) {</a:t>
            </a:r>
            <a:endParaRPr lang="en-US" sz="135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50" dirty="0">
                <a:solidFill>
                  <a:srgbClr val="7FD3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return daysLate * 10.0;     // a DEFAULT</a:t>
            </a:r>
            <a:endParaRPr lang="en-US" sz="135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}</a:t>
            </a:r>
            <a:endParaRPr lang="en-US" sz="135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350" dirty="0"/>
          </a:p>
          <a:p>
            <a:pPr indent="0" marL="0">
              <a:lnSpc>
                <a:spcPct val="113000"/>
              </a:lnSpc>
              <a:buNone/>
            </a:pPr>
            <a:endParaRPr lang="en-US" sz="135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50" dirty="0">
                <a:solidFill>
                  <a:srgbClr val="8FA9B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public class Magazine extends LibraryItem { ... }   // forgot the fee?</a:t>
            </a:r>
            <a:endParaRPr lang="en-US" sz="135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50" dirty="0">
                <a:solidFill>
                  <a:srgbClr val="8FA9B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It compiles. Magazines silently charge 10.0/day - nobody decided that.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4069080"/>
            <a:ext cx="1106424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default method lets a subclass forget a decision — and the compiler says nothing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Also: Book can be reserved but DVD cannot. Where does "reserve" live? Not on LibraryItem — that gives it to everything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Today's tools solve both problems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 · Lecture 4 · Week 4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595360" y="2011680"/>
            <a:ext cx="38404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533" b="1" dirty="0">
                <a:solidFill>
                  <a:srgbClr val="1C7293">
                    <a:alpha val="18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{ }</a:t>
            </a:r>
            <a:endParaRPr lang="en-US" sz="20533" dirty="0"/>
          </a:p>
        </p:txBody>
      </p:sp>
      <p:sp>
        <p:nvSpPr>
          <p:cNvPr id="3" name="Shape 1"/>
          <p:cNvSpPr/>
          <p:nvPr/>
        </p:nvSpPr>
        <p:spPr>
          <a:xfrm>
            <a:off x="822960" y="2148840"/>
            <a:ext cx="822960" cy="822960"/>
          </a:xfrm>
          <a:prstGeom prst="roundRect">
            <a:avLst>
              <a:gd name="adj" fmla="val 16667"/>
            </a:avLst>
          </a:prstGeom>
          <a:solidFill>
            <a:srgbClr val="1C7293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822960" y="21488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2011680"/>
            <a:ext cx="89611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Part 1: Abstract Classes</a:t>
            </a:r>
            <a:endParaRPr lang="en-US" sz="3000" dirty="0"/>
          </a:p>
        </p:txBody>
      </p:sp>
      <p:sp>
        <p:nvSpPr>
          <p:cNvPr id="6" name="Text 4"/>
          <p:cNvSpPr txBox="1"/>
          <p:nvPr/>
        </p:nvSpPr>
        <p:spPr>
          <a:xfrm>
            <a:off x="1828800" y="2971800"/>
            <a:ext cx="8686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method with no body — and a compiler that holds you to it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Declare the What, Force Every Child to Supply the How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280160"/>
            <a:ext cx="1106424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abstract method has a signature but NO body: it says "every subclass must provide this"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class with an abstract method must itself be declared abstract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abstract class cannot be instantiated — new LibraryItem(...) will not compile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can still hold fields, constructors, and ordinary methods — shared code stays shared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548640" y="3931920"/>
            <a:ext cx="11064240" cy="1737360"/>
          </a:xfrm>
          <a:prstGeom prst="roundRect">
            <a:avLst>
              <a:gd name="adj" fmla="val 5263"/>
            </a:avLst>
          </a:prstGeom>
          <a:solidFill>
            <a:srgbClr val="EAF3F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22960" y="406908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Everyday analogy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4480560"/>
            <a:ext cx="103327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job description that says "must be able to cook" — every chef hired must actually do it, each in their own way, but nobody can be hired as just "an Employee" with no specialty.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 · Lecture 4 · Week 4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595360" y="2011680"/>
            <a:ext cx="38404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533" b="1" dirty="0">
                <a:solidFill>
                  <a:srgbClr val="1C7293">
                    <a:alpha val="18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{ }</a:t>
            </a:r>
            <a:endParaRPr lang="en-US" sz="20533" dirty="0"/>
          </a:p>
        </p:txBody>
      </p:sp>
      <p:sp>
        <p:nvSpPr>
          <p:cNvPr id="3" name="Shape 1"/>
          <p:cNvSpPr/>
          <p:nvPr/>
        </p:nvSpPr>
        <p:spPr>
          <a:xfrm>
            <a:off x="822960" y="2148840"/>
            <a:ext cx="822960" cy="822960"/>
          </a:xfrm>
          <a:prstGeom prst="roundRect">
            <a:avLst>
              <a:gd name="adj" fmla="val 16667"/>
            </a:avLst>
          </a:prstGeom>
          <a:solidFill>
            <a:srgbClr val="1C7293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822960" y="21488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2011680"/>
            <a:ext cx="89611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Live Code, Part A: Make It Abstract</a:t>
            </a:r>
            <a:endParaRPr lang="en-US" sz="3000" dirty="0"/>
          </a:p>
        </p:txBody>
      </p:sp>
      <p:sp>
        <p:nvSpPr>
          <p:cNvPr id="6" name="Text 4"/>
          <p:cNvSpPr txBox="1"/>
          <p:nvPr/>
        </p:nvSpPr>
        <p:spPr>
          <a:xfrm>
            <a:off x="1828800" y="2971800"/>
            <a:ext cx="8686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calculateLateFee() loses its body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1 OF 4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LibraryItem — A Truly Abstract Method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188720"/>
            <a:ext cx="2651760" cy="310896"/>
          </a:xfrm>
          <a:prstGeom prst="roundRect">
            <a:avLst>
              <a:gd name="adj" fmla="val 17647"/>
            </a:avLst>
          </a:prstGeom>
          <a:solidFill>
            <a:srgbClr val="1C7293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1188720"/>
            <a:ext cx="2651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lms/model/LibraryItem.java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11064240" cy="2926080"/>
          </a:xfrm>
          <a:prstGeom prst="roundRect">
            <a:avLst>
              <a:gd name="adj" fmla="val 2500"/>
            </a:avLst>
          </a:prstGeom>
          <a:solidFill>
            <a:srgbClr val="10243A"/>
          </a:solidFill>
          <a:ln/>
          <a:effectLst>
            <a:outerShdw sx="100000" sy="100000" kx="0" ky="0" algn="bl" rotWithShape="0" blurRad="76200" dist="38100" dir="5400000">
              <a:srgbClr val="000000">
                <a:alpha val="25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777240" y="1746504"/>
            <a:ext cx="10607040" cy="2633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3000"/>
              </a:lnSpc>
              <a:buNone/>
            </a:pPr>
            <a:r>
              <a:rPr lang="en-US" sz="14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public abstract class LibraryItem implements Loanable {</a:t>
            </a:r>
            <a:endParaRPr lang="en-US" sz="140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4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// ... id, title, isBorrowed, loan(), returnItem() as before</a:t>
            </a:r>
            <a:endParaRPr lang="en-US" sz="1400" dirty="0"/>
          </a:p>
          <a:p>
            <a:pPr indent="0" marL="0">
              <a:lnSpc>
                <a:spcPct val="113000"/>
              </a:lnSpc>
              <a:buNone/>
            </a:pPr>
            <a:endParaRPr lang="en-US" sz="140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400" dirty="0">
                <a:solidFill>
                  <a:srgbClr val="8FA9B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// BEFORE (Week 3):</a:t>
            </a:r>
            <a:endParaRPr lang="en-US" sz="140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400" dirty="0">
                <a:solidFill>
                  <a:srgbClr val="8FA9B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//   public double calculateLateFee(int daysLate) { return daysLate * 10.0; }</a:t>
            </a:r>
            <a:endParaRPr lang="en-US" sz="1400" dirty="0"/>
          </a:p>
          <a:p>
            <a:pPr indent="0" marL="0">
              <a:lnSpc>
                <a:spcPct val="113000"/>
              </a:lnSpc>
              <a:buNone/>
            </a:pPr>
            <a:endParaRPr lang="en-US" sz="140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400" dirty="0">
                <a:solidFill>
                  <a:srgbClr val="8FA9B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// AFTER (Week 4): no body, just a semicolon</a:t>
            </a:r>
            <a:endParaRPr lang="en-US" sz="140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400" dirty="0">
                <a:solidFill>
                  <a:srgbClr val="7FD3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public abstract double calculateLateFee(int daysLate);</a:t>
            </a:r>
            <a:endParaRPr lang="en-US" sz="140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4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4754880"/>
            <a:ext cx="11064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 can no longer lean on an inherited default — it now has to state its own rate. DVD already did.</a:t>
            </a:r>
            <a:endParaRPr lang="en-US" sz="1250" dirty="0"/>
          </a:p>
        </p:txBody>
      </p:sp>
      <p:sp>
        <p:nvSpPr>
          <p:cNvPr id="9" name="Text 7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 · Lecture 4 · Week 4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2 OF 4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Book and Magazine State Their Own Rates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188720"/>
            <a:ext cx="2743200" cy="310896"/>
          </a:xfrm>
          <a:prstGeom prst="roundRect">
            <a:avLst>
              <a:gd name="adj" fmla="val 17647"/>
            </a:avLst>
          </a:prstGeom>
          <a:solidFill>
            <a:srgbClr val="1C7293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1188720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Book.java  ·  Magazine.java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11064240" cy="3108960"/>
          </a:xfrm>
          <a:prstGeom prst="roundRect">
            <a:avLst>
              <a:gd name="adj" fmla="val 2353"/>
            </a:avLst>
          </a:prstGeom>
          <a:solidFill>
            <a:srgbClr val="10243A"/>
          </a:solidFill>
          <a:ln/>
          <a:effectLst>
            <a:outerShdw sx="100000" sy="100000" kx="0" ky="0" algn="bl" rotWithShape="0" blurRad="76200" dist="38100" dir="5400000">
              <a:srgbClr val="000000">
                <a:alpha val="25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777240" y="1746504"/>
            <a:ext cx="10607040" cy="2816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3000"/>
              </a:lnSpc>
              <a:buNone/>
            </a:pPr>
            <a:r>
              <a:rPr lang="en-US" sz="13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public class Book extends LibraryItem {</a:t>
            </a:r>
            <a:endParaRPr lang="en-US" sz="135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@Override</a:t>
            </a:r>
            <a:endParaRPr lang="en-US" sz="135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50" dirty="0">
                <a:solidFill>
                  <a:srgbClr val="7FD3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public double calculateLateFee(int daysLate) { return daysLate * 10.0; }</a:t>
            </a:r>
            <a:endParaRPr lang="en-US" sz="135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350" dirty="0"/>
          </a:p>
          <a:p>
            <a:pPr indent="0" marL="0">
              <a:lnSpc>
                <a:spcPct val="113000"/>
              </a:lnSpc>
              <a:buNone/>
            </a:pPr>
            <a:endParaRPr lang="en-US" sz="135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50" dirty="0">
                <a:solidFill>
                  <a:srgbClr val="8FA9B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public class Magazine extends LibraryItem {      // NEW class</a:t>
            </a:r>
            <a:endParaRPr lang="en-US" sz="135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@Override</a:t>
            </a:r>
            <a:endParaRPr lang="en-US" sz="135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50" dirty="0">
                <a:solidFill>
                  <a:srgbClr val="7FD3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public double calculateLateFee(int daysLate) { return daysLate * 5.0; }</a:t>
            </a:r>
            <a:endParaRPr lang="en-US" sz="135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35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4937760"/>
            <a:ext cx="11064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classes, three fee rules: Book 10.0 · DVD 25.0 · Magazine 5.0 per day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 · Lecture 4 · Week 4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PAYOFF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Forget It, and the Compiler Stops You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371600"/>
            <a:ext cx="11064240" cy="1737360"/>
          </a:xfrm>
          <a:prstGeom prst="roundRect">
            <a:avLst>
              <a:gd name="adj" fmla="val 4211"/>
            </a:avLst>
          </a:prstGeom>
          <a:solidFill>
            <a:srgbClr val="10243A"/>
          </a:solidFill>
          <a:ln/>
          <a:effectLst>
            <a:outerShdw sx="100000" sy="100000" kx="0" ky="0" algn="bl" rotWithShape="0" blurRad="76200" dist="38100" dir="5400000">
              <a:srgbClr val="000000">
                <a:alpha val="25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777240" y="1517904"/>
            <a:ext cx="1060704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3000"/>
              </a:lnSpc>
              <a:buNone/>
            </a:pPr>
            <a:r>
              <a:rPr lang="en-US" sz="13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public class Magazine extends LibraryItem {</a:t>
            </a:r>
            <a:endParaRPr lang="en-US" sz="135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private int issueNumber;</a:t>
            </a:r>
            <a:endParaRPr lang="en-US" sz="135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50" dirty="0">
                <a:solidFill>
                  <a:srgbClr val="8FA9B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// calculateLateFee() deleted...</a:t>
            </a:r>
            <a:endParaRPr lang="en-US" sz="135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329184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Compiler output: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48640" y="3611880"/>
            <a:ext cx="11064240" cy="1188720"/>
          </a:xfrm>
          <a:prstGeom prst="roundRect">
            <a:avLst>
              <a:gd name="adj" fmla="val 6154"/>
            </a:avLst>
          </a:prstGeom>
          <a:solidFill>
            <a:srgbClr val="10243A"/>
          </a:solidFill>
          <a:ln/>
          <a:effectLst>
            <a:outerShdw sx="100000" sy="100000" kx="0" ky="0" algn="bl" rotWithShape="0" blurRad="76200" dist="38100" dir="5400000">
              <a:srgbClr val="000000">
                <a:alpha val="25000"/>
              </a:srgbClr>
            </a:outerShdw>
          </a:effectLst>
        </p:spPr>
      </p:sp>
      <p:sp>
        <p:nvSpPr>
          <p:cNvPr id="8" name="Text 6"/>
          <p:cNvSpPr txBox="1"/>
          <p:nvPr/>
        </p:nvSpPr>
        <p:spPr>
          <a:xfrm>
            <a:off x="777240" y="3758184"/>
            <a:ext cx="10607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3000"/>
              </a:lnSpc>
              <a:buNone/>
            </a:pPr>
            <a:r>
              <a:rPr lang="en-US" sz="1350" dirty="0">
                <a:solidFill>
                  <a:srgbClr val="FF9E9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Magazine.java:10: error: Magazine is not abstract and does not</a:t>
            </a:r>
            <a:endParaRPr lang="en-US" sz="135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50" dirty="0">
                <a:solidFill>
                  <a:srgbClr val="FF9E9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override abstract method calculateLateFee(int) in LibraryItem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5029200"/>
            <a:ext cx="11064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mistake that used to slip through silently is now caught before the program can even run. That is the whole point of abstract methods.</a:t>
            </a:r>
            <a:endParaRPr lang="en-US" sz="1250" dirty="0"/>
          </a:p>
        </p:txBody>
      </p:sp>
      <p:sp>
        <p:nvSpPr>
          <p:cNvPr id="10" name="Text 8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 · Lecture 4 · Week 4</a:t>
            </a:r>
            <a:endParaRPr lang="en-US" sz="900" dirty="0"/>
          </a:p>
        </p:txBody>
      </p:sp>
      <p:sp>
        <p:nvSpPr>
          <p:cNvPr id="11" name="Text 9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595360" y="2011680"/>
            <a:ext cx="38404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533" b="1" dirty="0">
                <a:solidFill>
                  <a:srgbClr val="1C7293">
                    <a:alpha val="18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{ }</a:t>
            </a:r>
            <a:endParaRPr lang="en-US" sz="20533" dirty="0"/>
          </a:p>
        </p:txBody>
      </p:sp>
      <p:sp>
        <p:nvSpPr>
          <p:cNvPr id="3" name="Shape 1"/>
          <p:cNvSpPr/>
          <p:nvPr/>
        </p:nvSpPr>
        <p:spPr>
          <a:xfrm>
            <a:off x="822960" y="2148840"/>
            <a:ext cx="822960" cy="822960"/>
          </a:xfrm>
          <a:prstGeom prst="roundRect">
            <a:avLst>
              <a:gd name="adj" fmla="val 16667"/>
            </a:avLst>
          </a:prstGeom>
          <a:solidFill>
            <a:srgbClr val="1C7293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822960" y="21488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2011680"/>
            <a:ext cx="89611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Part 2: Interfaces</a:t>
            </a:r>
            <a:endParaRPr lang="en-US" sz="3000" dirty="0"/>
          </a:p>
        </p:txBody>
      </p:sp>
      <p:sp>
        <p:nvSpPr>
          <p:cNvPr id="6" name="Text 4"/>
          <p:cNvSpPr txBox="1"/>
          <p:nvPr/>
        </p:nvSpPr>
        <p:spPr>
          <a:xfrm>
            <a:off x="1828800" y="2971800"/>
            <a:ext cx="8686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contract any class can sign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Pure Contract: What, Never How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280160"/>
            <a:ext cx="1106424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interface lists methods a class promises to provide — no fields to inherit, no state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class signs the contract with implements and must supply every method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class can extend only ONE parent, but implement as many interfaces as it needs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Unrelated classes can share a capability: the interface cuts across the hierarchy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548640" y="3931920"/>
            <a:ext cx="11064240" cy="1737360"/>
          </a:xfrm>
          <a:prstGeom prst="roundRect">
            <a:avLst>
              <a:gd name="adj" fmla="val 5263"/>
            </a:avLst>
          </a:prstGeom>
          <a:solidFill>
            <a:srgbClr val="EAF3F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22960" y="406908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Everyday analogy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4480560"/>
            <a:ext cx="103327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power socket. Phones, kettles and laptops are completely unrelated, yet all can plug in — because each one meets the same socket standard.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 · Lecture 4 · Week 4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3 OF 4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Loanable — Your First Interface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188720"/>
            <a:ext cx="3383280" cy="310896"/>
          </a:xfrm>
          <a:prstGeom prst="roundRect">
            <a:avLst>
              <a:gd name="adj" fmla="val 17647"/>
            </a:avLst>
          </a:prstGeom>
          <a:solidFill>
            <a:srgbClr val="1C7293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1188720"/>
            <a:ext cx="3383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Loanable.java  ·  LibraryItem.java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11064240" cy="3840480"/>
          </a:xfrm>
          <a:prstGeom prst="roundRect">
            <a:avLst>
              <a:gd name="adj" fmla="val 1905"/>
            </a:avLst>
          </a:prstGeom>
          <a:solidFill>
            <a:srgbClr val="10243A"/>
          </a:solidFill>
          <a:ln/>
          <a:effectLst>
            <a:outerShdw sx="100000" sy="100000" kx="0" ky="0" algn="bl" rotWithShape="0" blurRad="76200" dist="38100" dir="5400000">
              <a:srgbClr val="000000">
                <a:alpha val="25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777240" y="1746504"/>
            <a:ext cx="10607040" cy="3547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3000"/>
              </a:lnSpc>
              <a:buNone/>
            </a:pPr>
            <a:r>
              <a:rPr lang="en-US" sz="13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public interface Loanable {</a:t>
            </a:r>
            <a:endParaRPr lang="en-US" sz="130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void loan(Member member);</a:t>
            </a:r>
            <a:endParaRPr lang="en-US" sz="130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void returnItem();</a:t>
            </a:r>
            <a:endParaRPr lang="en-US" sz="130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300" dirty="0"/>
          </a:p>
          <a:p>
            <a:pPr indent="0" marL="0">
              <a:lnSpc>
                <a:spcPct val="113000"/>
              </a:lnSpc>
              <a:buNone/>
            </a:pPr>
            <a:endParaRPr lang="en-US" sz="130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00" dirty="0">
                <a:solidFill>
                  <a:srgbClr val="7FD3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public abstract class LibraryItem implements Loanable {</a:t>
            </a:r>
            <a:endParaRPr lang="en-US" sz="130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@Override</a:t>
            </a:r>
            <a:endParaRPr lang="en-US" sz="130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public void loan(Member member) {</a:t>
            </a:r>
            <a:endParaRPr lang="en-US" sz="130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if (isBorrowed) System.out.println(title + " is already on loan.");</a:t>
            </a:r>
            <a:endParaRPr lang="en-US" sz="130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else { isBorrowed = true; member.incrementBorrowedCount(); ... }</a:t>
            </a:r>
            <a:endParaRPr lang="en-US" sz="130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}</a:t>
            </a:r>
            <a:endParaRPr lang="en-US" sz="130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5623560"/>
            <a:ext cx="11064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Book, DVD and Magazine all inherit this one implementation — they are Loanable without writing another line.</a:t>
            </a:r>
            <a:endParaRPr lang="en-US" sz="1250" dirty="0"/>
          </a:p>
        </p:txBody>
      </p:sp>
      <p:sp>
        <p:nvSpPr>
          <p:cNvPr id="9" name="Text 7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 · Lecture 4 · Week 4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3 OF 4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Reservable — Attached to Book Only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188720"/>
            <a:ext cx="2926080" cy="310896"/>
          </a:xfrm>
          <a:prstGeom prst="roundRect">
            <a:avLst>
              <a:gd name="adj" fmla="val 17647"/>
            </a:avLst>
          </a:prstGeom>
          <a:solidFill>
            <a:srgbClr val="1C7293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1188720"/>
            <a:ext cx="2926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Reservable.java  ·  Book.java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11064240" cy="3566160"/>
          </a:xfrm>
          <a:prstGeom prst="roundRect">
            <a:avLst>
              <a:gd name="adj" fmla="val 2051"/>
            </a:avLst>
          </a:prstGeom>
          <a:solidFill>
            <a:srgbClr val="10243A"/>
          </a:solidFill>
          <a:ln/>
          <a:effectLst>
            <a:outerShdw sx="100000" sy="100000" kx="0" ky="0" algn="bl" rotWithShape="0" blurRad="76200" dist="38100" dir="5400000">
              <a:srgbClr val="000000">
                <a:alpha val="25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777240" y="1746504"/>
            <a:ext cx="10607040" cy="327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3000"/>
              </a:lnSpc>
              <a:buNone/>
            </a:pPr>
            <a:r>
              <a:rPr lang="en-US" sz="13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public interface Reservable {</a:t>
            </a:r>
            <a:endParaRPr lang="en-US" sz="130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void reserve(Member member);</a:t>
            </a:r>
            <a:endParaRPr lang="en-US" sz="130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void cancelReservation();</a:t>
            </a:r>
            <a:endParaRPr lang="en-US" sz="130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boolean isReserved();</a:t>
            </a:r>
            <a:endParaRPr lang="en-US" sz="130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300" dirty="0"/>
          </a:p>
          <a:p>
            <a:pPr indent="0" marL="0">
              <a:lnSpc>
                <a:spcPct val="113000"/>
              </a:lnSpc>
              <a:buNone/>
            </a:pPr>
            <a:endParaRPr lang="en-US" sz="130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00" dirty="0">
                <a:solidFill>
                  <a:srgbClr val="7FD3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public class Book extends LibraryItem implements Reservable {</a:t>
            </a:r>
            <a:endParaRPr lang="en-US" sz="130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private Member reservedBy;</a:t>
            </a:r>
            <a:endParaRPr lang="en-US" sz="130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@Override public void reserve(Member m) { reservedBy = m; ... }</a:t>
            </a:r>
            <a:endParaRPr lang="en-US" sz="130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@Override public boolean isReserved() { return reservedBy != null; }</a:t>
            </a:r>
            <a:endParaRPr lang="en-US" sz="130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5349240"/>
            <a:ext cx="11064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DVD and Magazine stay as they are. Putting reserve() on LibraryItem would have forced it onto every item — an interface lets us choose.</a:t>
            </a:r>
            <a:endParaRPr lang="en-US" sz="1250" dirty="0"/>
          </a:p>
        </p:txBody>
      </p:sp>
      <p:sp>
        <p:nvSpPr>
          <p:cNvPr id="9" name="Text 7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 · Lecture 4 · Week 4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4 OF 4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Comparable — An Interface From Java Itself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188720"/>
            <a:ext cx="2834640" cy="310896"/>
          </a:xfrm>
          <a:prstGeom prst="roundRect">
            <a:avLst>
              <a:gd name="adj" fmla="val 17647"/>
            </a:avLst>
          </a:prstGeom>
          <a:solidFill>
            <a:srgbClr val="1C7293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1188720"/>
            <a:ext cx="2834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Member.java  ·  Library.java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11064240" cy="3108960"/>
          </a:xfrm>
          <a:prstGeom prst="roundRect">
            <a:avLst>
              <a:gd name="adj" fmla="val 2353"/>
            </a:avLst>
          </a:prstGeom>
          <a:solidFill>
            <a:srgbClr val="10243A"/>
          </a:solidFill>
          <a:ln/>
          <a:effectLst>
            <a:outerShdw sx="100000" sy="100000" kx="0" ky="0" algn="bl" rotWithShape="0" blurRad="76200" dist="38100" dir="5400000">
              <a:srgbClr val="000000">
                <a:alpha val="25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777240" y="1746504"/>
            <a:ext cx="10607040" cy="2816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3000"/>
              </a:lnSpc>
              <a:buNone/>
            </a:pPr>
            <a:r>
              <a:rPr lang="en-US" sz="1350" dirty="0">
                <a:solidFill>
                  <a:srgbClr val="7FD3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public class Member implements Comparable&lt;Member&gt; {</a:t>
            </a:r>
            <a:endParaRPr lang="en-US" sz="135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@Override</a:t>
            </a:r>
            <a:endParaRPr lang="en-US" sz="135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public int compareTo(Member other) {</a:t>
            </a:r>
            <a:endParaRPr lang="en-US" sz="135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return Integer.compare(other.borrowedCount, this.borrowedCount);</a:t>
            </a:r>
            <a:endParaRPr lang="en-US" sz="135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}</a:t>
            </a:r>
            <a:endParaRPr lang="en-US" sz="135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350" dirty="0"/>
          </a:p>
          <a:p>
            <a:pPr indent="0" marL="0">
              <a:lnSpc>
                <a:spcPct val="113000"/>
              </a:lnSpc>
              <a:buNone/>
            </a:pPr>
            <a:endParaRPr lang="en-US" sz="135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List&lt;Member&gt; sorted = new ArrayList&lt;&gt;(members);</a:t>
            </a:r>
            <a:endParaRPr lang="en-US" sz="135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50" dirty="0">
                <a:solidFill>
                  <a:srgbClr val="7FD3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Collections.sort(sorted);        // calls compareTo() behind the scenes</a:t>
            </a:r>
            <a:endParaRPr lang="en-US" sz="135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493776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Collections.sort() knows nothing about Member — it only knows the Comparable contract. That is why interfaces are so powerful.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 · Lecture 4 · Week 4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USING THE CONTRACTS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Programming to the Interface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188720"/>
            <a:ext cx="2468880" cy="310896"/>
          </a:xfrm>
          <a:prstGeom prst="roundRect">
            <a:avLst>
              <a:gd name="adj" fmla="val 17647"/>
            </a:avLst>
          </a:prstGeom>
          <a:solidFill>
            <a:srgbClr val="1C7293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1188720"/>
            <a:ext cx="24688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lms/service/Library.java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11064240" cy="3566160"/>
          </a:xfrm>
          <a:prstGeom prst="roundRect">
            <a:avLst>
              <a:gd name="adj" fmla="val 2051"/>
            </a:avLst>
          </a:prstGeom>
          <a:solidFill>
            <a:srgbClr val="10243A"/>
          </a:solidFill>
          <a:ln/>
          <a:effectLst>
            <a:outerShdw sx="100000" sy="100000" kx="0" ky="0" algn="bl" rotWithShape="0" blurRad="76200" dist="38100" dir="5400000">
              <a:srgbClr val="000000">
                <a:alpha val="25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777240" y="1746504"/>
            <a:ext cx="10607040" cy="327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3000"/>
              </a:lnSpc>
              <a:buNone/>
            </a:pPr>
            <a:r>
              <a:rPr lang="en-US" sz="13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public void lend(Loanable thing, Member member) {</a:t>
            </a:r>
            <a:endParaRPr lang="en-US" sz="130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00" dirty="0">
                <a:solidFill>
                  <a:srgbClr val="7FD3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thing.loan(member);          // accepts ANYTHING loanable</a:t>
            </a:r>
            <a:endParaRPr lang="en-US" sz="130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300" dirty="0"/>
          </a:p>
          <a:p>
            <a:pPr indent="0" marL="0">
              <a:lnSpc>
                <a:spcPct val="113000"/>
              </a:lnSpc>
              <a:buNone/>
            </a:pPr>
            <a:endParaRPr lang="en-US" sz="130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public void reserveIfPossible(LibraryItem item, Member member) {</a:t>
            </a:r>
            <a:endParaRPr lang="en-US" sz="130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00" dirty="0">
                <a:solidFill>
                  <a:srgbClr val="7FD3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if (item instanceof Reservable r) {      // test for the CAPABILITY</a:t>
            </a:r>
            <a:endParaRPr lang="en-US" sz="130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r.reserve(member);</a:t>
            </a:r>
            <a:endParaRPr lang="en-US" sz="130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} else {</a:t>
            </a:r>
            <a:endParaRPr lang="en-US" sz="130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System.out.println(item.getTitle() + " cannot be reserved.");</a:t>
            </a:r>
            <a:endParaRPr lang="en-US" sz="130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}</a:t>
            </a:r>
            <a:endParaRPr lang="en-US" sz="130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5349240"/>
            <a:ext cx="11064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test for Reservable, not Book. A future reservable class works here with zero changes.</a:t>
            </a:r>
            <a:endParaRPr lang="en-US" sz="1250" dirty="0"/>
          </a:p>
        </p:txBody>
      </p:sp>
      <p:sp>
        <p:nvSpPr>
          <p:cNvPr id="9" name="Text 7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 · Lecture 4 · Week 4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595360" y="2011680"/>
            <a:ext cx="38404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533" b="1" dirty="0">
                <a:solidFill>
                  <a:srgbClr val="1C7293">
                    <a:alpha val="18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{ }</a:t>
            </a:r>
            <a:endParaRPr lang="en-US" sz="20533" dirty="0"/>
          </a:p>
        </p:txBody>
      </p:sp>
      <p:sp>
        <p:nvSpPr>
          <p:cNvPr id="3" name="Shape 1"/>
          <p:cNvSpPr/>
          <p:nvPr/>
        </p:nvSpPr>
        <p:spPr>
          <a:xfrm>
            <a:off x="822960" y="2148840"/>
            <a:ext cx="822960" cy="822960"/>
          </a:xfrm>
          <a:prstGeom prst="roundRect">
            <a:avLst>
              <a:gd name="adj" fmla="val 16667"/>
            </a:avLst>
          </a:prstGeom>
          <a:solidFill>
            <a:srgbClr val="1C7293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822960" y="21488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2011680"/>
            <a:ext cx="89611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Part 3: Which One Do I Use?</a:t>
            </a:r>
            <a:endParaRPr lang="en-US" sz="3000" dirty="0"/>
          </a:p>
        </p:txBody>
      </p:sp>
      <p:sp>
        <p:nvSpPr>
          <p:cNvPr id="6" name="Text 4"/>
          <p:cNvSpPr txBox="1"/>
          <p:nvPr/>
        </p:nvSpPr>
        <p:spPr>
          <a:xfrm>
            <a:off x="1828800" y="2971800"/>
            <a:ext cx="8686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Abstract class or interface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CHOOSING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Abstract Class vs. Interface</a:t>
            </a:r>
            <a:endParaRPr lang="en-US" sz="26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71600"/>
          <a:ext cx="11064240" cy="914400"/>
        </p:xfrm>
        <a:graphic>
          <a:graphicData uri="http://schemas.openxmlformats.org/drawingml/2006/table">
            <a:tbl>
              <a:tblPr/>
              <a:tblGrid>
                <a:gridCol w="2834640"/>
                <a:gridCol w="4114800"/>
                <a:gridCol w="4114800"/>
              </a:tblGrid>
              <a:tr h="6400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295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Abstract class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Interface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Holds fields / state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Shares ready-made code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Yes — ordinary methods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 (just the contract)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Subclass can use how many?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Extend only ONE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Implement MANY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Relationship it models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"is-a" — a Book IS a LibraryItem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"can-do" — a Book CAN be reserved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Use it when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Related classes share code and identity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Unrelated classes share a capability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548640" y="5394960"/>
            <a:ext cx="11064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Rule of thumb: if you can finish the sentence "X IS a ..." use inheritance; if it's "X CAN ..." use an interface.</a:t>
            </a:r>
            <a:endParaRPr lang="en-US" sz="1250" dirty="0"/>
          </a:p>
        </p:txBody>
      </p:sp>
      <p:sp>
        <p:nvSpPr>
          <p:cNvPr id="6" name="Text 3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 · Lecture 4 · Week 4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 YOUR SKETCH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Hierarchy With Contracts Added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371600"/>
            <a:ext cx="2743200" cy="457200"/>
          </a:xfrm>
          <a:prstGeom prst="rect">
            <a:avLst/>
          </a:prstGeom>
          <a:solidFill>
            <a:srgbClr val="1C7293"/>
          </a:solidFill>
          <a:ln w="12700">
            <a:solidFill>
              <a:srgbClr val="1B273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137160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«interface» Loanable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3657600" y="1371600"/>
            <a:ext cx="2743200" cy="457200"/>
          </a:xfrm>
          <a:prstGeom prst="rect">
            <a:avLst/>
          </a:prstGeom>
          <a:solidFill>
            <a:srgbClr val="21295C"/>
          </a:solidFill>
          <a:ln w="12700">
            <a:solidFill>
              <a:srgbClr val="1B273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3657600" y="137160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LibraryItem  {abstract}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548640" y="4480560"/>
            <a:ext cx="2286000" cy="457200"/>
          </a:xfrm>
          <a:prstGeom prst="rect">
            <a:avLst/>
          </a:prstGeom>
          <a:solidFill>
            <a:srgbClr val="1C7293"/>
          </a:solidFill>
          <a:ln w="12700">
            <a:solidFill>
              <a:srgbClr val="1B273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48640" y="448056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«interface» Reservable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3108960"/>
            <a:ext cx="2286000" cy="457200"/>
          </a:xfrm>
          <a:prstGeom prst="rect">
            <a:avLst/>
          </a:prstGeom>
          <a:solidFill>
            <a:srgbClr val="EAF3F8"/>
          </a:solidFill>
          <a:ln w="12700">
            <a:solidFill>
              <a:srgbClr val="1B2733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310896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Book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3200400" y="3108960"/>
            <a:ext cx="2286000" cy="457200"/>
          </a:xfrm>
          <a:prstGeom prst="rect">
            <a:avLst/>
          </a:prstGeom>
          <a:solidFill>
            <a:srgbClr val="EAF3F8"/>
          </a:solidFill>
          <a:ln w="12700">
            <a:solidFill>
              <a:srgbClr val="1B2733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3200400" y="310896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DVD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5852160" y="3108960"/>
            <a:ext cx="2286000" cy="457200"/>
          </a:xfrm>
          <a:prstGeom prst="rect">
            <a:avLst/>
          </a:prstGeom>
          <a:solidFill>
            <a:srgbClr val="EAF3F8"/>
          </a:solidFill>
          <a:ln w="12700">
            <a:solidFill>
              <a:srgbClr val="1B2733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5852160" y="310896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Magazine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3291840" y="1600200"/>
            <a:ext cx="365760" cy="9144"/>
          </a:xfrm>
          <a:prstGeom prst="line">
            <a:avLst/>
          </a:prstGeom>
          <a:noFill/>
          <a:ln w="19050">
            <a:solidFill>
              <a:srgbClr val="1C7293"/>
            </a:solidFill>
            <a:prstDash val="dash"/>
          </a:ln>
        </p:spPr>
      </p:sp>
      <p:sp>
        <p:nvSpPr>
          <p:cNvPr id="17" name="Shape 15"/>
          <p:cNvSpPr/>
          <p:nvPr/>
        </p:nvSpPr>
        <p:spPr>
          <a:xfrm flipH="1">
            <a:off x="1691640" y="1828800"/>
            <a:ext cx="3337560" cy="1280160"/>
          </a:xfrm>
          <a:prstGeom prst="line">
            <a:avLst/>
          </a:prstGeom>
          <a:noFill/>
          <a:ln w="19050">
            <a:solidFill>
              <a:srgbClr val="1C7293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 flipH="1">
            <a:off x="4343400" y="1828800"/>
            <a:ext cx="685800" cy="1280160"/>
          </a:xfrm>
          <a:prstGeom prst="line">
            <a:avLst/>
          </a:prstGeom>
          <a:noFill/>
          <a:ln w="19050">
            <a:solidFill>
              <a:srgbClr val="1C7293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029200" y="1828800"/>
            <a:ext cx="1965960" cy="1280160"/>
          </a:xfrm>
          <a:prstGeom prst="line">
            <a:avLst/>
          </a:prstGeom>
          <a:noFill/>
          <a:ln w="19050">
            <a:solidFill>
              <a:srgbClr val="1C7293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691640" y="3566160"/>
            <a:ext cx="9144" cy="914400"/>
          </a:xfrm>
          <a:prstGeom prst="line">
            <a:avLst/>
          </a:prstGeom>
          <a:noFill/>
          <a:ln w="19050">
            <a:solidFill>
              <a:srgbClr val="065A82"/>
            </a:solidFill>
            <a:prstDash val="dash"/>
          </a:ln>
        </p:spPr>
      </p:sp>
      <p:sp>
        <p:nvSpPr>
          <p:cNvPr id="21" name="Text 19"/>
          <p:cNvSpPr txBox="1"/>
          <p:nvPr/>
        </p:nvSpPr>
        <p:spPr>
          <a:xfrm>
            <a:off x="3291840" y="4526280"/>
            <a:ext cx="8321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i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solid line = extends (inheritance)      dashed line = implements (a contract)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3291840" y="4937760"/>
            <a:ext cx="8321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i="1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Member also implements Comparable&lt;Member&gt; — add it to your own diagram.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 · Lecture 4 · Week 4</a:t>
            </a:r>
            <a:endParaRPr lang="en-US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PUTTING IT TOGETHER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Main.java — And the Output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188720"/>
            <a:ext cx="2103120" cy="310896"/>
          </a:xfrm>
          <a:prstGeom prst="roundRect">
            <a:avLst>
              <a:gd name="adj" fmla="val 17647"/>
            </a:avLst>
          </a:prstGeom>
          <a:solidFill>
            <a:srgbClr val="1C7293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1188720"/>
            <a:ext cx="2103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lms/Main.java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11064240" cy="3657600"/>
          </a:xfrm>
          <a:prstGeom prst="roundRect">
            <a:avLst>
              <a:gd name="adj" fmla="val 2000"/>
            </a:avLst>
          </a:prstGeom>
          <a:solidFill>
            <a:srgbClr val="10243A"/>
          </a:solidFill>
          <a:ln/>
          <a:effectLst>
            <a:outerShdw sx="100000" sy="100000" kx="0" ky="0" algn="bl" rotWithShape="0" blurRad="76200" dist="38100" dir="5400000">
              <a:srgbClr val="000000">
                <a:alpha val="25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777240" y="1746504"/>
            <a:ext cx="10607040" cy="3364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3000"/>
              </a:lnSpc>
              <a:buNone/>
            </a:pPr>
            <a:r>
              <a:rPr lang="en-US" sz="13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--- Late fees if 3 day(s) late ---</a:t>
            </a:r>
            <a:endParaRPr lang="en-US" sz="130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Clean Code: 30.0   Introduction to Algorithms: 75.0   Software Weekly: 15.0</a:t>
            </a:r>
            <a:endParaRPr lang="en-US" sz="130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--- Loans ---</a:t>
            </a:r>
            <a:endParaRPr lang="en-US" sz="130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Clean Code loaned to Nadeesha Perera</a:t>
            </a:r>
            <a:endParaRPr lang="en-US" sz="130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Clean Code is already on loan.</a:t>
            </a:r>
            <a:endParaRPr lang="en-US" sz="130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--- Reservations ---</a:t>
            </a:r>
            <a:endParaRPr lang="en-US" sz="130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Clean Code reserved for Mr. Kasun Silva</a:t>
            </a:r>
            <a:endParaRPr lang="en-US" sz="130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Introduction to Algorithms cannot be reserved.</a:t>
            </a:r>
            <a:endParaRPr lang="en-US" sz="130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--- Members ranked by activity ---</a:t>
            </a:r>
            <a:endParaRPr lang="en-US" sz="130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Mr. Kasun Silva (2 borrowed)</a:t>
            </a:r>
            <a:endParaRPr lang="en-US" sz="130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Nadeesha Perera (1 borrowed)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5440680"/>
            <a:ext cx="11064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Notice "is already on loan" — we only PRINT the problem. The caller can't react to it. Week 5 fixes this with exceptions.</a:t>
            </a:r>
            <a:endParaRPr lang="en-US" sz="1250" dirty="0"/>
          </a:p>
        </p:txBody>
      </p:sp>
      <p:sp>
        <p:nvSpPr>
          <p:cNvPr id="9" name="Text 7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 · Lecture 4 · Week 4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595360" y="2011680"/>
            <a:ext cx="38404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533" b="1" dirty="0">
                <a:solidFill>
                  <a:srgbClr val="1C7293">
                    <a:alpha val="18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{ }</a:t>
            </a:r>
            <a:endParaRPr lang="en-US" sz="20533" dirty="0"/>
          </a:p>
        </p:txBody>
      </p:sp>
      <p:sp>
        <p:nvSpPr>
          <p:cNvPr id="3" name="Shape 1"/>
          <p:cNvSpPr/>
          <p:nvPr/>
        </p:nvSpPr>
        <p:spPr>
          <a:xfrm>
            <a:off x="822960" y="2148840"/>
            <a:ext cx="822960" cy="822960"/>
          </a:xfrm>
          <a:prstGeom prst="roundRect">
            <a:avLst>
              <a:gd name="adj" fmla="val 16667"/>
            </a:avLst>
          </a:prstGeom>
          <a:solidFill>
            <a:srgbClr val="1C7293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822960" y="21488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2011680"/>
            <a:ext cx="89611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Turn</a:t>
            </a:r>
            <a:endParaRPr lang="en-US" sz="3000" dirty="0"/>
          </a:p>
        </p:txBody>
      </p:sp>
      <p:sp>
        <p:nvSpPr>
          <p:cNvPr id="6" name="Text 4"/>
          <p:cNvSpPr txBox="1"/>
          <p:nvPr/>
        </p:nvSpPr>
        <p:spPr>
          <a:xfrm>
            <a:off x="1828800" y="2971800"/>
            <a:ext cx="8686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sample project, and Lab 3 itself</a:t>
            </a:r>
            <a:endParaRPr lang="en-US" sz="15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 MATERIAL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Companion Sample Project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371600"/>
            <a:ext cx="11064240" cy="1554480"/>
          </a:xfrm>
          <a:prstGeom prst="roundRect">
            <a:avLst>
              <a:gd name="adj" fmla="val 5882"/>
            </a:avLst>
          </a:prstGeom>
          <a:solidFill>
            <a:srgbClr val="21295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868680" y="1536192"/>
            <a:ext cx="10424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SENG12233_Week4_Sample_Project.zip</a:t>
            </a:r>
            <a:endParaRPr lang="en-US" sz="19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1993392"/>
            <a:ext cx="104241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Builds on Week 3: adds Loanable, Reservable, Magazine, abstract calculateLateFee(), and Comparable&lt;Member&gt;. Compiled and run on JDK 21 before this deck was built.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3200400"/>
            <a:ext cx="1106424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in-class experiments are listed in the README and in Main.java — try the compiler-error one first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reference material, not your submission — your Lab 3 PR should be your own work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 · Lecture 4 · Week 4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NOW: START LAB 3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This Week's Build — And This Week's Git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371600"/>
            <a:ext cx="11064240" cy="2103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Loanable (loan / returnItem) and have LibraryItem implement it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 calculateLateFee() truly abstract — Book now needs its own override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Reservable and implement it on Book only; add a Magazine of your own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 Member implement Comparable&lt;Member&gt; and print members ranked by activity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3657600"/>
            <a:ext cx="11064240" cy="1417320"/>
          </a:xfrm>
          <a:prstGeom prst="roundRect">
            <a:avLst>
              <a:gd name="adj" fmla="val 6452"/>
            </a:avLst>
          </a:prstGeom>
          <a:solidFill>
            <a:srgbClr val="EAF3F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22960" y="3822192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65A8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Branch:  week4-abstraction-interfaces</a:t>
            </a:r>
            <a:endParaRPr lang="en-US" sz="135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420624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65A8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 title:  "Week 4: Abstract Classes &amp; Interfaces"</a:t>
            </a:r>
            <a:endParaRPr lang="en-US" sz="135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461772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workflow: see the Git &amp; GitHub Guide from Week 1.</a:t>
            </a:r>
            <a:endParaRPr lang="en-US" sz="1250" dirty="0"/>
          </a:p>
        </p:txBody>
      </p:sp>
      <p:sp>
        <p:nvSpPr>
          <p:cNvPr id="9" name="Text 7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 · Lecture 4 · Week 4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955280" y="1463040"/>
            <a:ext cx="420624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489" b="1" dirty="0">
                <a:solidFill>
                  <a:srgbClr val="1C7293">
                    <a:alpha val="20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{ }</a:t>
            </a:r>
            <a:endParaRPr lang="en-US" sz="22489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2651760"/>
            <a:ext cx="73152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Questions?</a:t>
            </a:r>
            <a:endParaRPr lang="en-US" sz="46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361188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your IDE — Lab 3 starts now.</a:t>
            </a:r>
            <a:endParaRPr lang="en-US" sz="17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61264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7FA9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 · Lecture 4 · Software Engineering Teaching Unit · University of Kelaniya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2026-10-05T13:34:18Z</dcterms:created>
  <dcterms:modified xsi:type="dcterms:W3CDTF">2026-10-05T13:34:18Z</dcterms:modified>
</cp:coreProperties>
</file>