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63840" y="914400"/>
            <a:ext cx="4754880" cy="47548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0000" b="1" i="0">
                <a:solidFill>
                  <a:srgbClr val="1C7293"/>
                </a:solidFill>
                <a:latin typeface="Courier New"/>
              </a:rPr>
              <a:t>{ }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82296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600" b="1" i="0">
                <a:solidFill>
                  <a:srgbClr val="9FD8E8"/>
                </a:solidFill>
                <a:latin typeface="Calibri"/>
              </a:rPr>
              <a:t>SENG 12233  ·  LECTURE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9144000" cy="1920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4200" b="1" i="0">
                <a:solidFill>
                  <a:srgbClr val="FFFFFF"/>
                </a:solidFill>
                <a:latin typeface="Cambria"/>
              </a:rPr>
              <a:t>Consolidation</a:t>
            </a:r>
          </a:p>
          <a:p>
            <a:r>
              <a:rPr sz="4200" b="1" i="0">
                <a:solidFill>
                  <a:srgbClr val="FFFFFF"/>
                </a:solidFill>
                <a:latin typeface="Cambria"/>
              </a:rPr>
              <a:t>&amp; Review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703320"/>
            <a:ext cx="91440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900" b="0" i="0">
                <a:solidFill>
                  <a:srgbClr val="CADCFC"/>
                </a:solidFill>
                <a:latin typeface="Calibri"/>
              </a:rPr>
              <a:t>Week 6 — Weeks 1 to 5 on one page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0624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400" b="0" i="1">
                <a:solidFill>
                  <a:srgbClr val="9FD8E8"/>
                </a:solidFill>
                <a:latin typeface="Calibri"/>
              </a:rPr>
              <a:t>No new lab. Finish, fix, rebuild, practise.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126480"/>
            <a:ext cx="91440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100" b="0" i="0">
                <a:solidFill>
                  <a:srgbClr val="7FA9C4"/>
                </a:solidFill>
                <a:latin typeface="Calibri"/>
              </a:rPr>
              <a:t>Faculty of Science · University of Kelaniya · Software Engineering Teaching Unit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THIS WEEK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How to use 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Finish</a:t>
            </a:r>
            <a:r>
              <a:rPr sz="2200">
                <a:solidFill>
                  <a:srgbClr val="1E2A3A"/>
                </a:solidFill>
                <a:latin typeface="Calibri"/>
              </a:rPr>
              <a:t> and merge any unfinished PR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Fix</a:t>
            </a:r>
            <a:r>
              <a:rPr sz="2200">
                <a:solidFill>
                  <a:srgbClr val="1E2A3A"/>
                </a:solidFill>
                <a:latin typeface="Calibri"/>
              </a:rPr>
              <a:t> every review comment on your PRs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Rebuild</a:t>
            </a:r>
            <a:r>
              <a:rPr sz="2200">
                <a:solidFill>
                  <a:srgbClr val="1E2A3A"/>
                </a:solidFill>
                <a:latin typeface="Calibri"/>
              </a:rPr>
              <a:t> the LMS from a blank folder, no notes (target: under 45 minutes)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Practise</a:t>
            </a:r>
            <a:r>
              <a:rPr sz="2200">
                <a:solidFill>
                  <a:srgbClr val="1E2A3A"/>
                </a:solidFill>
                <a:latin typeface="Calibri"/>
              </a:rPr>
              <a:t> with today's questions. The midterm is next week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6 · Week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RECAP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Five weeks, one table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417320"/>
          <a:ext cx="1106424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3566160"/>
                <a:gridCol w="4206240"/>
                <a:gridCol w="2377440"/>
              </a:tblGrid>
              <a:tr h="44196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Week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Big idea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Keywords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LMS artefact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1295C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E2A3A"/>
                          </a:solidFill>
                          <a:latin typeface="Calibri"/>
                        </a:rPr>
                        <a:t>Objects bundle state and behaviour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E2A3A"/>
                          </a:solidFill>
                          <a:latin typeface="Calibri"/>
                        </a:rPr>
                        <a:t>class, object, field, method, constructor, this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E2A3A"/>
                          </a:solidFill>
                          <a:latin typeface="Calibri"/>
                        </a:rPr>
                        <a:t>Book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1295C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E2A3A"/>
                          </a:solidFill>
                          <a:latin typeface="Calibri"/>
                        </a:rPr>
                        <a:t>Hide the data, guard the door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E2A3A"/>
                          </a:solidFill>
                          <a:latin typeface="Calibri"/>
                        </a:rPr>
                        <a:t>private, getter, setter, validation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E2A3A"/>
                          </a:solidFill>
                          <a:latin typeface="Calibri"/>
                        </a:rPr>
                        <a:t>Book, Member, Library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1295C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E2A3A"/>
                          </a:solidFill>
                          <a:latin typeface="Calibri"/>
                        </a:rPr>
                        <a:t>Reuse and many forms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E2A3A"/>
                          </a:solidFill>
                          <a:latin typeface="Calibri"/>
                        </a:rPr>
                        <a:t>extends, super, @Override, binding, instanceof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E2A3A"/>
                          </a:solidFill>
                          <a:latin typeface="Calibri"/>
                        </a:rPr>
                        <a:t>LibraryItem hierarchy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1295C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E2A3A"/>
                          </a:solidFill>
                          <a:latin typeface="Calibri"/>
                        </a:rPr>
                        <a:t>Programme to abilities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E2A3A"/>
                          </a:solidFill>
                          <a:latin typeface="Calibri"/>
                        </a:rPr>
                        <a:t>abstract, interface, Comparable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E2A3A"/>
                          </a:solidFill>
                          <a:latin typeface="Calibri"/>
                        </a:rPr>
                        <a:t>Loanable, Reservable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1295C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E2A3A"/>
                          </a:solidFill>
                          <a:latin typeface="Calibri"/>
                        </a:rPr>
                        <a:t>Signal errors, let callers decide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E2A3A"/>
                          </a:solidFill>
                          <a:latin typeface="Calibri"/>
                        </a:rPr>
                        <a:t>try/catch/finally, checked vs unchecked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E2A3A"/>
                          </a:solidFill>
                          <a:latin typeface="Calibri"/>
                        </a:rPr>
                        <a:t>ItemNotAvailableException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6 · Week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RECAP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The LMS model so far</a:t>
            </a:r>
          </a:p>
        </p:txBody>
      </p:sp>
      <p:pic>
        <p:nvPicPr>
          <p:cNvPr id="4" name="Picture 3" descr="uml_w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074" y="1371600"/>
            <a:ext cx="9439547" cy="4297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5779008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300" b="0" i="1">
                <a:solidFill>
                  <a:srgbClr val="065A82"/>
                </a:solidFill>
                <a:latin typeface="Calibri"/>
              </a:rPr>
              <a:t>Two hierarchies, two interfaces, one Comparable.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6 · Week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CONFUSIONS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Pairs students mix up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417320"/>
          <a:ext cx="1106424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8138160"/>
              </a:tblGrid>
              <a:tr h="44196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Pair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The clear version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21295C"/>
                          </a:solidFill>
                          <a:latin typeface="Calibri"/>
                        </a:rPr>
                        <a:t>Class vs object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Blueprint vs one thing built with new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21295C"/>
                          </a:solidFill>
                          <a:latin typeface="Calibri"/>
                        </a:rPr>
                        <a:t>Overriding vs overloading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Override: same signature, subclass, decided at run time. Overload: same name, different parameters, decided at compile time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21295C"/>
                          </a:solidFill>
                          <a:latin typeface="Calibri"/>
                        </a:rPr>
                        <a:t>Abstract class vs interface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is-a with shared code vs can-do contract; one parent, many interfaces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21295C"/>
                          </a:solidFill>
                          <a:latin typeface="Calibri"/>
                        </a:rPr>
                        <a:t>Checked vs unchecked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Compiler forces handling vs optional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21295C"/>
                          </a:solidFill>
                          <a:latin typeface="Calibri"/>
                        </a:rPr>
                        <a:t>Declared vs real type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Declared decides what you may call; real decides which override runs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6 · Week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TRACE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What does this print?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Trace1.java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1548384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1365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LibraryItem a = new Book("B1", "Clean Code", "Martin");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LibraryItem b = new DVD("D1", "Algorithms", 120);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System.out.println(a.calculateLateFee(2));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System.out.println(b.calculateLateFee(2));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285744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Answer: 20.0 and 50.0. Book charges 10 per day, DVD 25. Which binding decided it?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6 · Week 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TRACE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Which letters print, in which order?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Trace2.java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2822448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2639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try {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library.borrowItem("B1", "M1");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System.out.println("A");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library.borrowItem("B1", "M2");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System.out.println("B");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} catch (ItemNotAvailableException e) {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System.out.println("C");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} finally {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System.out.println("D");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559808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Answer: A, C, D (assuming M1 and M2 exist and B1 is free at the start). B never prints.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6 · Week 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SMELL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A poor use of instanceof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Fees.java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1816608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1633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double fee(LibraryItem i, int days) {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9FD8E8"/>
                </a:solidFill>
                <a:latin typeface="Courier New"/>
              </a:rPr>
              <a:t>    if (i instanceof Book) return days * 10.0;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9FD8E8"/>
                </a:solidFill>
                <a:latin typeface="Courier New"/>
              </a:rPr>
              <a:t>    else if (i instanceof DVD) return days * 25.0;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    else return days * 5.0;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553968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How would you fix it with polymorphism? Each subclass overrides calculateLateFee, and the method becomes i.calculateLateFee(days).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6 · Week 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DRILL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Say it aloud in one minute each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sz="2200">
                <a:solidFill>
                  <a:srgbClr val="1E2A3A"/>
                </a:solidFill>
                <a:latin typeface="Calibri"/>
              </a:rPr>
              <a:t>•  Why are fields private?</a:t>
            </a:r>
          </a:p>
          <a:p>
            <a:pPr marL="0" indent="0">
              <a:spcAft>
                <a:spcPts val="900"/>
              </a:spcAft>
            </a:pPr>
            <a:r>
              <a:rPr sz="2200">
                <a:solidFill>
                  <a:srgbClr val="1E2A3A"/>
                </a:solidFill>
                <a:latin typeface="Calibri"/>
              </a:rPr>
              <a:t>•  Why does the constructor call the setters?</a:t>
            </a:r>
          </a:p>
          <a:p>
            <a:pPr marL="0" indent="0">
              <a:spcAft>
                <a:spcPts val="900"/>
              </a:spcAft>
            </a:pPr>
            <a:r>
              <a:rPr sz="2200">
                <a:solidFill>
                  <a:srgbClr val="1E2A3A"/>
                </a:solidFill>
                <a:latin typeface="Calibri"/>
              </a:rPr>
              <a:t>•  Static vs dynamic binding with an LMS example</a:t>
            </a:r>
          </a:p>
          <a:p>
            <a:pPr marL="0" indent="0">
              <a:spcAft>
                <a:spcPts val="900"/>
              </a:spcAft>
            </a:pPr>
            <a:r>
              <a:rPr sz="2200">
                <a:solidFill>
                  <a:srgbClr val="1E2A3A"/>
                </a:solidFill>
                <a:latin typeface="Calibri"/>
              </a:rPr>
              <a:t>•  When an interface, when an abstract class?</a:t>
            </a:r>
          </a:p>
          <a:p>
            <a:pPr marL="0" indent="0">
              <a:spcAft>
                <a:spcPts val="900"/>
              </a:spcAft>
            </a:pPr>
            <a:r>
              <a:rPr sz="2200">
                <a:solidFill>
                  <a:srgbClr val="1E2A3A"/>
                </a:solidFill>
                <a:latin typeface="Calibri"/>
              </a:rPr>
              <a:t>•  Checked vs unchecked, with an LMS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897880"/>
            <a:ext cx="10881360" cy="5029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If you cannot say it, revise it.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6 · Week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HOMEWORK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Rebuild challenge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9728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400" b="1" i="0">
                <a:solidFill>
                  <a:srgbClr val="1C7293"/>
                </a:solidFill>
                <a:latin typeface="Courier New"/>
              </a:rPr>
              <a:t>Branch  week6-rebuild (do not merge)     ·     PR  "(none)"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20240"/>
            <a:ext cx="1088136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1.  Abstract LibraryItem, Book, DVD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2.  Member and Student, with the borrowing limit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3.  Library.borrowItem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4.  One custom exception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5.  A Main that triggers it. Time yourself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6 · Week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