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863840" y="914400"/>
            <a:ext cx="4754880" cy="4754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0000" b="1" i="0">
                <a:solidFill>
                  <a:srgbClr val="1C7293"/>
                </a:solidFill>
                <a:latin typeface="Courier New"/>
              </a:rPr>
              <a:t>{ }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280160"/>
            <a:ext cx="82296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600" b="1" i="0">
                <a:solidFill>
                  <a:srgbClr val="9FD8E8"/>
                </a:solidFill>
                <a:latin typeface="Calibri"/>
              </a:rPr>
              <a:t>SENG 12233  ·  LECTURE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737360"/>
            <a:ext cx="9144000" cy="1920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4200" b="1" i="0">
                <a:solidFill>
                  <a:srgbClr val="FFFFFF"/>
                </a:solidFill>
                <a:latin typeface="Cambria"/>
              </a:rPr>
              <a:t>GUI I:</a:t>
            </a:r>
          </a:p>
          <a:p>
            <a:r>
              <a:rPr sz="4200" b="1" i="0">
                <a:solidFill>
                  <a:srgbClr val="FFFFFF"/>
                </a:solidFill>
                <a:latin typeface="Cambria"/>
              </a:rPr>
              <a:t>Layouts &amp; Widgets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703320"/>
            <a:ext cx="9144000" cy="457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900" b="0" i="0">
                <a:solidFill>
                  <a:srgbClr val="CADCFC"/>
                </a:solidFill>
                <a:latin typeface="Calibri"/>
              </a:rPr>
              <a:t>Week 8 — Lab 5: The LMS Gets a Window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420624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0" i="1">
                <a:solidFill>
                  <a:srgbClr val="9FD8E8"/>
                </a:solidFill>
                <a:latin typeface="Calibri"/>
              </a:rPr>
              <a:t>Swing · JFrame · BorderLayout · GridLayout · FlowLayout · JTable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126480"/>
            <a:ext cx="91440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100" b="0" i="0">
                <a:solidFill>
                  <a:srgbClr val="7FA9C4"/>
                </a:solidFill>
                <a:latin typeface="Calibri"/>
              </a:rPr>
              <a:t>Faculty of Science · University of Kelaniya · Software Engineering Teaching Unit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TODAY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What you will be able to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Open</a:t>
            </a:r>
            <a:r>
              <a:rPr sz="2200">
                <a:solidFill>
                  <a:srgbClr val="1E2A3A"/>
                </a:solidFill>
                <a:latin typeface="Calibri"/>
              </a:rPr>
              <a:t> a window with JFrame and fill it with components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Use</a:t>
            </a:r>
            <a:r>
              <a:rPr sz="2200">
                <a:solidFill>
                  <a:srgbClr val="1E2A3A"/>
                </a:solidFill>
                <a:latin typeface="Calibri"/>
              </a:rPr>
              <a:t> BorderLayout, FlowLayout and GridLayout, and nest panels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Show</a:t>
            </a:r>
            <a:r>
              <a:rPr sz="2200">
                <a:solidFill>
                  <a:srgbClr val="1E2A3A"/>
                </a:solidFill>
                <a:latin typeface="Calibri"/>
              </a:rPr>
              <a:t> LMS items in a JTable</a:t>
            </a:r>
          </a:p>
          <a:p>
            <a:pPr marL="0" indent="0">
              <a:spcAft>
                <a:spcPts val="900"/>
              </a:spcAft>
            </a:pPr>
            <a:r>
              <a:rPr b="1" sz="2200">
                <a:solidFill>
                  <a:srgbClr val="21295C"/>
                </a:solidFill>
                <a:latin typeface="Calibri"/>
              </a:rPr>
              <a:t>•  Start</a:t>
            </a:r>
            <a:r>
              <a:rPr sz="2200">
                <a:solidFill>
                  <a:srgbClr val="1E2A3A"/>
                </a:solidFill>
                <a:latin typeface="Calibri"/>
              </a:rPr>
              <a:t> Swing correctly on the Event Dispatch Thread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WIDGETS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The Swing toolbox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7223760"/>
              </a:tblGrid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Widget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Purpose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JFrame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The window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JPanel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Invisible container used to group widgets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JLabel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Text or an icon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JTextField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One line of input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JComboBox&lt;String&gt;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Drop-down list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JButton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Clickable button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JTable + DefaultTableModel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Rows and columns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JScrollPane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Adds scrollbars around another widget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1295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1188720"/>
            <a:ext cx="100584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9FD8E8"/>
                </a:solidFill>
                <a:latin typeface="Calibri"/>
              </a:rPr>
              <a:t>THE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1828800"/>
            <a:ext cx="10515600" cy="22860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3600" b="1" i="0">
                <a:solidFill>
                  <a:srgbClr val="FFFFFF"/>
                </a:solidFill>
                <a:latin typeface="Cambria"/>
              </a:rPr>
              <a:t>You never position widgets by pixel.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4297680"/>
            <a:ext cx="10515600" cy="13716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800" b="0" i="0">
                <a:solidFill>
                  <a:srgbClr val="CADCFC"/>
                </a:solidFill>
                <a:latin typeface="Calibri"/>
              </a:rPr>
              <a:t>You pick a layout manager and let Java do the arithmetic. When the window resizes, the layout re-arranges everything.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LAYOUTS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Three layout managers you need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39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/>
                <a:gridCol w="4206240"/>
                <a:gridCol w="3749039"/>
              </a:tblGrid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Layout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Arranges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FFFFFF"/>
                          </a:solidFill>
                          <a:latin typeface="Calibri"/>
                        </a:rPr>
                        <a:t>Use for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BorderLayout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NORTH, SOUTH, EAST, WEST, CENTER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The overall window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FlowLayout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Left to right, wrapping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A row of buttons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21295C"/>
                          </a:solidFill>
                          <a:latin typeface="Calibri"/>
                        </a:rPr>
                        <a:t>GridLayout(rows, cols)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Equal-sized cells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E2A3A"/>
                          </a:solidFill>
                          <a:latin typeface="Calibri"/>
                        </a:rPr>
                        <a:t>A form: label, field, label, field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The LMS window is five regions</a:t>
            </a:r>
          </a:p>
        </p:txBody>
      </p:sp>
      <p:pic>
        <p:nvPicPr>
          <p:cNvPr id="4" name="Picture 3" descr="borderlayou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8705" y="1371600"/>
            <a:ext cx="7434284" cy="42062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68756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The form on the left is a JPanel with a GridLayout, placed in the WEST region of the frame's BorderLayout. Nest panels.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The frame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MainFrame.java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3526536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3343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public class MainFrame extends JFrame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public MainFrame(Library library)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super("Library Management System");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setLayout(new BorderLayout());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add(heading,                BorderLayout.NORTH);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add(west,                   BorderLayout.WEST);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add(new JScrollPane(table), BorderLayout.CENTER);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add(south,                  BorderLayout.SOUTH);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setDefaultCloseOperation(JFrame.EXIT_ON_CLOSE);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setSize(820, 460);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setLocationRelativeTo(null);   // centre on screen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5263896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MainFrame extends JFrame: inheritance again, this time reusing a huge library class.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A form with GridLayout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MainFrame.java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889504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706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JPanel form = new JPanel(new GridLayout(0, 2, 6, 8));   // any rows, 2 columns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form.setBorder(BorderFactory.createTitledBorder("New item"));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form.add(new JLabel("Type:"));   form.add(typeBox);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form.add(new JLabel("ID:"));     form.add(idField);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form.add(new JLabel("Title:"));  form.add(titleField);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form.add(new JLabel("Detail:")); form.add(detailField);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JPanel west = new JPanel(new BorderLayout());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9FD8E8"/>
                </a:solidFill>
                <a:latin typeface="Courier New"/>
              </a:rPr>
              <a:t>west.add(form, BorderLayout.NORTH);   // wrapper keeps the form compact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626864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Add the grid straight to WEST and it stretches to the full height. The wrapper panel is the trick.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CODE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A table from your objects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MainFrame.java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282244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26395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private void refreshTable()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tableModel.setRowCount(0);                       // clear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for (LibraryItem item : library.getItems()) 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tableModel.addRow(new Object[]{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    item.getId(), item.getTitle(),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    item.getClass().getSimpleName(),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    detailOf(item),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        item.isBorrowed() ? "On loan" : "Available"});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    }</a:t>
            </a:r>
          </a:p>
          <a:p>
            <a:pPr algn="l">
              <a:spcAft>
                <a:spcPts val="0"/>
              </a:spcAft>
            </a:pPr>
            <a:r>
              <a:rPr sz="14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55980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JTable shows what its model holds. Copy your objects into rows. Polymorphism still decides getClass().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START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Swing must start on the EDT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solidFill>
            <a:srgbClr val="1C729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48640" y="1188720"/>
            <a:ext cx="2011680" cy="310896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ctr"/>
            <a:r>
              <a:rPr sz="1150" b="1" i="0">
                <a:solidFill>
                  <a:srgbClr val="FFFFFF"/>
                </a:solidFill>
                <a:latin typeface="Courier New"/>
              </a:rPr>
              <a:t>GuiMain.java</a:t>
            </a:r>
          </a:p>
        </p:txBody>
      </p:sp>
      <p:sp>
        <p:nvSpPr>
          <p:cNvPr id="6" name="Rectangle 5"/>
          <p:cNvSpPr/>
          <p:nvPr/>
        </p:nvSpPr>
        <p:spPr>
          <a:xfrm>
            <a:off x="548640" y="1600200"/>
            <a:ext cx="11064240" cy="1816608"/>
          </a:xfrm>
          <a:prstGeom prst="rect">
            <a:avLst/>
          </a:prstGeom>
          <a:solidFill>
            <a:srgbClr val="10243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91640"/>
            <a:ext cx="10698480" cy="16337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public static void main(String[] args) {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    Library library = new Library();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7F9CB0"/>
                </a:solidFill>
                <a:latin typeface="Courier New"/>
              </a:rPr>
              <a:t>    // ... add sample items and members ...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9FD8E8"/>
                </a:solidFill>
                <a:latin typeface="Courier New"/>
              </a:rPr>
              <a:t>    SwingUtilities.invokeLater(() -&gt; new MainFrame(library).setVisible(true));</a:t>
            </a:r>
          </a:p>
          <a:p>
            <a:pPr algn="l">
              <a:spcAft>
                <a:spcPts val="0"/>
              </a:spcAft>
            </a:pPr>
            <a:r>
              <a:rPr sz="1600">
                <a:solidFill>
                  <a:srgbClr val="E8F4FA"/>
                </a:solidFill>
                <a:latin typeface="Courier New"/>
              </a:rPr>
              <a:t>}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3553968"/>
            <a:ext cx="11064240" cy="7315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300" b="0" i="1">
                <a:solidFill>
                  <a:srgbClr val="065A82"/>
                </a:solidFill>
                <a:latin typeface="Calibri"/>
              </a:rPr>
              <a:t>Swing is not thread-safe. All GUI work happens on one special thread, the Event Dispatch Thread. We return to it in Week 12.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RESULT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The Week 8 window</a:t>
            </a:r>
          </a:p>
        </p:txBody>
      </p:sp>
      <p:pic>
        <p:nvPicPr>
          <p:cNvPr id="4" name="Picture 3" descr="shot-w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6879" y="1371600"/>
            <a:ext cx="7897936" cy="44805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8640" y="5961888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ctr"/>
            <a:r>
              <a:rPr sz="1300" b="0" i="1">
                <a:solidFill>
                  <a:srgbClr val="065A82"/>
                </a:solidFill>
                <a:latin typeface="Calibri"/>
              </a:rPr>
              <a:t>Buttons do nothing yet. That is deliberate: layout first, behaviour next week.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DEBUG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When the window looks wrong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417320"/>
          <a:ext cx="11064240" cy="2651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0480"/>
                <a:gridCol w="7223760"/>
              </a:tblGrid>
              <a:tr h="44196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Symptom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Calibri"/>
                        </a:rPr>
                        <a:t>Likely cause</a:t>
                      </a:r>
                    </a:p>
                  </a:txBody>
                  <a:tcPr marL="73152" marR="73152" marT="36576" marB="36576" anchor="ctr">
                    <a:solidFill>
                      <a:srgbClr val="21295C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Empty or tiny window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Missing setSize() or setVisible(true)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Form stretched to the bottom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Added the grid panel directly to WEST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No table header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No JScrollPane around the JTable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Program does not exit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No setDefaultCloseOperation</a:t>
                      </a:r>
                    </a:p>
                  </a:txBody>
                  <a:tcPr marL="73152" marR="73152" marT="36576" marB="36576" anchor="ctr">
                    <a:solidFill>
                      <a:srgbClr val="FFFFFF"/>
                    </a:solidFill>
                  </a:tcPr>
                </a:tc>
              </a:tr>
              <a:tr h="44196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21295C"/>
                          </a:solidFill>
                          <a:latin typeface="Calibri"/>
                        </a:rPr>
                        <a:t>Widgets vanish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0">
                          <a:solidFill>
                            <a:srgbClr val="1E2A3A"/>
                          </a:solidFill>
                          <a:latin typeface="Calibri"/>
                        </a:rPr>
                        <a:t>Added to the wrong container</a:t>
                      </a:r>
                    </a:p>
                  </a:txBody>
                  <a:tcPr marL="73152" marR="73152" marT="36576" marB="36576" anchor="ctr">
                    <a:solidFill>
                      <a:srgbClr val="EAF3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LAB PREVIEW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Lab 5 preview: GUI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371600"/>
            <a:ext cx="109728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400" b="1" i="0">
                <a:solidFill>
                  <a:srgbClr val="1C7293"/>
                </a:solidFill>
                <a:latin typeface="Courier New"/>
              </a:rPr>
              <a:t>Branch  week8-gui-layouts     ·     PR  "Week 8: GUI I (Swing Layouts &amp; Widgets)"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920240"/>
            <a:ext cx="1088136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Sketch the window and the layout manager of each region first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MainFrame with five regions, a table and a form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GuiMain starts it on the EDT</a:t>
            </a:r>
          </a:p>
          <a:p>
            <a:pPr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Screenshot to docs/week8-window.png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320040"/>
            <a:ext cx="10058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1200" b="1" i="0">
                <a:solidFill>
                  <a:srgbClr val="1C7293"/>
                </a:solidFill>
                <a:latin typeface="Calibri"/>
              </a:rPr>
              <a:t>CHECK YOURSELF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566928"/>
            <a:ext cx="11064240" cy="6858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2600" b="1" i="0">
                <a:solidFill>
                  <a:srgbClr val="21295C"/>
                </a:solidFill>
                <a:latin typeface="Cambria"/>
              </a:rPr>
              <a:t>Check yourself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1508760"/>
            <a:ext cx="1088136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1.  Which layout for a row of three buttons, and why?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2.  Why do we wrap the form in another panel before adding it to WEST?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3.  Why does MainFrame use extends JFrame?</a:t>
            </a:r>
          </a:p>
          <a:p>
            <a:pPr marL="0" indent="0">
              <a:spcAft>
                <a:spcPts val="900"/>
              </a:spcAft>
            </a:pPr>
            <a:r>
              <a:rPr sz="2000">
                <a:solidFill>
                  <a:srgbClr val="1E2A3A"/>
                </a:solidFill>
                <a:latin typeface="Calibri"/>
              </a:rPr>
              <a:t>4.  What goes wrong if Swing code runs off the EDT?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510528"/>
            <a:ext cx="82296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r>
              <a:rPr sz="900" b="0" i="0">
                <a:solidFill>
                  <a:srgbClr val="5B7A8C"/>
                </a:solidFill>
                <a:latin typeface="Calibri"/>
              </a:rPr>
              <a:t>SENG 12233 · Lecture 8 · Week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338560" y="6510528"/>
            <a:ext cx="457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900" b="0" i="0">
                <a:solidFill>
                  <a:srgbClr val="5B7A8C"/>
                </a:solidFill>
                <a:latin typeface="Calibri"/>
              </a:rPr>
              <a:t>14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