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63840" y="914400"/>
            <a:ext cx="4754880" cy="4754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0" b="1" i="0">
                <a:solidFill>
                  <a:srgbClr val="1C7293"/>
                </a:solidFill>
                <a:latin typeface="Courier New"/>
              </a:rPr>
              <a:t>{ 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82296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1" i="0">
                <a:solidFill>
                  <a:srgbClr val="9FD8E8"/>
                </a:solidFill>
                <a:latin typeface="Calibri"/>
              </a:rPr>
              <a:t>SENG 12233  ·  LECTURE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9144000" cy="1920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4200" b="1" i="0">
                <a:solidFill>
                  <a:srgbClr val="FFFFFF"/>
                </a:solidFill>
                <a:latin typeface="Cambria"/>
              </a:rPr>
              <a:t>GUI II:</a:t>
            </a:r>
          </a:p>
          <a:p>
            <a:r>
              <a:rPr sz="4200" b="1" i="0">
                <a:solidFill>
                  <a:srgbClr val="FFFFFF"/>
                </a:solidFill>
                <a:latin typeface="Cambria"/>
              </a:rPr>
              <a:t>Events &amp; MVC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03320"/>
            <a:ext cx="91440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0" i="0">
                <a:solidFill>
                  <a:srgbClr val="CADCFC"/>
                </a:solidFill>
                <a:latin typeface="Calibri"/>
              </a:rPr>
              <a:t>Week 9 — Lab 6: Buttons That 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0624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0" i="1">
                <a:solidFill>
                  <a:srgbClr val="9FD8E8"/>
                </a:solidFill>
                <a:latin typeface="Calibri"/>
              </a:rPr>
              <a:t>Listeners · JOptionPane · Model, View, Controller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100" b="0" i="0">
                <a:solidFill>
                  <a:srgbClr val="7FA9C4"/>
                </a:solidFill>
                <a:latin typeface="Calibri"/>
              </a:rPr>
              <a:t>Faculty of Science · University of Kelaniya · Software Engineering Teaching Unit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TODAY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What you will be able to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Attach</a:t>
            </a:r>
            <a:r>
              <a:rPr sz="2200">
                <a:solidFill>
                  <a:srgbClr val="1E2A3A"/>
                </a:solidFill>
                <a:latin typeface="Calibri"/>
              </a:rPr>
              <a:t> listeners so buttons run your code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Show</a:t>
            </a:r>
            <a:r>
              <a:rPr sz="2200">
                <a:solidFill>
                  <a:srgbClr val="1E2A3A"/>
                </a:solidFill>
                <a:latin typeface="Calibri"/>
              </a:rPr>
              <a:t> messages and errors with JOptionPane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Explain</a:t>
            </a:r>
            <a:r>
              <a:rPr sz="2200">
                <a:solidFill>
                  <a:srgbClr val="1E2A3A"/>
                </a:solidFill>
                <a:latin typeface="Calibri"/>
              </a:rPr>
              <a:t> MVC and map it onto the LMS packages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Keep</a:t>
            </a:r>
            <a:r>
              <a:rPr sz="2200">
                <a:solidFill>
                  <a:srgbClr val="1E2A3A"/>
                </a:solidFill>
                <a:latin typeface="Calibri"/>
              </a:rPr>
              <a:t> the model free of System.out and javax.swing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9 · Week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188720"/>
            <a:ext cx="100584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1" i="0">
                <a:solidFill>
                  <a:srgbClr val="9FD8E8"/>
                </a:solidFill>
                <a:latin typeface="Calibri"/>
              </a:rPr>
              <a:t>THE SHIFT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515600" cy="2286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3600" b="1" i="0">
                <a:solidFill>
                  <a:srgbClr val="FFFFFF"/>
                </a:solidFill>
                <a:latin typeface="Cambria"/>
              </a:rPr>
              <a:t>A console program decides what happens next.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297680"/>
            <a:ext cx="10515600" cy="13716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800" b="0" i="0">
                <a:solidFill>
                  <a:srgbClr val="CADCFC"/>
                </a:solidFill>
                <a:latin typeface="Calibri"/>
              </a:rPr>
              <a:t>A GUI program waits. The user clicks, types or selects, and Swing calls your code.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9 · Week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EVENTS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Three ingredients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7863840"/>
              </a:tblGrid>
              <a:tr h="4572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Ingredient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In the LMS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1295C"/>
                          </a:solidFill>
                          <a:latin typeface="Calibri"/>
                        </a:rPr>
                        <a:t>Event source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1E2A3A"/>
                          </a:solidFill>
                          <a:latin typeface="Calibri"/>
                        </a:rPr>
                        <a:t>the Borrow JButton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1295C"/>
                          </a:solidFill>
                          <a:latin typeface="Calibri"/>
                        </a:rPr>
                        <a:t>Listener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1E2A3A"/>
                          </a:solidFill>
                          <a:latin typeface="Calibri"/>
                        </a:rPr>
                        <a:t>an ActionListener: code to run when clicked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21295C"/>
                          </a:solidFill>
                          <a:latin typeface="Calibri"/>
                        </a:rPr>
                        <a:t>Registration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0">
                          <a:solidFill>
                            <a:srgbClr val="1E2A3A"/>
                          </a:solidFill>
                          <a:latin typeface="Calibri"/>
                        </a:rPr>
                        <a:t>borrowButton.addActionListener(...)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3429000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ActionListener is an interface with one method (Week 4 again). A lambda is a short way to implement it.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9 · Week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EVENTS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Registering listeners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MainFrame.java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816608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1633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private void wireEvents() {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addButton.addActionListener(e -&gt; onAdd());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borrowButton.addActionListener(e -&gt; onBorrow());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returnButton.addActionListener(e -&gt; onReturn());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553968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e -&gt; onBorrow() means: when the button is clicked, run onBorrow().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9 · Week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EVENTS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A complete handler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MainFrame.java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3409188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3226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private void onBorrow() {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String itemId = selectedItemId();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if (itemId == null) return;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String memberId = ((String) memberBox.getSelectedItem()).split(" - ")[0];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try {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    controller.borrow(itemId, memberId);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    setStatus(itemId + " borrowed by " + memberId);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    refreshTable();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9FD8E8"/>
                </a:solidFill>
                <a:latin typeface="Courier New"/>
              </a:rPr>
              <a:t>    } catch (ItemNotAvailableException ex) {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9FD8E8"/>
                </a:solidFill>
                <a:latin typeface="Courier New"/>
              </a:rPr>
              <a:t>        showError("Cannot borrow", ex.getMessage());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9FD8E8"/>
                </a:solidFill>
                <a:latin typeface="Courier New"/>
              </a:rPr>
              <a:t>    } catch (MemberNotFoundException ex) {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9FD8E8"/>
                </a:solidFill>
                <a:latin typeface="Courier New"/>
              </a:rPr>
              <a:t>        showError("Unknown member", ex.getMessage());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    }</a:t>
            </a:r>
          </a:p>
          <a:p>
            <a:pPr algn="l">
              <a:spcAft>
                <a:spcPts val="0"/>
              </a:spcAft>
            </a:pPr>
            <a:r>
              <a:rPr sz="125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146548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Week 5 pays off: the exceptions we designed become friendly dialogs.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9 · Week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DIALOGS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Success, then an exception as a dialog</a:t>
            </a:r>
          </a:p>
        </p:txBody>
      </p:sp>
      <p:pic>
        <p:nvPicPr>
          <p:cNvPr id="4" name="Picture 3" descr="w09-error-dialo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354" y="1371600"/>
            <a:ext cx="8124986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59612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JOptionPane.showMessageDialog(this, ex.getMessage(), "Cannot borrow", JOptionPane.WARNING_MESSAGE)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9 · Week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MVC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Three jobs, three places</a:t>
            </a:r>
          </a:p>
        </p:txBody>
      </p:sp>
      <p:pic>
        <p:nvPicPr>
          <p:cNvPr id="4" name="Picture 3" descr="mv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196" y="1371600"/>
            <a:ext cx="9569302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59612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Model: lms.model + Library. View: lms.ui. Controller: lms.service.LibraryController.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9 · Week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MVC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The golden rules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4937760"/>
                <a:gridCol w="4114800"/>
              </a:tblGrid>
              <a:tr h="4572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Part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Job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Must not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1295C"/>
                          </a:solidFill>
                          <a:latin typeface="Calibri"/>
                        </a:rPr>
                        <a:t>Model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Data and business rules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print, or import Swing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1295C"/>
                          </a:solidFill>
                          <a:latin typeface="Calibri"/>
                        </a:rPr>
                        <a:t>View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Show things, forward clicks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contain rules or touch Book logic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1295C"/>
                          </a:solidFill>
                          <a:latin typeface="Calibri"/>
                        </a:rPr>
                        <a:t>Controller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Turn user actions into model calls, convert raw text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create widgets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9 · Week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CONTROLLER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Convert text, reject bad input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770632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770632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LibraryController.java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2487168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2304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public void addItem(String type, String id, String title, String detail) {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if (library.hasItem(id))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throw new IllegalArgumentException("An item with id '" + id + "' already exists");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switch (type) {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case "Book"     -&gt; library.addItem(new Book(id, title, detail));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case "DVD"      -&gt; library.addItem(new DVD(id, title, parseWholeNumber(detail, "Duration")));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case "Magazine" -&gt; library.addItem(new Magazine(id, title, parseWholeNumber(detail, "Issue number")));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    default -&gt; throw new IllegalArgumentException("Unknown item type: " + type);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    }</a:t>
            </a:r>
          </a:p>
          <a:p>
            <a:pPr algn="l">
              <a:spcAft>
                <a:spcPts val="0"/>
              </a:spcAft>
            </a:pPr>
            <a:r>
              <a:rPr sz="12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224528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The view passes raw strings; the controller builds the objects.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9 · Week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INPUT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Bad input: caught by the controller, shown by the view</a:t>
            </a:r>
          </a:p>
        </p:txBody>
      </p:sp>
      <p:pic>
        <p:nvPicPr>
          <p:cNvPr id="4" name="Picture 3" descr="w09-bad-inp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354" y="1371600"/>
            <a:ext cx="8124986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59612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Letters in a DVD duration give a dialog, not a crash.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9 · Week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REFACTOR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Why bother with MVC?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Next week</a:t>
            </a:r>
            <a:r>
              <a:rPr sz="2200">
                <a:solidFill>
                  <a:srgbClr val="1E2A3A"/>
                </a:solidFill>
                <a:latin typeface="Calibri"/>
              </a:rPr>
              <a:t> the controller gets a search feature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Week 11</a:t>
            </a:r>
            <a:r>
              <a:rPr sz="2200">
                <a:solidFill>
                  <a:srgbClr val="1E2A3A"/>
                </a:solidFill>
                <a:latin typeface="Calibri"/>
              </a:rPr>
              <a:t> the controller starts talking to a database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The view and model</a:t>
            </a:r>
            <a:r>
              <a:rPr sz="2200">
                <a:solidFill>
                  <a:srgbClr val="1E2A3A"/>
                </a:solidFill>
                <a:latin typeface="Calibri"/>
              </a:rPr>
              <a:t> do not change at all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Also</a:t>
            </a:r>
            <a:r>
              <a:rPr sz="2200">
                <a:solidFill>
                  <a:srgbClr val="1E2A3A"/>
                </a:solidFill>
                <a:latin typeface="Calibri"/>
              </a:rPr>
              <a:t> delete System.out.println from LibraryItem: a model that prints cannot serve a window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9 · Week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LAB PREVIEW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Lab 6 preview: Events and MVC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1" i="0">
                <a:solidFill>
                  <a:srgbClr val="1C7293"/>
                </a:solidFill>
                <a:latin typeface="Courier New"/>
              </a:rPr>
              <a:t>Branch  week9-gui-events-mvc     ·     PR  "Week 9: GUI II (Events, Dialogs &amp; MVC)"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108813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1.  Remove printing from the model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2.  Create LibraryController in lms.service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3.  MainFrame talks only to the controller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4.  Listeners for Add, Borrow and Return; every failure is a dialog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5.  Three screenshots: success, an error, bad 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9 · Week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CHECK YOURSELF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Check yourself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1.  Name the source, listener and registration in refreshButton.addActionListener(e -&gt; reload()).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2.  Which MVC part should parse the text "120" into an int?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3.  Why is System.out.println inside LibraryItem a problem for a GUI?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4.  A teammate imports javax.swing.* into Book. What do you tell them?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9 · Week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