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863840" y="914400"/>
            <a:ext cx="4754880" cy="47548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0000" b="1" i="0">
                <a:solidFill>
                  <a:srgbClr val="1C7293"/>
                </a:solidFill>
                <a:latin typeface="Courier New"/>
              </a:rPr>
              <a:t>{ }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8229600" cy="457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600" b="1" i="0">
                <a:solidFill>
                  <a:srgbClr val="9FD8E8"/>
                </a:solidFill>
                <a:latin typeface="Calibri"/>
              </a:rPr>
              <a:t>SENG 12233  ·  LECTURE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9144000" cy="1920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4200" b="1" i="0">
                <a:solidFill>
                  <a:srgbClr val="FFFFFF"/>
                </a:solidFill>
                <a:latin typeface="Cambria"/>
              </a:rPr>
              <a:t>Generics, Collections</a:t>
            </a:r>
          </a:p>
          <a:p>
            <a:r>
              <a:rPr sz="4200" b="1" i="0">
                <a:solidFill>
                  <a:srgbClr val="FFFFFF"/>
                </a:solidFill>
                <a:latin typeface="Cambria"/>
              </a:rPr>
              <a:t>&amp; Streams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703320"/>
            <a:ext cx="9144000" cy="457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900" b="0" i="0">
                <a:solidFill>
                  <a:srgbClr val="CADCFC"/>
                </a:solidFill>
                <a:latin typeface="Calibri"/>
              </a:rPr>
              <a:t>Week 10 — Lab 7: One Repository for Everything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206240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400" b="0" i="1">
                <a:solidFill>
                  <a:srgbClr val="9FD8E8"/>
                </a:solidFill>
                <a:latin typeface="Calibri"/>
              </a:rPr>
              <a:t>Repository&lt;T&gt; · Map · Optional · streams · lambdas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126480"/>
            <a:ext cx="91440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100" b="0" i="0">
                <a:solidFill>
                  <a:srgbClr val="7FA9C4"/>
                </a:solidFill>
                <a:latin typeface="Calibri"/>
              </a:rPr>
              <a:t>Faculty of Science · University of Kelaniya · Software Engineering Teaching Unit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TODAY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What you will be able to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0876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Write</a:t>
            </a:r>
            <a:r>
              <a:rPr sz="2200">
                <a:solidFill>
                  <a:srgbClr val="1E2A3A"/>
                </a:solidFill>
                <a:latin typeface="Calibri"/>
              </a:rPr>
              <a:t> a generic class Repository&lt;T&gt;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Choose</a:t>
            </a:r>
            <a:r>
              <a:rPr sz="2200">
                <a:solidFill>
                  <a:srgbClr val="1E2A3A"/>
                </a:solidFill>
                <a:latin typeface="Calibri"/>
              </a:rPr>
              <a:t> between List, Set and Map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Use</a:t>
            </a:r>
            <a:r>
              <a:rPr sz="2200">
                <a:solidFill>
                  <a:srgbClr val="1E2A3A"/>
                </a:solidFill>
                <a:latin typeface="Calibri"/>
              </a:rPr>
              <a:t> Optional instead of null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Filter, sort and group</a:t>
            </a:r>
            <a:r>
              <a:rPr sz="2200">
                <a:solidFill>
                  <a:srgbClr val="1E2A3A"/>
                </a:solidFill>
                <a:latin typeface="Calibri"/>
              </a:rPr>
              <a:t> with streams and lambdas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10 · Week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Two lists, same code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0876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The LMS keeps items and members</a:t>
            </a:r>
            <a:r>
              <a:rPr sz="2200">
                <a:solidFill>
                  <a:srgbClr val="1E2A3A"/>
                </a:solidFill>
                <a:latin typeface="Calibri"/>
              </a:rPr>
              <a:t> both need add, find by id, list all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Copy-paste</a:t>
            </a:r>
            <a:r>
              <a:rPr sz="2200">
                <a:solidFill>
                  <a:srgbClr val="1E2A3A"/>
                </a:solidFill>
                <a:latin typeface="Calibri"/>
              </a:rPr>
              <a:t> ItemList and MemberList: two places to fix every bug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A list of Object</a:t>
            </a:r>
            <a:r>
              <a:rPr sz="2200">
                <a:solidFill>
                  <a:srgbClr val="1E2A3A"/>
                </a:solidFill>
                <a:latin typeface="Calibri"/>
              </a:rPr>
              <a:t> forces casts, and casts crash at run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897880"/>
            <a:ext cx="10881360" cy="5029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A generic class is written once with a type parameter T: 'some type, chosen by the user of the class'.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10 · Week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GENERICS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Repository&lt;T&gt;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034540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034540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Repository.java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3174492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29916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public class Repository&lt;T&gt; {</a:t>
            </a:r>
          </a:p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    private final Map&lt;String, T&gt; store = new LinkedHashMap&lt;&gt;();</a:t>
            </a:r>
          </a:p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    private final Function&lt;T, String&gt; idOf;     // how to get an id out of a T</a:t>
            </a:r>
          </a:p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 </a:t>
            </a:r>
          </a:p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    public Repository(Function&lt;T, String&gt; idOf) { this.idOf = idOf; }</a:t>
            </a:r>
          </a:p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 </a:t>
            </a:r>
          </a:p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    public void add(T entity) {</a:t>
            </a:r>
          </a:p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        String id = idOf.apply(entity);</a:t>
            </a:r>
          </a:p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        if (store.containsKey(id)) throw new IllegalArgumentException("An entry with id '" + id + "' already exists");</a:t>
            </a:r>
          </a:p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        store.put(id, entity);</a:t>
            </a:r>
          </a:p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    }</a:t>
            </a:r>
          </a:p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    public Optional&lt;T&gt; findById(String id) { return Optional.ofNullable(store.get(id)); }</a:t>
            </a:r>
          </a:p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    public List&lt;T&gt; findAll()               { return new ArrayList&lt;&gt;(store.values()); }</a:t>
            </a:r>
          </a:p>
          <a:p>
            <a:pPr algn="l">
              <a:spcAft>
                <a:spcPts val="0"/>
              </a:spcAft>
            </a:pPr>
            <a:r>
              <a:rPr sz="1150">
                <a:solidFill>
                  <a:srgbClr val="E8F4FA"/>
                </a:solidFill>
                <a:latin typeface="Courier New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10 · Week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GENERICS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One class, two uses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Library.java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1816608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1633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private final Repository&lt;LibraryItem&gt; items   = new Repository&lt;&gt;(LibraryItem::getId);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private final Repository&lt;Member&gt;      members = new Repository&lt;&gt;(Member::getMemberId);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 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items.add(new Book("B001", "Clean Code", "Robert C. Martin"));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9FD8E8"/>
                </a:solidFill>
                <a:latin typeface="Courier New"/>
              </a:rPr>
              <a:t>// items.add(new Student(...));    // COMPILE error: wrong type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553968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Generics move errors from run time to compile time, which is always cheaper.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10 · Week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COLLECTIONS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Choosing a collection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417320"/>
          <a:ext cx="1106424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/>
                <a:gridCol w="2377440"/>
                <a:gridCol w="1737360"/>
                <a:gridCol w="2011680"/>
                <a:gridCol w="2377440"/>
              </a:tblGrid>
              <a:tr h="4572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Collection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Keeps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Duplicates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Fast at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LMS use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21295C"/>
                          </a:solidFill>
                          <a:latin typeface="Calibri"/>
                        </a:rPr>
                        <a:t>List (ArrayList)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Order, by position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Looping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Results for the table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21295C"/>
                          </a:solidFill>
                          <a:latin typeface="Calibri"/>
                        </a:rPr>
                        <a:t>Set (HashSet)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No order guarantee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Is it in there?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Unique tags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21295C"/>
                          </a:solidFill>
                          <a:latin typeface="Calibri"/>
                        </a:rPr>
                        <a:t>Map (LinkedHashMap)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Key to value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Keys unique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Lookup by key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E2A3A"/>
                          </a:solidFill>
                          <a:latin typeface="Calibri"/>
                        </a:rPr>
                        <a:t>Items and members by id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10 · Week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OPTIONAL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Maybe nothing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Library.java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1548384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1365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public Member findMember(String memberId) {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    return members.findById(memberId)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                  .orElseThrow(() -&gt; new MemberNotFoundException(memberId));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285744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Optional forces the caller to decide what to do when nothing is found, instead of crashing later with a NullPointerException.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10 · Week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STREAMS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Say what, not how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Library.java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1783080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160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300">
                <a:solidFill>
                  <a:srgbClr val="E8F4FA"/>
                </a:solidFill>
                <a:latin typeface="Courier New"/>
              </a:rPr>
              <a:t>public List&lt;LibraryItem&gt; search(String text) {</a:t>
            </a:r>
          </a:p>
          <a:p>
            <a:pPr algn="l">
              <a:spcAft>
                <a:spcPts val="0"/>
              </a:spcAft>
            </a:pPr>
            <a:r>
              <a:rPr sz="1300">
                <a:solidFill>
                  <a:srgbClr val="E8F4FA"/>
                </a:solidFill>
                <a:latin typeface="Courier New"/>
              </a:rPr>
              <a:t>    String q = text.trim().toLowerCase();</a:t>
            </a:r>
          </a:p>
          <a:p>
            <a:pPr algn="l">
              <a:spcAft>
                <a:spcPts val="0"/>
              </a:spcAft>
            </a:pPr>
            <a:r>
              <a:rPr sz="1300">
                <a:solidFill>
                  <a:srgbClr val="E8F4FA"/>
                </a:solidFill>
                <a:latin typeface="Courier New"/>
              </a:rPr>
              <a:t>    return items.search(i -&gt; i.getTitle().toLowerCase().contains(q)</a:t>
            </a:r>
          </a:p>
          <a:p>
            <a:pPr algn="l">
              <a:spcAft>
                <a:spcPts val="0"/>
              </a:spcAft>
            </a:pPr>
            <a:r>
              <a:rPr sz="1300">
                <a:solidFill>
                  <a:srgbClr val="E8F4FA"/>
                </a:solidFill>
                <a:latin typeface="Courier New"/>
              </a:rPr>
              <a:t>            || i.getId().toLowerCase().contains(q)</a:t>
            </a:r>
          </a:p>
          <a:p>
            <a:pPr algn="l">
              <a:spcAft>
                <a:spcPts val="0"/>
              </a:spcAft>
            </a:pPr>
            <a:r>
              <a:rPr sz="1300">
                <a:solidFill>
                  <a:srgbClr val="E8F4FA"/>
                </a:solidFill>
                <a:latin typeface="Courier New"/>
              </a:rPr>
              <a:t>            || (i instanceof Book b &amp;&amp; b.getAuthor().toLowerCase().contains(q)));</a:t>
            </a:r>
          </a:p>
          <a:p>
            <a:pPr algn="l">
              <a:spcAft>
                <a:spcPts val="0"/>
              </a:spcAft>
            </a:pPr>
            <a:r>
              <a:rPr sz="1300">
                <a:solidFill>
                  <a:srgbClr val="E8F4FA"/>
                </a:solidFill>
                <a:latin typeface="Courier New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520440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A lambda i -&gt; ... is a tiny anonymous function. Repository.search takes a Predicate&lt;T&gt; and applies stream().filter(...).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10 · Week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STREAMS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Group and count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Library.java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1883664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1700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public Map&lt;String, Long&gt; loansPerMember() {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return items.findAll().stream()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        .filter(LibraryItem::isBorrowed)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        .collect(Collectors.groupingBy(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                i -&gt; i.getBorrower().getName(), TreeMap::new, Collectors.counting()));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621024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Read it like a sentence: take the items, keep the borrowed ones, group by borrower name, count each group.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10 · Week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STREAMS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The stream vocabulary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417320"/>
          <a:ext cx="1106424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0480"/>
                <a:gridCol w="7223760"/>
              </a:tblGrid>
              <a:tr h="44196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Step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Meaning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1295C"/>
                          </a:solidFill>
                          <a:latin typeface="Calibri"/>
                        </a:rPr>
                        <a:t>filter(cond)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2A3A"/>
                          </a:solidFill>
                          <a:latin typeface="Calibri"/>
                        </a:rPr>
                        <a:t>keep matching elements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1295C"/>
                          </a:solidFill>
                          <a:latin typeface="Calibri"/>
                        </a:rPr>
                        <a:t>map(fn)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2A3A"/>
                          </a:solidFill>
                          <a:latin typeface="Calibri"/>
                        </a:rPr>
                        <a:t>transform each element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1295C"/>
                          </a:solidFill>
                          <a:latin typeface="Calibri"/>
                        </a:rPr>
                        <a:t>sorted(cmp)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2A3A"/>
                          </a:solidFill>
                          <a:latin typeface="Calibri"/>
                        </a:rPr>
                        <a:t>order them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1295C"/>
                          </a:solidFill>
                          <a:latin typeface="Calibri"/>
                        </a:rPr>
                        <a:t>collect(...) / toList()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2A3A"/>
                          </a:solidFill>
                          <a:latin typeface="Calibri"/>
                        </a:rPr>
                        <a:t>gather results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1295C"/>
                          </a:solidFill>
                          <a:latin typeface="Calibri"/>
                        </a:rPr>
                        <a:t>count(), anyMatch(...)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2A3A"/>
                          </a:solidFill>
                          <a:latin typeface="Calibri"/>
                        </a:rPr>
                        <a:t>summarise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10 · Week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RESULT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Loan report</a:t>
            </a:r>
          </a:p>
        </p:txBody>
      </p:sp>
      <p:pic>
        <p:nvPicPr>
          <p:cNvPr id="4" name="Picture 3" descr="w10-repo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425" y="1371600"/>
            <a:ext cx="8822844" cy="4206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5687568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300" b="0" i="1">
                <a:solidFill>
                  <a:srgbClr val="065A82"/>
                </a:solidFill>
                <a:latin typeface="Calibri"/>
              </a:rPr>
              <a:t>Grouped by member, using the stream above.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10 · Week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RESULT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Search for "martin"</a:t>
            </a:r>
          </a:p>
        </p:txBody>
      </p:sp>
      <p:pic>
        <p:nvPicPr>
          <p:cNvPr id="4" name="Picture 3" descr="w10-sear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425" y="1371600"/>
            <a:ext cx="8822844" cy="4206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5687568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300" b="0" i="1">
                <a:solidFill>
                  <a:srgbClr val="065A82"/>
                </a:solidFill>
                <a:latin typeface="Calibri"/>
              </a:rPr>
              <a:t>Matches the author field of the books.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10 · Week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LAB PREVIEW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Lab 7 preview: Generics and Streams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09728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400" b="1" i="0">
                <a:solidFill>
                  <a:srgbClr val="1C7293"/>
                </a:solidFill>
                <a:latin typeface="Courier New"/>
              </a:rPr>
              <a:t>Branch  week10-generics-streams     ·     PR  "Week 10: Generics, Collections &amp; Streams"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920240"/>
            <a:ext cx="1088136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1.  Repository&lt;T&gt; backed by a LinkedHashMap</a:t>
            </a:r>
          </a:p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2.  Library uses Repository for items and members</a:t>
            </a:r>
          </a:p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3.  search(), loansPerMember(), availableItems()</a:t>
            </a:r>
          </a:p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4.  Search box and Loan Report button in the GUI</a:t>
            </a:r>
          </a:p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5.  One stream query of your own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10 · Week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CHECK YOURSELF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Check yourself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0876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1.  What does Repository&lt;Member&gt; forbid that Repository&lt;Object&gt; would allow?</a:t>
            </a:r>
          </a:p>
          <a:p>
            <a:pPr marL="0" indent="0"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2.  When is a Map better than a List?</a:t>
            </a:r>
          </a:p>
          <a:p>
            <a:pPr marL="0" indent="0"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3.  Rewrite as a stream: titles of all borrowed items, sorted.</a:t>
            </a:r>
          </a:p>
          <a:p>
            <a:pPr marL="0" indent="0"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4.  What does Collectors.counting() count in loansPerMember()?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10 · Week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