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67" d="100"/>
          <a:sy n="167" d="100"/>
        </p:scale>
        <p:origin x="2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8456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0A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6B46C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solidFill>
            <a:srgbClr val="6B46C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Lecture 01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1188720"/>
            <a:ext cx="8321040" cy="16459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Computer System Fundamentals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411480" y="288036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B0A0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Elements · Registers · Instruction Cycle · Interrupts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11480" y="3474720"/>
            <a:ext cx="8321040" cy="0"/>
          </a:xfrm>
          <a:prstGeom prst="line">
            <a:avLst/>
          </a:prstGeom>
          <a:noFill/>
          <a:ln w="19050">
            <a:solidFill>
              <a:srgbClr val="6B46C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11480" y="3584448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21213  ·  Computer Architecture &amp; Operating Systems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040A0"/>
                </a:solidFill>
              </a:rPr>
              <a:t>1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6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Instruction Format — Opcode + Address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10</a:t>
            </a:r>
            <a:endParaRPr lang="en-US" sz="900" dirty="0"/>
          </a:p>
        </p:txBody>
      </p:sp>
      <p:pic>
        <p:nvPicPr>
          <p:cNvPr id="7" name="Image 0" descr="/home/claude/extracted/images/1__Computer_System_overview/image6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64748B"/>
                </a:solidFill>
              </a:rPr>
              <a:t>4-bit opcode (one hex digit) | 12-bit address (three hex digits) — 1940 hex = opcode 1 (LOAD), address 940 (Stallings Fig. 1.4)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6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Instruction Categories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11</a:t>
            </a:r>
            <a:endParaRPr lang="en-US" sz="9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469747"/>
              </p:ext>
            </p:extLst>
          </p:nvPr>
        </p:nvGraphicFramePr>
        <p:xfrm>
          <a:off x="91440" y="673608"/>
          <a:ext cx="8961120" cy="1242060"/>
        </p:xfrm>
        <a:graphic>
          <a:graphicData uri="http://schemas.openxmlformats.org/drawingml/2006/table">
            <a:tbl>
              <a:tblPr/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0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Category</a:t>
                      </a:r>
                      <a:endParaRPr lang="en-US" sz="1150" dirty="0"/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Description</a:t>
                      </a:r>
                      <a:endParaRPr lang="en-US" sz="1150" dirty="0"/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Example</a:t>
                      </a:r>
                      <a:endParaRPr lang="en-US" sz="1150" dirty="0"/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Processor-Memory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Data transferred between CPU and main memory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LOAD AC from Memory[940]; STORE AC to Memory[941]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Processor-I/O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Data transferred between CPU and I/O module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READ from keyboard port; WRITE to serial port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Data Processing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ALU performs arithmetic or logic on registers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ADD AC with Memory[941]; AND AC with bitmask value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Control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Instruction alters the Program Counter — branch/jump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JMP 182 (unconditional); BEQ label (conditional)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6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Execution Trace — Stallings Fig. 1.3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12</a:t>
            </a:r>
            <a:endParaRPr lang="en-US" sz="900" dirty="0"/>
          </a:p>
        </p:txBody>
      </p:sp>
      <p:pic>
        <p:nvPicPr>
          <p:cNvPr id="7" name="Image 0" descr="/home/claude/extracted/images/1__Computer_System_overview/image10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64748B"/>
                </a:solidFill>
              </a:rPr>
              <a:t>Step-by-step trace: LOAD 940 → ADD 941 → STORE 941 showing PC, MAR, MBR, IR, AC at each step</a:t>
            </a:r>
            <a:endParaRPr lang="en-US" sz="9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6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Mistake — PC Increment Timing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13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B91C1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FEF2F2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PC Increments During FETCH, Not After Execute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PC is incremented in step 4 of the FETCH stage (PC ← PC + 1)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time EXECUTE begins, the PC already points to the NEXT instruction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enables the CPU to begin fetching the next instruction during execute (pipelining)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 trap: "what does PC contain during execute of instruction at address 300?" → Answer: 301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2E1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Interrupts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060A0"/>
                </a:solidFill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6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Interrupts? — The Motivation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15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11480" y="694944"/>
            <a:ext cx="4206240" cy="4069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interrupts: CPU must POLL devices in a tight loop (Programmed I/O)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1 GHz CPU doing 1 I/O operation per 4 ms wastes 4,000,000 cycles spinning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Interrupts allow the CPU to execute useful work while I/O proceeds in background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device finishes: it asserts an IRQ signal → CPU runs a short ISR → resumes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Result: CPU utilisation improves from ~30% to &gt;90% on I/O-bound workloads</a:t>
            </a:r>
            <a:endParaRPr lang="en-US" sz="1350" dirty="0"/>
          </a:p>
        </p:txBody>
      </p:sp>
      <p:pic>
        <p:nvPicPr>
          <p:cNvPr id="8" name="Image 0" descr="/home/claude/extracted/images/1__Computer_System_overview/image11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754880" y="658368"/>
            <a:ext cx="4297680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6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Extended Instruction Cycle with Interrupt Check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16</a:t>
            </a:r>
            <a:endParaRPr lang="en-US" sz="900" dirty="0"/>
          </a:p>
        </p:txBody>
      </p:sp>
      <p:pic>
        <p:nvPicPr>
          <p:cNvPr id="7" name="Image 0" descr="/home/claude/extracted/images/1__Computer_System_overview/image3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64748B"/>
                </a:solidFill>
              </a:rPr>
              <a:t>After each Execute stage, the CPU checks for pending interrupts before fetching the next instruction (Stallings Fig. 1.8)</a:t>
            </a:r>
            <a:endParaRPr lang="en-US" sz="9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6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9-Step Interrupt Processing Sequence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17</a:t>
            </a:r>
            <a:endParaRPr lang="en-US" sz="900" dirty="0"/>
          </a:p>
        </p:txBody>
      </p:sp>
      <p:graphicFrame>
        <p:nvGraphicFramePr>
          <p:cNvPr id="1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961120" cy="2628900"/>
        </p:xfrm>
        <a:graphic>
          <a:graphicData uri="http://schemas.openxmlformats.org/drawingml/2006/table">
            <a:tbl>
              <a:tblPr/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89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Step</a:t>
                      </a:r>
                      <a:endParaRPr lang="en-US" sz="1150" dirty="0"/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Who</a:t>
                      </a:r>
                      <a:endParaRPr lang="en-US" sz="1150" dirty="0"/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Action</a:t>
                      </a:r>
                      <a:endParaRPr lang="en-US" sz="1150" dirty="0"/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Device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Asserts IRQ signal on interrupt bus to CPU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2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CPU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Finishes current instruction completely — no mid-instruction interrupts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3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CPU → Device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CPU asserts interrupt acknowledge; device removes IRQ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4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CPU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Saves PSW + PC onto kernel control stack (minimum context)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5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CPU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Loads PC from Interrupt Vector Table entry for this interrupt type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6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ISR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Saves ALL general registers (EAX–EDI, EBP) — ISR will use them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7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ISR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Services the interrupt: reads device status, transfers data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8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ISR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Restores all saved general registers (reverse of step 6)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9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ISR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Restores PSW + PC from stack; CPU resumes interrupted program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6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Interrupts — Two Strategies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18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409194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411480" y="658368"/>
            <a:ext cx="4091940" cy="347472"/>
          </a:xfrm>
          <a:prstGeom prst="rect">
            <a:avLst/>
          </a:prstGeom>
          <a:solidFill>
            <a:srgbClr val="4B2D8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" y="658368"/>
            <a:ext cx="39090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Sequential (Disable Interrupts)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1060704"/>
            <a:ext cx="3909060" cy="36027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sets interrupt-disable flag during ISR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IRQs held pending until re-enable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ISRs run to completion — no nesting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Simple; no stack overflow risk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Problem: slow ISRs delay time-critical events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4640580" y="658368"/>
            <a:ext cx="4091940" cy="41148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640580" y="658368"/>
            <a:ext cx="4091940" cy="347472"/>
          </a:xfrm>
          <a:prstGeom prst="rect">
            <a:avLst/>
          </a:prstGeom>
          <a:solidFill>
            <a:srgbClr val="6B46C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732020" y="658368"/>
            <a:ext cx="39090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Nested (Priority-Based)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732020" y="1060704"/>
            <a:ext cx="3909060" cy="36027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ISRs run at a priority level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Higher-priority IRQ interrupts lower ISR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Time-critical events handled immediately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Requires nested stack of saved contexts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Problem: stack overflow if too many levels</a:t>
            </a:r>
            <a:endParaRPr lang="en-US" sz="12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6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Nested Interrupt Processing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19</a:t>
            </a:r>
            <a:endParaRPr lang="en-US" sz="900" dirty="0"/>
          </a:p>
        </p:txBody>
      </p:sp>
      <p:pic>
        <p:nvPicPr>
          <p:cNvPr id="7" name="Image 0" descr="/home/claude/extracted/images/1__Computer_System_overview/image2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64748B"/>
                </a:solidFill>
              </a:rPr>
              <a:t>Multiple interrupt sources with different priorities — higher priority ISR preempts lower priority ISR mid-execution (Stallings Fig. 1.12)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6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Objectives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2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4B2D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731520"/>
            <a:ext cx="8046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E1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end of this lecture you should be able to: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Identify the four basic computer components and describe the role of each</a:t>
            </a:r>
            <a:endParaRPr lang="en-US" sz="13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Explain the function of MAR, MBR, I/OAR and I/OBR using register-transfer notation</a:t>
            </a:r>
            <a:endParaRPr lang="en-US" sz="13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Trace a program execution step-by-step through the fetch-execute cycle</a:t>
            </a:r>
            <a:endParaRPr lang="en-US" sz="13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Classify instructions into four categories: processor-memory, processor-I/O, data processing, control</a:t>
            </a:r>
            <a:endParaRPr lang="en-US" sz="13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Describe the complete 9-step interrupt processing sequence from IRQ to ISR return</a:t>
            </a:r>
            <a:endParaRPr lang="en-US" sz="1300" dirty="0"/>
          </a:p>
          <a:p>
            <a:pPr marL="0" indent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 Compare sequential and nested multiple-interrupt strategies with their trade-offs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F6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Exercise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20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365760"/>
          </a:xfrm>
          <a:prstGeom prst="rect">
            <a:avLst/>
          </a:prstGeom>
          <a:solidFill>
            <a:srgbClr val="B886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21208" y="658368"/>
            <a:ext cx="81015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✎  Exercise 1.1 — Instruction Trace [10 marks]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11480" y="1024128"/>
            <a:ext cx="8321040" cy="3749040"/>
          </a:xfrm>
          <a:prstGeom prst="rect">
            <a:avLst/>
          </a:prstGeom>
          <a:solidFill>
            <a:srgbClr val="FFF3CD"/>
          </a:solidFill>
          <a:ln w="12700">
            <a:solidFill>
              <a:srgbClr val="B8860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processor executes: (1) LOAD AC from Memory[940], (2) ADD Memory[941], (3) STORE to Memory[941]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(a) [4] Draw the complete 6-step execution trace showing PC, MAR, MBR, IR, AC at each step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(b) [3] Write the three 16-bit instruction words as 4-digit hex (opcode 1=LOAD, 5=ADD, 2=STORE)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(c) [3] At what point during the trace is the PC updated to point to instruction 2? Explain why</a:t>
            </a:r>
            <a:endParaRPr lang="en-US" sz="13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E0A3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50292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365760" y="960120"/>
            <a:ext cx="8321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Computer System Fundamentals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645920"/>
            <a:ext cx="8321040" cy="3108960"/>
          </a:xfrm>
          <a:prstGeom prst="rect">
            <a:avLst/>
          </a:prstGeom>
          <a:solidFill>
            <a:srgbClr val="2A1060"/>
          </a:solidFill>
          <a:ln w="12700">
            <a:solidFill>
              <a:srgbClr val="6B46C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17373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basic elements: Processor, Main Memory, I/O Modules, System Bus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 holds address; MBR holds data — every memory access uses both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Fetch: MAR←PC; MBR←Memory[MAR]; IR←MBR; PC←PC+1; then decode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instruction categories: processor-memory, I/O, data processing, control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9-step interrupt: IRQ → finish instruction → acknowledge → save context → ISR → restore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Sequential vs. nested interrupts: simplicity vs. responsiveness trade-off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6040A0"/>
                </a:solidFill>
              </a:rPr>
              <a:t>21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E1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 Basic Elements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060A0"/>
                </a:solidFill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6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Top-Level View of Computer Components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4</a:t>
            </a:r>
            <a:endParaRPr lang="en-US" sz="900" dirty="0"/>
          </a:p>
        </p:txBody>
      </p:sp>
      <p:pic>
        <p:nvPicPr>
          <p:cNvPr id="7" name="Image 0" descr="/home/claude/extracted/images/1__Computer_System_overview/image7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64748B"/>
                </a:solidFill>
              </a:rPr>
              <a:t>CPU, Main Memory, I/O Modules, and System Bus — the four building blocks of every computer system (Stallings Fig. 1.1)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6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 Basic Elements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5</a:t>
            </a:r>
            <a:endParaRPr lang="en-US" sz="9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5695943"/>
              </p:ext>
            </p:extLst>
          </p:nvPr>
        </p:nvGraphicFramePr>
        <p:xfrm>
          <a:off x="411480" y="658368"/>
          <a:ext cx="8465820" cy="1912620"/>
        </p:xfrm>
        <a:graphic>
          <a:graphicData uri="http://schemas.openxmlformats.org/drawingml/2006/table">
            <a:tbl>
              <a:tblPr/>
              <a:tblGrid>
                <a:gridCol w="2073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88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737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Component</a:t>
                      </a:r>
                      <a:endParaRPr lang="en-US" sz="1150" dirty="0"/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Function</a:t>
                      </a:r>
                      <a:endParaRPr lang="en-US" sz="1150" dirty="0"/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Key Characteristics</a:t>
                      </a:r>
                      <a:endParaRPr lang="en-US" sz="1150" dirty="0"/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Processor (CPU)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Controls operations; performs data processing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Contains ALU and CU; executes instruction cycle; single or multi-core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Main Memory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Stores instructions and data currently in use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Volatile; byte/word addressable; also called RAM or primary memory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I/O Modules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Transfer data between computer and external devices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Contains data buffers; examples: disk controller, NIC, keyboard controller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System Bus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Communication pathway between all components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Carries address, data, and control signals; shared resource with arbitration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2E1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Registers &amp; Instruction Cycle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8060A0"/>
                </a:solidFill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6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Key CPU Registers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7</a:t>
            </a:r>
            <a:endParaRPr lang="en-US" sz="9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854149"/>
              </p:ext>
            </p:extLst>
          </p:nvPr>
        </p:nvGraphicFramePr>
        <p:xfrm>
          <a:off x="91440" y="696468"/>
          <a:ext cx="8961120" cy="1242060"/>
        </p:xfrm>
        <a:graphic>
          <a:graphicData uri="http://schemas.openxmlformats.org/drawingml/2006/table">
            <a:tbl>
              <a:tblPr/>
              <a:tblGrid>
                <a:gridCol w="1188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69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Register</a:t>
                      </a:r>
                      <a:endParaRPr lang="en-US" sz="1150" dirty="0"/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Full Name</a:t>
                      </a:r>
                      <a:endParaRPr lang="en-US" sz="1150" dirty="0"/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Role</a:t>
                      </a:r>
                      <a:endParaRPr lang="en-US" sz="1150" dirty="0"/>
                    </a:p>
                  </a:txBody>
                  <a:tcPr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MAR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Memory Address Register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Holds address of next memory read/write — CPU sets this before any memory access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MBR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Memory Buffer Register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Holds data just read from or about to be written to memory — acts as a buffer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I/OAR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I/O Address Register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Specifies which I/O device (port address) the current transfer targets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I/OBR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I/O Buffer Register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Holds data exchanged between CPU and the selected I/O module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6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Fetch-Execute Cycle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8</a:t>
            </a:r>
            <a:endParaRPr lang="en-US" sz="900" dirty="0"/>
          </a:p>
        </p:txBody>
      </p:sp>
      <p:pic>
        <p:nvPicPr>
          <p:cNvPr id="7" name="Image 0" descr="/home/claude/extracted/images/1__Computer_System_overview/image5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64748B"/>
                </a:solidFill>
              </a:rPr>
              <a:t>Two-phase instruction cycle: FETCH (load next instruction) → EXECUTE (carry out the operation) — repeats until HALT (Stallings Fig. 1.2)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6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Fetch Stage — Five Micro-Operations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4748B"/>
                </a:solidFill>
              </a:rPr>
              <a:t>9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11480" y="694944"/>
            <a:ext cx="8321040" cy="4069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 ← PC  (copy Program Counter to Memory Address Register)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MBR ← Memory[MAR]  (read instruction word from memory into MBR)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 ← MBR  (copy instruction to Instruction Register for decoding)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 ← PC + 1  (advance Program Counter to next instruction)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Decode: Control Unit reads opcode from IR[15:12] to determine instruction type</a:t>
            </a:r>
            <a:endParaRPr lang="en-US" sz="13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1434</Words>
  <Application>Microsoft Macintosh PowerPoint</Application>
  <PresentationFormat>On-screen Show (16:9)</PresentationFormat>
  <Paragraphs>212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L01: Computer System Fundamentals</dc:title>
  <dc:subject>PptxGenJS Presentation</dc:subject>
  <dc:creator>SENG 21213</dc:creator>
  <cp:lastModifiedBy>Tiroshan Madushanka</cp:lastModifiedBy>
  <cp:revision>2</cp:revision>
  <dcterms:created xsi:type="dcterms:W3CDTF">2026-03-12T14:41:26Z</dcterms:created>
  <dcterms:modified xsi:type="dcterms:W3CDTF">2026-03-12T16:03:06Z</dcterms:modified>
</cp:coreProperties>
</file>