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Lecture 06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8321040" cy="16459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Pipelining, Branch Prediction &amp; Parallelism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88036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0A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5-Stage Pipeline · Hazards · Branch Prediction · Flynn's Taxonomy · ILP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3474720"/>
            <a:ext cx="8321040" cy="0"/>
          </a:xfrm>
          <a:prstGeom prst="line">
            <a:avLst/>
          </a:prstGeom>
          <a:noFill/>
          <a:ln w="19050">
            <a:solidFill>
              <a:srgbClr val="6B46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358444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21213  ·  Computer Architecture &amp; Operating Systems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2-Bit Saturating Counter — State Transitions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10</a:t>
            </a:r>
            <a:endParaRPr lang="en-US" sz="9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2377440"/>
                <a:gridCol w="1828800"/>
                <a:gridCol w="2377440"/>
                <a:gridCol w="237744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State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Prediction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If Branch TAKEN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If Branch NOT TAKEN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Strongly Taken (11)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Taken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Strongly Taken (11)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Weakly Taken (10)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Weakly Taken (10)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Taken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Strongly Taken (11)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Weakly Not Taken (01)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Weakly Not Taken (01)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Not Taken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Weakly Taken (10)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Strongly Not Taken (00)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Strongly Not Taken (00)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Not Taken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Weakly Not Taken (01)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Strongly Not Taken (00)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Parallelism — Flynn's Taxonomy &amp; ILP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Flynn's Taxonomy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12</a:t>
            </a:r>
            <a:endParaRPr lang="en-US" sz="9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731520"/>
                <a:gridCol w="1463040"/>
                <a:gridCol w="1463040"/>
                <a:gridCol w="2926080"/>
                <a:gridCol w="237744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Class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Instruction Streams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Data Streams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Example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SISD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Classic sequential CPU — one instruction on one datum per cycle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Single-core (pre-1990)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SIMD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Many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One instruction applied to MULTIPLE data simultaneously — vector/array processing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GPU, x86 SSE/AVX, ARM NEON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MISD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Many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Multiple instructions, one data stream — mostly theoretical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Fault-tolerant aerospace systems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MIMD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Many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Many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Most general — multiple processors, independent instruction+data streams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SMP, multicore, cloud clusters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ILP Techniques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13</a:t>
            </a:r>
            <a:endParaRPr lang="en-US" sz="900" dirty="0"/>
          </a:p>
        </p:txBody>
      </p:sp>
      <p:graphicFrame>
        <p:nvGraphicFramePr>
          <p:cNvPr id="1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4114800"/>
                <a:gridCol w="301752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Technique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Hardware Complexity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Superscalar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Issue 2+ independent instructions per cycle to replicated functional units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Medium — detect independence at runtime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Out-of-order (OOO)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Execute instructions out of program order when data deps allow; commit in order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High — reservation stations, ROB, register renaming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VLIW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Compiler packs multiple independent ops into one wide instruction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Low hardware; high compiler complexity — brittle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Speculative Execution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Execute instructions before knowing if needed (after branch); discard if wrong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High — branch predictor + rollback logic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SMT (HyperThreading)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One physical core appears as 2+ logical CPUs; hides memory latency by running threads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Medium — shared FUs, separate register files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Exercise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14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3657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8" name="Text 6"/>
          <p:cNvSpPr/>
          <p:nvPr/>
        </p:nvSpPr>
        <p:spPr>
          <a:xfrm>
            <a:off x="521208" y="658368"/>
            <a:ext cx="81015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✎  Exercise 6.1 — Pipeline Hazard Analysis [12 marks]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1024128"/>
            <a:ext cx="8321040" cy="3749040"/>
          </a:xfrm>
          <a:prstGeom prst="rect">
            <a:avLst/>
          </a:prstGeom>
          <a:solidFill>
            <a:srgbClr val="FFF3CD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5-stage pipeline @ 1 GHz. 10-instruction sequence: 2 RAW hazards (2-cycle stalls each, no forwarding); 1 branch flush (3 cycles).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[4] Calculate total cycles and effective CPI.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(b) [4] With forwarding: RAW stalls → 0 cycles. Branch flush remains 3 cycles. New CPI? Speedup from forwarding?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(c) [4] A loop of 8 instructions runs 1000 iterations. Branch always taken except last. Starting state: Strongly Not Taken. Trace first 3 iterations. Total mispredictions and penalty cycles?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Pipelining, Branch Prediction &amp; Parallelism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8321040" cy="3108960"/>
          </a:xfrm>
          <a:prstGeom prst="rect">
            <a:avLst/>
          </a:prstGeom>
          <a:solidFill>
            <a:srgbClr val="2A1060"/>
          </a:solidFill>
          <a:ln w="12700">
            <a:solidFill>
              <a:srgbClr val="6B46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7373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5-stage pipeline: IF→ID→EX→MEM→WB; ideal CPI=1; speedup ≈ k for large N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Structural: split I-cache/D-cache. Data RAW: forwarding eliminates most stalls. Control: branch prediction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Load-use hazard: 1-cycle stall unavoidable with forwarding — compiler fills with independent instr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2-bit predictor: 4 states; stable on loops; ~90% accuracy — standard in most real CPUs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Flynn: SISD (sequential) SIMD (GPU/vector) MISD (rare) MIMD (multicore/SMP)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ILP: superscalar, OOO execution, VLIW, speculation, SMT — all hide latency and increase throughput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4B2D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73152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 you should be able to: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Describe the operation of each stage in the 5-stage RISC pipeline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Calculate pipeline speedup and explain the impact of hazards on ideal CPI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Identify structural, data (RAW), and control hazards and describe resolution techniques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Trace 2-bit saturating counter branch predictor state transitions and count mispredictions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Classify processor organisations using Flynn's taxonomy (SISD, SIMD, MISD, MIMD)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Describe superscalar, OOO execution, VLIW, and SMT techniques for exploiting ILP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5-Stage Pipeline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Pipeline Stages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640080"/>
                <a:gridCol w="1463040"/>
                <a:gridCol w="2011680"/>
                <a:gridCol w="484632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Stage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Name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Hardware Used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Operation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IF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Instruction Fetch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I-Cache, PC reg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MAR←PC; IR←I-Cache[MAR]; PC←PC+4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Instruction Decode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Control unit, register file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Decode opcode; read rs,rt; sign-extend immediate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EX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Execute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ALU, forwarding unit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ALU computes result/address/branch target; flags set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MEM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Memory Access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D-Cache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Load: read D-Cache; Store: write D-Cache; others: pass-through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WB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Write Back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Register file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Write ALU result or loaded data to destination register rd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 Performance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5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Throughput and Speedup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CPI = 1 — one instruction completes per clock cycle in steady state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Start-up latency: first result after k cycles (k = number of stages)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 instructions on k-stage pipeline: k + (N−1) cycles (≈ N for large N)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Theoretical speedup over sequential = k (k = 5 for RISC)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 speedup &lt; k due to hazards, branch mispredictions, cache misses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100 instructions, 5-stage: 5+99=104 cycles vs. 500 sequential → 4.8× speedup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Pipeline Hazards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Types of Pipeline Hazards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7</a:t>
            </a:r>
            <a:endParaRPr lang="en-US" sz="9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645920"/>
                <a:gridCol w="2743200"/>
                <a:gridCol w="1828800"/>
                <a:gridCol w="274320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Hazard Type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Cause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Detection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Resolution Strategy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Structural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Two instructions need the SAME hardware at the SAME time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Check if resources are single-ported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Split L1 into I-cache and D-cache — separate ports eliminate IF/MEM conflict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Data (RAW)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Instruction needs result not yet written (Read After Write)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Compare rd of recent instrs with rs/rt of current instr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Forwarding: route EX/MEM result back to ALU input; or stall (insert NOPs)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Control (Branch)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Branch changes PC — wrong instructions may already be fetched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Detected when branch resolves in EX or MEM stage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Predict, delay slot, flush on mispredict — see next slides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Hazard — Forwarding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RAW Hazard Resolution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forwarding: ADD R1,R2,R3 followed by SUB R4,R1,R5 → 2-cycle stall (R1 not in regfile yet)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forwarding: route EX stage result directly to ALU input of next instruction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EX→EX forwarding: eliminates 2-cycle stall for most ALU→ALU dependencies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MEM→EX forwarding: eliminates 1-cycle stall for ALU→memory→ALU dependencies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Load-use hazard: LW R1,0(R2) followed immediately by ADD R3,R1,R4 — still 1-cycle stall even with forwarding (data not available until end of MEM stage)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Compiler can reorder instructions to fill the load-use slot with independent work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Branch Prediction Strategies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9</a:t>
            </a:r>
            <a:endParaRPr lang="en-US" sz="9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3291840"/>
                <a:gridCol w="2011680"/>
                <a:gridCol w="164592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Strategy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Mechanism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Penalty on Mispredict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Accuracy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Always flush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Stall until branch resolved; fetch correct path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2–3 cycles every branch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100% — but very slow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Predict not-taken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Continue sequential fetch; flush if branch taken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2–3 cycles only if taken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40–60%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Delayed branch (MIPS)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Fill branch delay slot with guaranteed-useful instr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0 cycles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100% — compiler responsibility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2-bit saturating counter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4-state predictor; stable under repeated patterns (loops)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2–3 cycles on mispredict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~90%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Tournament predictor (modern)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Meta-predictor selects between global+local predictors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2–15 cycles on mispredict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~97–99%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L06: Pipelining, Branch Prediction &amp; Parallelism</dc:title>
  <dc:subject>PptxGenJS Presentation</dc:subject>
  <dc:creator>SENG 21213</dc:creator>
  <cp:lastModifiedBy>SENG 21213</cp:lastModifiedBy>
  <cp:revision>1</cp:revision>
  <dcterms:created xsi:type="dcterms:W3CDTF">2026-03-12T14:44:58Z</dcterms:created>
  <dcterms:modified xsi:type="dcterms:W3CDTF">2026-03-12T14:44:58Z</dcterms:modified>
</cp:coreProperties>
</file>