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3" name="Shape 1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Lecture 08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1188720"/>
            <a:ext cx="8321040" cy="16459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Overview &amp; Process Models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411480" y="288036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0A0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Objectives · Services · ISA/ABI/API · Evolution · Resource Management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11480" y="3474720"/>
            <a:ext cx="8321040" cy="0"/>
          </a:xfrm>
          <a:prstGeom prst="line">
            <a:avLst/>
          </a:prstGeom>
          <a:noFill/>
          <a:ln w="19050">
            <a:solidFill>
              <a:srgbClr val="6B46C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3584448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21213  ·  Computer Architecture &amp; Operating Systems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Evolution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 of OS Evolution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11</a:t>
            </a:r>
            <a:endParaRPr lang="en-US" sz="900" dirty="0"/>
          </a:p>
        </p:txBody>
      </p:sp>
      <p:pic>
        <p:nvPicPr>
          <p:cNvPr id="7" name="Image 0" descr="/home/claude/extracted/images/3_Operating_System_Overview/image4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Serial processing → simple batch → multiprogrammed batch → time-sharing — each generation solves the previous generation's waste (Stallings Fig. 2.4)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Evolution — Four Eras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12</a:t>
            </a:r>
            <a:endParaRPr lang="en-US" sz="9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2560320"/>
                <a:gridCol w="2560320"/>
                <a:gridCol w="201168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Era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Problem Solved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New Problem Introduced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Key OS Feature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Serial (1940s–50s)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Direct hardware programming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Scheduling waste; human setup time between jobs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None — no OS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Simple Batch (mid-1950s)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Automates job sequencing; Resident Monitor runs next job automatically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CPU idle during I/O: 30–40% utilisation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Resident Monitor, timer interrupt, memory protection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Multiprogrammed (1960s)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Multiple jobs overlap CPU and I/O; CPU rarely idle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Complex memory management; race conditions between jobs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Job scheduler, memory partitioning, interrupt-driven I/O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Time-Sharing (1967+)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Interactive response for multiple users simultaneously (CTSS at MIT, 1961)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Deadlocks, starvation, security between users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Preemptive scheduling, virtual memory, user accounts, file ACLs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Multiprogramming — CPU Utilisation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13</a:t>
            </a:r>
            <a:endParaRPr lang="en-US" sz="900" dirty="0"/>
          </a:p>
        </p:txBody>
      </p:sp>
      <p:pic>
        <p:nvPicPr>
          <p:cNvPr id="7" name="Image 0" descr="/home/claude/extracted/images/3_Operating_System_Overview/image5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Without multiprogramming: CPU idles during I/O. With multiprogramming: CPU switches to Job B while Job A waits for disk — utilisation rises from ~30% to &gt;80% (Stallings Fig. 2.9)</a:t>
            </a:r>
            <a:endParaRPr lang="en-US" sz="9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as Resource Manager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Control Tables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15</a:t>
            </a:r>
            <a:endParaRPr lang="en-US" sz="900" dirty="0"/>
          </a:p>
        </p:txBody>
      </p:sp>
      <p:pic>
        <p:nvPicPr>
          <p:cNvPr id="7" name="Image 0" descr="/home/claude/extracted/images/3_Operating_System_Overview/image12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Four table types: process table, memory table, I/O table, file table — all cross-referenced from the process table (Stallings Fig. 3.4)</a:t>
            </a:r>
            <a:endParaRPr lang="en-US" sz="9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OS Control Table Types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16</a:t>
            </a:r>
            <a:endParaRPr lang="en-US" sz="900" dirty="0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3474720"/>
                <a:gridCol w="384048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Table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Contents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Role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Process Table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One entry per process: pointer to PCB, PID, state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Master index — all other tables are cross-referenced from here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Memory Tables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Virtual→physical maps; page tables; segment bounds; protection bits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Tracks allocated memory; enforces process isolation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I/O Tables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Device allocation; current operation status; data buffer addresses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Prevents simultaneous device use; queues pending I/O requests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File Tables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Open files: inode pointer, size, type, access mode, permissions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Tracks all open files; per-process file descriptor table points here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Assignment — Stage 0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17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Stage 0: Boot + VGA Driver + Shell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boot/boot.asm: 512-byte MBR. Loads 64 disk sectors (32 KB) using INT 0x13 extended read. Sets up 3-entry GDT. Sets CR0 bit 0. FAR JMP to Protected Mode.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kernel/kernel_entry.asm: loads DS/ES/SS=0x10 (data selector); ESP=0x90000; calls kernel_main().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kernel/kernel.c: vga_init(); kb_init(); splash screen; shell loop → kb_readline() + parse_command().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kernel/vga.c: 80×25 VGA text mode. vga_write_char(row,col,ch,colour). VGA buffer at 0xB8000. Each cell = 2 bytes (ASCII + colour attribute byte).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kernel/keyboard.c: PS/2 poll port 0x60; scancode_to_ascii[] table; kb_getchar(); kb_readline().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Test: make run → QEMU boots; SENG OS splash screen appears → Stage 0 complete!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Exercise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18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36576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8" name="Text 6"/>
          <p:cNvSpPr/>
          <p:nvPr/>
        </p:nvSpPr>
        <p:spPr>
          <a:xfrm>
            <a:off x="521208" y="658368"/>
            <a:ext cx="81015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✎  Exercise 8.1 — OS Services [10 marks]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11480" y="1024128"/>
            <a:ext cx="8321040" cy="3749040"/>
          </a:xfrm>
          <a:prstGeom prst="rect">
            <a:avLst/>
          </a:prstGeom>
          <a:solidFill>
            <a:srgbClr val="FFF3CD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(a) [3] Identify the OS service for each: (i) web browser opens TCP socket, (ii) C program calls printf(), (iii) process divides by zero.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(b) [4] Running bare-metal without an OS, a programmer wants to read from a disk file. List at least 5 low-level steps they must implement. How does this demonstrate the 'convenience' objective?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(c) [3] A compiled binary runs on Linux x86-64 but fails on Windows x86-64. Which interface layer (ISA, ABI, or API) is the incompatibility at? Which system calls differ? How would a statically-linked binary with its own syscall implementation behave?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50292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Overview &amp; Process Models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0"/>
            <a:ext cx="8321040" cy="3108960"/>
          </a:xfrm>
          <a:prstGeom prst="rect">
            <a:avLst/>
          </a:prstGeom>
          <a:solidFill>
            <a:srgbClr val="2A1060"/>
          </a:solidFill>
          <a:ln w="12700">
            <a:solidFill>
              <a:srgbClr val="6B46C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7373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objectives: Convenience (abstractions), Efficiency (resource utilisation), Evolvability (stable ABI)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Seven services: development, execution, I/O, files, access control, error handling, accounting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ISA: hardware↔software. ABI: kernel↔binary. API: library↔source code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Evolution: serial → batch → multiprogrammed (CPU+I/O overlap) → time-sharing (interactive)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control tables: process (master), memory (maps), I/O (devices), files (open files)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0: boot.asm → Protected Mode → kernel_main() → VGA + keyboard shell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Objectives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2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4B2D8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731520"/>
            <a:ext cx="8046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1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lecture you should be able to: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State the three OS objectives and explain each with a concrete example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Describe the seven OS services and identify which applies to a given scenario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Distinguish the ISA, ABI, and API interface layers and explain what each enables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Trace the evolution of OS from serial processing to time-sharing with the problem each generation solved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Describe the four OS control table types and their interrelationships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 Identify the four major OS achievements and describe Stage 0 of the OS assignment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Objectives and Services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Layered View of a Computer System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4</a:t>
            </a:r>
            <a:endParaRPr lang="en-US" sz="900" dirty="0"/>
          </a:p>
        </p:txBody>
      </p:sp>
      <p:pic>
        <p:nvPicPr>
          <p:cNvPr id="7" name="Image 0" descr="/home/claude/extracted/images/3_Operating_System_Overview/image1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Hardware → OS Kernel → OS Utilities → Applications → User — the OS is the abstraction layer between hardware and software (Stallings Fig. 2.1)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Core OS Objectives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5</a:t>
            </a:r>
            <a:endParaRPr lang="en-US" sz="9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3291840"/>
                <a:gridCol w="420624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Objective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Description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Without It…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Convenience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Hides hardware complexity — provides files instead of disk sectors; sockets instead of frames; processes instead of raw CPU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Programmers would write hardware-specific drivers for every application — not portable, brittle, slow to develop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Efficiency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Maximises CPU utilisation (multiprogramming), memory throughput (virtual memory), I/O bandwidth (DMA, buffering)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Resources idle; one process monopolises CPU while others wait; memory wasted on inactive data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Ability to Evolve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Supports new hardware, services, and bug fixes without breaking existing applications. Stable ABIs allow software to survive kernel upgrades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Every hardware change or kernel bug fix requires rewriting all applications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Seven OS Services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6</a:t>
            </a:r>
            <a:endParaRPr lang="en-US" sz="9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658368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Service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Description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Program Development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Editors, compilers, debuggers, linkers — the toolchain is part of the OS environment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Program Execution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OS loads code+data into RAM, initialises stack and PCB, dispatches process to CPU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I/O Device Access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Uniform read/write interface — programmers don't need 200-page device specs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Controlled File Access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Understands file system structure; enforces r/w/x permissions for multi-user safety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System Access Control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Mediates access; resolves resource contention; enforces quotas and authentication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Error Detection &amp; Response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Handles parity/ECC errors, divide-by-zero, segfaults — recovers or terminates gracefully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Accounting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Tracks per-process CPU time, memory, I/O for billing, performance analysis, optimisation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Interface Layers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ISA, ABI, and API Interface Layers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8</a:t>
            </a:r>
            <a:endParaRPr lang="en-US" sz="900" dirty="0"/>
          </a:p>
        </p:txBody>
      </p:sp>
      <p:pic>
        <p:nvPicPr>
          <p:cNvPr id="7" name="Image 0" descr="/home/claude/extracted/images/3_Operating_System_Overview/image3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ISA between hardware and software; ABI between OS and user programs; API between libraries and applications (Stallings Fig. 2.3)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ISA vs ABI vs API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9</a:t>
            </a:r>
            <a:endParaRPr lang="en-US" sz="9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731520"/>
                <a:gridCol w="2194560"/>
                <a:gridCol w="2926080"/>
                <a:gridCol w="310896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Interface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Between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Defines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Enables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ISA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Hardware ↔ Software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Machine instructions, registers, addressing modes, privilege levels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OS and applications to target a processor architecture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ABI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OS Kernel ↔ User applications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System call numbers, calling convention, binary format (ELF/PE), data alignment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 compiled binary to run on any OS version with the same ABI — no recompile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API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Libraries ↔ Application source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High-level function signatures: read(), malloc(), pthread_create()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Same source code to compile on different platforms with compatible APIs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L08: OS Overview &amp; Process Models</dc:title>
  <dc:subject>PptxGenJS Presentation</dc:subject>
  <dc:creator>SENG 21213</dc:creator>
  <cp:lastModifiedBy>SENG 21213</cp:lastModifiedBy>
  <cp:revision>1</cp:revision>
  <dcterms:created xsi:type="dcterms:W3CDTF">2026-03-12T14:44:58Z</dcterms:created>
  <dcterms:modified xsi:type="dcterms:W3CDTF">2026-03-12T14:44:58Z</dcterms:modified>
</cp:coreProperties>
</file>