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E0A3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6B46C1"/>
          </a:solidFill>
          <a:ln/>
        </p:spPr>
      </p:sp>
      <p:sp>
        <p:nvSpPr>
          <p:cNvPr id="3" name="Shape 1"/>
          <p:cNvSpPr/>
          <p:nvPr/>
        </p:nvSpPr>
        <p:spPr>
          <a:xfrm>
            <a:off x="365760" y="640080"/>
            <a:ext cx="1463040" cy="329184"/>
          </a:xfrm>
          <a:prstGeom prst="rect">
            <a:avLst/>
          </a:prstGeom>
          <a:solidFill>
            <a:srgbClr val="6B46C1"/>
          </a:solidFill>
          <a:ln/>
        </p:spPr>
      </p:sp>
      <p:sp>
        <p:nvSpPr>
          <p:cNvPr id="4" name="Text 2"/>
          <p:cNvSpPr/>
          <p:nvPr/>
        </p:nvSpPr>
        <p:spPr>
          <a:xfrm>
            <a:off x="365760" y="640080"/>
            <a:ext cx="146304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</a:rPr>
              <a:t>Lecture 09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411480" y="1188720"/>
            <a:ext cx="8321040" cy="164592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buNone/>
            </a:pPr>
            <a:r>
              <a:rPr lang="en-US" sz="4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Process Description &amp; Control</a:t>
            </a:r>
            <a:endParaRPr lang="en-US" sz="4000" dirty="0"/>
          </a:p>
        </p:txBody>
      </p:sp>
      <p:sp>
        <p:nvSpPr>
          <p:cNvPr id="6" name="Text 4"/>
          <p:cNvSpPr/>
          <p:nvPr/>
        </p:nvSpPr>
        <p:spPr>
          <a:xfrm>
            <a:off x="411480" y="2880360"/>
            <a:ext cx="83210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i="1" dirty="0">
                <a:solidFill>
                  <a:srgbClr val="B0A0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PCB · Process States · State Models · Context Switch · CPU Scheduling</a:t>
            </a:r>
            <a:endParaRPr lang="en-US" sz="1500" dirty="0"/>
          </a:p>
        </p:txBody>
      </p:sp>
      <p:sp>
        <p:nvSpPr>
          <p:cNvPr id="7" name="Shape 5"/>
          <p:cNvSpPr/>
          <p:nvPr/>
        </p:nvSpPr>
        <p:spPr>
          <a:xfrm>
            <a:off x="411480" y="3474720"/>
            <a:ext cx="8321040" cy="0"/>
          </a:xfrm>
          <a:prstGeom prst="line">
            <a:avLst/>
          </a:prstGeom>
          <a:noFill/>
          <a:ln w="19050">
            <a:solidFill>
              <a:srgbClr val="6B46C1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411480" y="3584448"/>
            <a:ext cx="83210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8060A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SENG 21213  ·  Computer Architecture &amp; Operating Systems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8686800" y="4828032"/>
            <a:ext cx="36576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6040A0"/>
                </a:solidFill>
              </a:rPr>
              <a:t>1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2E1A5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B8860B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146304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B886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Section 3</a:t>
            </a:r>
            <a:endParaRPr lang="en-US" sz="1800" dirty="0"/>
          </a:p>
        </p:txBody>
      </p:sp>
      <p:sp>
        <p:nvSpPr>
          <p:cNvPr id="4" name="Text 2"/>
          <p:cNvSpPr/>
          <p:nvPr/>
        </p:nvSpPr>
        <p:spPr>
          <a:xfrm>
            <a:off x="457200" y="2011680"/>
            <a:ext cx="8229600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3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Context Switch</a:t>
            </a:r>
            <a:endParaRPr lang="en-US" sz="3600" dirty="0"/>
          </a:p>
        </p:txBody>
      </p:sp>
      <p:sp>
        <p:nvSpPr>
          <p:cNvPr id="5" name="Text 3"/>
          <p:cNvSpPr/>
          <p:nvPr/>
        </p:nvSpPr>
        <p:spPr>
          <a:xfrm>
            <a:off x="8686800" y="4828032"/>
            <a:ext cx="36576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8060A0"/>
                </a:solidFill>
              </a:rPr>
              <a:t>10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8F6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30352"/>
          </a:xfrm>
          <a:prstGeom prst="rect">
            <a:avLst/>
          </a:prstGeom>
          <a:solidFill>
            <a:srgbClr val="2E1A5C"/>
          </a:solidFill>
          <a:ln/>
        </p:spPr>
      </p:sp>
      <p:sp>
        <p:nvSpPr>
          <p:cNvPr id="3" name="Text 1"/>
          <p:cNvSpPr/>
          <p:nvPr/>
        </p:nvSpPr>
        <p:spPr>
          <a:xfrm>
            <a:off x="411480" y="0"/>
            <a:ext cx="777240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User Mode vs. Kernel Mode</a:t>
            </a:r>
            <a:endParaRPr lang="en-US" sz="1900" dirty="0"/>
          </a:p>
        </p:txBody>
      </p:sp>
      <p:sp>
        <p:nvSpPr>
          <p:cNvPr id="4" name="Shape 2"/>
          <p:cNvSpPr/>
          <p:nvPr/>
        </p:nvSpPr>
        <p:spPr>
          <a:xfrm>
            <a:off x="0" y="4882896"/>
            <a:ext cx="9144000" cy="260604"/>
          </a:xfrm>
          <a:prstGeom prst="rect">
            <a:avLst/>
          </a:prstGeom>
          <a:solidFill>
            <a:srgbClr val="EDE9F6"/>
          </a:solidFill>
          <a:ln/>
        </p:spPr>
      </p:sp>
      <p:sp>
        <p:nvSpPr>
          <p:cNvPr id="5" name="Text 3"/>
          <p:cNvSpPr/>
          <p:nvPr/>
        </p:nvSpPr>
        <p:spPr>
          <a:xfrm>
            <a:off x="411480" y="4882896"/>
            <a:ext cx="6400800" cy="2606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</a:rPr>
              <a:t>SENG 21213  ·  Computer Architecture &amp; Operating Systems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0" y="4882896"/>
            <a:ext cx="548640" cy="2606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48B"/>
                </a:solidFill>
              </a:rPr>
              <a:t>11</a:t>
            </a:r>
            <a:endParaRPr lang="en-US" sz="900" dirty="0"/>
          </a:p>
        </p:txBody>
      </p:sp>
      <p:pic>
        <p:nvPicPr>
          <p:cNvPr id="7" name="Image 0" descr="/home/claude/extracted/images/5_Process_Description_and_Control/image2.png">    </p:cNvPr>
          <p:cNvPicPr>
            <a:picLocks noChangeAspect="1"/>
          </p:cNvPicPr>
          <p:nvPr/>
        </p:nvPicPr>
        <p:blipFill>
          <a:blip r:embed="rId1"/>
          <a:srcRect l="0" r="0" t="0" b="0"/>
          <a:stretch/>
        </p:blipFill>
        <p:spPr>
          <a:xfrm>
            <a:off x="411480" y="658368"/>
            <a:ext cx="8321040" cy="3977640"/>
          </a:xfrm>
          <a:prstGeom prst="rect">
            <a:avLst/>
          </a:prstGeom>
        </p:spPr>
      </p:pic>
      <p:sp>
        <p:nvSpPr>
          <p:cNvPr id="8" name="Text 5"/>
          <p:cNvSpPr/>
          <p:nvPr/>
        </p:nvSpPr>
        <p:spPr>
          <a:xfrm>
            <a:off x="411480" y="4626864"/>
            <a:ext cx="832104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i="1" dirty="0">
                <a:solidFill>
                  <a:srgbClr val="64748B"/>
                </a:solidFill>
              </a:rPr>
              <a:t>Ring 0 (kernel) vs Ring 3 (user) — system calls and interrupts cause transitions; CPU switches privilege level and stack (Stallings Fig. 3.12)</a:t>
            </a:r>
            <a:endParaRPr lang="en-US" sz="95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8F6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30352"/>
          </a:xfrm>
          <a:prstGeom prst="rect">
            <a:avLst/>
          </a:prstGeom>
          <a:solidFill>
            <a:srgbClr val="2E1A5C"/>
          </a:solidFill>
          <a:ln/>
        </p:spPr>
      </p:sp>
      <p:sp>
        <p:nvSpPr>
          <p:cNvPr id="3" name="Text 1"/>
          <p:cNvSpPr/>
          <p:nvPr/>
        </p:nvSpPr>
        <p:spPr>
          <a:xfrm>
            <a:off x="411480" y="0"/>
            <a:ext cx="777240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Context Switch — Seven Steps</a:t>
            </a:r>
            <a:endParaRPr lang="en-US" sz="1900" dirty="0"/>
          </a:p>
        </p:txBody>
      </p:sp>
      <p:sp>
        <p:nvSpPr>
          <p:cNvPr id="4" name="Shape 2"/>
          <p:cNvSpPr/>
          <p:nvPr/>
        </p:nvSpPr>
        <p:spPr>
          <a:xfrm>
            <a:off x="0" y="4882896"/>
            <a:ext cx="9144000" cy="260604"/>
          </a:xfrm>
          <a:prstGeom prst="rect">
            <a:avLst/>
          </a:prstGeom>
          <a:solidFill>
            <a:srgbClr val="EDE9F6"/>
          </a:solidFill>
          <a:ln/>
        </p:spPr>
      </p:sp>
      <p:sp>
        <p:nvSpPr>
          <p:cNvPr id="5" name="Text 3"/>
          <p:cNvSpPr/>
          <p:nvPr/>
        </p:nvSpPr>
        <p:spPr>
          <a:xfrm>
            <a:off x="411480" y="4882896"/>
            <a:ext cx="6400800" cy="2606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</a:rPr>
              <a:t>SENG 21213  ·  Computer Architecture &amp; Operating Systems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0" y="4882896"/>
            <a:ext cx="548640" cy="2606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48B"/>
                </a:solidFill>
              </a:rPr>
              <a:t>12</a:t>
            </a:r>
            <a:endParaRPr lang="en-US" sz="900" dirty="0"/>
          </a:p>
        </p:txBody>
      </p:sp>
      <p:sp>
        <p:nvSpPr>
          <p:cNvPr id="7" name="Text 5"/>
          <p:cNvSpPr/>
          <p:nvPr/>
        </p:nvSpPr>
        <p:spPr>
          <a:xfrm>
            <a:off x="411480" y="694944"/>
            <a:ext cx="8321040" cy="4069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35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1. Save context of CURRENT process: PC, all registers (EAX–EBP, EFLAGS, FPU) → PCB</a:t>
            </a:r>
            <a:endParaRPr lang="en-US" sz="135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35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2. Update current PCB: state → Ready (preemption) or Blocked (I/O wait); update CPU accounting</a:t>
            </a:r>
            <a:endParaRPr lang="en-US" sz="135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35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3. Move current PCB to appropriate queue (ready queue or blocked-on-event queue)</a:t>
            </a:r>
            <a:endParaRPr lang="en-US" sz="135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35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4. Run short-term scheduler: select next process from ready queue (scheduling algorithm)</a:t>
            </a:r>
            <a:endParaRPr lang="en-US" sz="135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35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5. Update selected PCB: state → Running; record dispatch timestamp for accounting</a:t>
            </a:r>
            <a:endParaRPr lang="en-US" sz="135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35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6. Update memory: load CR3 with new process's page table base (flushes TLB on x86)</a:t>
            </a:r>
            <a:endParaRPr lang="en-US" sz="135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35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7. Restore context: load all registers from selected PCB (EAX…EBP, ESP, EIP, EFLAGS); CPU resumes</a:t>
            </a:r>
            <a:endParaRPr lang="en-US" sz="135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8F6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30352"/>
          </a:xfrm>
          <a:prstGeom prst="rect">
            <a:avLst/>
          </a:prstGeom>
          <a:solidFill>
            <a:srgbClr val="2E1A5C"/>
          </a:solidFill>
          <a:ln/>
        </p:spPr>
      </p:sp>
      <p:sp>
        <p:nvSpPr>
          <p:cNvPr id="3" name="Text 1"/>
          <p:cNvSpPr/>
          <p:nvPr/>
        </p:nvSpPr>
        <p:spPr>
          <a:xfrm>
            <a:off x="411480" y="0"/>
            <a:ext cx="777240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Context Switch Cost</a:t>
            </a:r>
            <a:endParaRPr lang="en-US" sz="1900" dirty="0"/>
          </a:p>
        </p:txBody>
      </p:sp>
      <p:sp>
        <p:nvSpPr>
          <p:cNvPr id="4" name="Shape 2"/>
          <p:cNvSpPr/>
          <p:nvPr/>
        </p:nvSpPr>
        <p:spPr>
          <a:xfrm>
            <a:off x="0" y="4882896"/>
            <a:ext cx="9144000" cy="260604"/>
          </a:xfrm>
          <a:prstGeom prst="rect">
            <a:avLst/>
          </a:prstGeom>
          <a:solidFill>
            <a:srgbClr val="EDE9F6"/>
          </a:solidFill>
          <a:ln/>
        </p:spPr>
      </p:sp>
      <p:sp>
        <p:nvSpPr>
          <p:cNvPr id="5" name="Text 3"/>
          <p:cNvSpPr/>
          <p:nvPr/>
        </p:nvSpPr>
        <p:spPr>
          <a:xfrm>
            <a:off x="411480" y="4882896"/>
            <a:ext cx="6400800" cy="2606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</a:rPr>
              <a:t>SENG 21213  ·  Computer Architecture &amp; Operating Systems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0" y="4882896"/>
            <a:ext cx="548640" cy="2606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48B"/>
                </a:solidFill>
              </a:rPr>
              <a:t>13</a:t>
            </a:r>
            <a:endParaRPr lang="en-US" sz="900" dirty="0"/>
          </a:p>
        </p:txBody>
      </p:sp>
      <p:sp>
        <p:nvSpPr>
          <p:cNvPr id="7" name="Shape 5"/>
          <p:cNvSpPr/>
          <p:nvPr/>
        </p:nvSpPr>
        <p:spPr>
          <a:xfrm>
            <a:off x="411480" y="658368"/>
            <a:ext cx="91440" cy="4114800"/>
          </a:xfrm>
          <a:prstGeom prst="rect">
            <a:avLst/>
          </a:prstGeom>
          <a:solidFill>
            <a:srgbClr val="B91C1C"/>
          </a:solidFill>
          <a:ln/>
        </p:spPr>
      </p:sp>
      <p:sp>
        <p:nvSpPr>
          <p:cNvPr id="8" name="Shape 6"/>
          <p:cNvSpPr/>
          <p:nvPr/>
        </p:nvSpPr>
        <p:spPr>
          <a:xfrm>
            <a:off x="502920" y="658368"/>
            <a:ext cx="8229600" cy="4114800"/>
          </a:xfrm>
          <a:prstGeom prst="rect">
            <a:avLst/>
          </a:prstGeom>
          <a:solidFill>
            <a:srgbClr val="FEF2F2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640080" y="749808"/>
            <a:ext cx="795528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50" b="1" dirty="0">
                <a:solidFill>
                  <a:srgbClr val="B91C1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⚠  Why Context Switches Are Expensive</a:t>
            </a:r>
            <a:endParaRPr lang="en-US" sz="1350" dirty="0"/>
          </a:p>
        </p:txBody>
      </p:sp>
      <p:sp>
        <p:nvSpPr>
          <p:cNvPr id="10" name="Text 8"/>
          <p:cNvSpPr/>
          <p:nvPr/>
        </p:nvSpPr>
        <p:spPr>
          <a:xfrm>
            <a:off x="640080" y="1188720"/>
            <a:ext cx="7863840" cy="345643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3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Direct cost: save/restore all CPU registers (EAX–EDI, FPU/SSE state = 512+ bytes)</a:t>
            </a:r>
            <a:endParaRPr lang="en-US" sz="13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3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TLB flush: CR3 load invalidates ALL TLB entries → next 100s of memory accesses hit page table</a:t>
            </a:r>
            <a:endParaRPr lang="en-US" sz="13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3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Cache pollution: new process's working set displaces current process from L1/L2 cache</a:t>
            </a:r>
            <a:endParaRPr lang="en-US" sz="13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3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Total cost: 1–100 µs depending on architecture, register count, TLB size, cache size</a:t>
            </a:r>
            <a:endParaRPr lang="en-US" sz="13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3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Round-Robin Q=50ms: 5µs switch / 50ms quantum = 0.01% overhead (acceptable)</a:t>
            </a:r>
            <a:endParaRPr lang="en-US" sz="13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3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Round-Robin Q=1ms: 5µs switch / 1ms quantum = 0.5% overhead (significant!)</a:t>
            </a:r>
            <a:endParaRPr lang="en-US" sz="13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2E1A5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B8860B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146304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B886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Section 4</a:t>
            </a:r>
            <a:endParaRPr lang="en-US" sz="1800" dirty="0"/>
          </a:p>
        </p:txBody>
      </p:sp>
      <p:sp>
        <p:nvSpPr>
          <p:cNvPr id="4" name="Text 2"/>
          <p:cNvSpPr/>
          <p:nvPr/>
        </p:nvSpPr>
        <p:spPr>
          <a:xfrm>
            <a:off x="457200" y="2011680"/>
            <a:ext cx="8229600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3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CPU Scheduling Algorithms</a:t>
            </a:r>
            <a:endParaRPr lang="en-US" sz="3600" dirty="0"/>
          </a:p>
        </p:txBody>
      </p:sp>
      <p:sp>
        <p:nvSpPr>
          <p:cNvPr id="5" name="Text 3"/>
          <p:cNvSpPr/>
          <p:nvPr/>
        </p:nvSpPr>
        <p:spPr>
          <a:xfrm>
            <a:off x="8686800" y="4828032"/>
            <a:ext cx="36576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8060A0"/>
                </a:solidFill>
              </a:rPr>
              <a:t>14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8F6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30352"/>
          </a:xfrm>
          <a:prstGeom prst="rect">
            <a:avLst/>
          </a:prstGeom>
          <a:solidFill>
            <a:srgbClr val="2E1A5C"/>
          </a:solidFill>
          <a:ln/>
        </p:spPr>
      </p:sp>
      <p:sp>
        <p:nvSpPr>
          <p:cNvPr id="3" name="Text 1"/>
          <p:cNvSpPr/>
          <p:nvPr/>
        </p:nvSpPr>
        <p:spPr>
          <a:xfrm>
            <a:off x="411480" y="0"/>
            <a:ext cx="777240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Five Scheduling Algorithms</a:t>
            </a:r>
            <a:endParaRPr lang="en-US" sz="1900" dirty="0"/>
          </a:p>
        </p:txBody>
      </p:sp>
      <p:sp>
        <p:nvSpPr>
          <p:cNvPr id="4" name="Shape 2"/>
          <p:cNvSpPr/>
          <p:nvPr/>
        </p:nvSpPr>
        <p:spPr>
          <a:xfrm>
            <a:off x="0" y="4882896"/>
            <a:ext cx="9144000" cy="260604"/>
          </a:xfrm>
          <a:prstGeom prst="rect">
            <a:avLst/>
          </a:prstGeom>
          <a:solidFill>
            <a:srgbClr val="EDE9F6"/>
          </a:solidFill>
          <a:ln/>
        </p:spPr>
      </p:sp>
      <p:sp>
        <p:nvSpPr>
          <p:cNvPr id="5" name="Text 3"/>
          <p:cNvSpPr/>
          <p:nvPr/>
        </p:nvSpPr>
        <p:spPr>
          <a:xfrm>
            <a:off x="411480" y="4882896"/>
            <a:ext cx="6400800" cy="2606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</a:rPr>
              <a:t>SENG 21213  ·  Computer Architecture &amp; Operating Systems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0" y="4882896"/>
            <a:ext cx="548640" cy="2606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48B"/>
                </a:solidFill>
              </a:rPr>
              <a:t>15</a:t>
            </a:r>
            <a:endParaRPr lang="en-US" sz="900" dirty="0"/>
          </a:p>
        </p:txBody>
      </p:sp>
      <p:graphicFrame>
        <p:nvGraphicFramePr>
          <p:cNvPr id="16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11480" y="658368"/>
          <a:ext cx="8321040" cy="914400"/>
        </p:xfrm>
        <a:graphic>
          <a:graphicData uri="http://schemas.openxmlformats.org/drawingml/2006/table">
            <a:tbl>
              <a:tblPr/>
              <a:tblGrid>
                <a:gridCol w="1463040"/>
                <a:gridCol w="2194560"/>
                <a:gridCol w="1188720"/>
                <a:gridCol w="2011680"/>
                <a:gridCol w="2103120"/>
              </a:tblGrid>
              <a:tr h="0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50" b="1" dirty="0">
                          <a:solidFill>
                            <a:srgbClr val="FFFFFF"/>
                          </a:solidFill>
                        </a:rPr>
                        <a:t>Algorithm</a:t>
                      </a:r>
                      <a:endParaRPr lang="en-US" sz="1150" dirty="0"/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B2D8A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50" b="1" dirty="0">
                          <a:solidFill>
                            <a:srgbClr val="FFFFFF"/>
                          </a:solidFill>
                        </a:rPr>
                        <a:t>Selection Rule</a:t>
                      </a:r>
                      <a:endParaRPr lang="en-US" sz="1150" dirty="0"/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B2D8A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50" b="1" dirty="0">
                          <a:solidFill>
                            <a:srgbClr val="FFFFFF"/>
                          </a:solidFill>
                        </a:rPr>
                        <a:t>Preemptive?</a:t>
                      </a:r>
                      <a:endParaRPr lang="en-US" sz="1150" dirty="0"/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B2D8A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50" b="1" dirty="0">
                          <a:solidFill>
                            <a:srgbClr val="FFFFFF"/>
                          </a:solidFill>
                        </a:rPr>
                        <a:t>Problem</a:t>
                      </a:r>
                      <a:endParaRPr lang="en-US" sz="1150" dirty="0"/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B2D8A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50" b="1" dirty="0">
                          <a:solidFill>
                            <a:srgbClr val="FFFFFF"/>
                          </a:solidFill>
                        </a:rPr>
                        <a:t>Best For</a:t>
                      </a:r>
                      <a:endParaRPr lang="en-US" sz="1150" dirty="0"/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B2D8A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FCFS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First to arrive, first to run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No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Convoy effect: short jobs stuck behind long ones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Simple batch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SJF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Shortest CPU burst next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No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Starvation of long jobs; needs burst prediction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Minimise average wait (non-preemptive optimal)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SRTF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Shortest REMAINING burst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Yes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High overhead; needs burst prediction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Optimal average wait (preemptive)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Round-Robin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Circular queue; fixed quantum Q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Yes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High context switch overhead if Q too small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Time-sharing; fair; interactive systems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Priority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Highest priority first (static or dynamic)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Both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Starvation → fix with ageing (raise priority over time)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Real-time; mixed workloads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8F6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30352"/>
          </a:xfrm>
          <a:prstGeom prst="rect">
            <a:avLst/>
          </a:prstGeom>
          <a:solidFill>
            <a:srgbClr val="2E1A5C"/>
          </a:solidFill>
          <a:ln/>
        </p:spPr>
      </p:sp>
      <p:sp>
        <p:nvSpPr>
          <p:cNvPr id="3" name="Text 1"/>
          <p:cNvSpPr/>
          <p:nvPr/>
        </p:nvSpPr>
        <p:spPr>
          <a:xfrm>
            <a:off x="411480" y="0"/>
            <a:ext cx="777240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Round-Robin Scheduling Example (Q=4 ms)</a:t>
            </a:r>
            <a:endParaRPr lang="en-US" sz="1900" dirty="0"/>
          </a:p>
        </p:txBody>
      </p:sp>
      <p:sp>
        <p:nvSpPr>
          <p:cNvPr id="4" name="Shape 2"/>
          <p:cNvSpPr/>
          <p:nvPr/>
        </p:nvSpPr>
        <p:spPr>
          <a:xfrm>
            <a:off x="0" y="4882896"/>
            <a:ext cx="9144000" cy="260604"/>
          </a:xfrm>
          <a:prstGeom prst="rect">
            <a:avLst/>
          </a:prstGeom>
          <a:solidFill>
            <a:srgbClr val="EDE9F6"/>
          </a:solidFill>
          <a:ln/>
        </p:spPr>
      </p:sp>
      <p:sp>
        <p:nvSpPr>
          <p:cNvPr id="5" name="Text 3"/>
          <p:cNvSpPr/>
          <p:nvPr/>
        </p:nvSpPr>
        <p:spPr>
          <a:xfrm>
            <a:off x="411480" y="4882896"/>
            <a:ext cx="6400800" cy="2606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</a:rPr>
              <a:t>SENG 21213  ·  Computer Architecture &amp; Operating Systems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0" y="4882896"/>
            <a:ext cx="548640" cy="2606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48B"/>
                </a:solidFill>
              </a:rPr>
              <a:t>16</a:t>
            </a:r>
            <a:endParaRPr lang="en-US" sz="900" dirty="0"/>
          </a:p>
        </p:txBody>
      </p:sp>
      <p:pic>
        <p:nvPicPr>
          <p:cNvPr id="7" name="Image 0" descr="/home/claude/extracted/images/5_Process_Description_and_Control/image4.png">    </p:cNvPr>
          <p:cNvPicPr>
            <a:picLocks noChangeAspect="1"/>
          </p:cNvPicPr>
          <p:nvPr/>
        </p:nvPicPr>
        <p:blipFill>
          <a:blip r:embed="rId1"/>
          <a:srcRect l="0" r="0" t="0" b="0"/>
          <a:stretch/>
        </p:blipFill>
        <p:spPr>
          <a:xfrm>
            <a:off x="411480" y="658368"/>
            <a:ext cx="8321040" cy="3977640"/>
          </a:xfrm>
          <a:prstGeom prst="rect">
            <a:avLst/>
          </a:prstGeom>
        </p:spPr>
      </p:pic>
      <p:sp>
        <p:nvSpPr>
          <p:cNvPr id="8" name="Text 5"/>
          <p:cNvSpPr/>
          <p:nvPr/>
        </p:nvSpPr>
        <p:spPr>
          <a:xfrm>
            <a:off x="411480" y="4626864"/>
            <a:ext cx="832104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i="1" dirty="0">
                <a:solidFill>
                  <a:srgbClr val="64748B"/>
                </a:solidFill>
              </a:rPr>
              <a:t>P1(10ms), P2(6ms), P3(4ms) all arrive t=0. Order: P1(0–4)→P2(4–8)→P3(8–12)→P1(12–16)→P2(16–18)→P1(18–20). Average turnaround = 16.7ms (Stallings Fig. 9.5)</a:t>
            </a:r>
            <a:endParaRPr lang="en-US" sz="95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8F6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30352"/>
          </a:xfrm>
          <a:prstGeom prst="rect">
            <a:avLst/>
          </a:prstGeom>
          <a:solidFill>
            <a:srgbClr val="2E1A5C"/>
          </a:solidFill>
          <a:ln/>
        </p:spPr>
      </p:sp>
      <p:sp>
        <p:nvSpPr>
          <p:cNvPr id="3" name="Text 1"/>
          <p:cNvSpPr/>
          <p:nvPr/>
        </p:nvSpPr>
        <p:spPr>
          <a:xfrm>
            <a:off x="411480" y="0"/>
            <a:ext cx="777240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Round-Robin Calculation</a:t>
            </a:r>
            <a:endParaRPr lang="en-US" sz="1900" dirty="0"/>
          </a:p>
        </p:txBody>
      </p:sp>
      <p:sp>
        <p:nvSpPr>
          <p:cNvPr id="4" name="Shape 2"/>
          <p:cNvSpPr/>
          <p:nvPr/>
        </p:nvSpPr>
        <p:spPr>
          <a:xfrm>
            <a:off x="0" y="4882896"/>
            <a:ext cx="9144000" cy="260604"/>
          </a:xfrm>
          <a:prstGeom prst="rect">
            <a:avLst/>
          </a:prstGeom>
          <a:solidFill>
            <a:srgbClr val="EDE9F6"/>
          </a:solidFill>
          <a:ln/>
        </p:spPr>
      </p:sp>
      <p:sp>
        <p:nvSpPr>
          <p:cNvPr id="5" name="Text 3"/>
          <p:cNvSpPr/>
          <p:nvPr/>
        </p:nvSpPr>
        <p:spPr>
          <a:xfrm>
            <a:off x="411480" y="4882896"/>
            <a:ext cx="6400800" cy="2606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</a:rPr>
              <a:t>SENG 21213  ·  Computer Architecture &amp; Operating Systems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0" y="4882896"/>
            <a:ext cx="548640" cy="2606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48B"/>
                </a:solidFill>
              </a:rPr>
              <a:t>17</a:t>
            </a:r>
            <a:endParaRPr lang="en-US" sz="900" dirty="0"/>
          </a:p>
        </p:txBody>
      </p:sp>
      <p:sp>
        <p:nvSpPr>
          <p:cNvPr id="7" name="Shape 5"/>
          <p:cNvSpPr/>
          <p:nvPr/>
        </p:nvSpPr>
        <p:spPr>
          <a:xfrm>
            <a:off x="411480" y="658368"/>
            <a:ext cx="91440" cy="4114800"/>
          </a:xfrm>
          <a:prstGeom prst="rect">
            <a:avLst/>
          </a:prstGeom>
          <a:solidFill>
            <a:srgbClr val="4B2D8A"/>
          </a:solidFill>
          <a:ln/>
        </p:spPr>
      </p:sp>
      <p:sp>
        <p:nvSpPr>
          <p:cNvPr id="8" name="Shape 6"/>
          <p:cNvSpPr/>
          <p:nvPr/>
        </p:nvSpPr>
        <p:spPr>
          <a:xfrm>
            <a:off x="502920" y="658368"/>
            <a:ext cx="8229600" cy="4114800"/>
          </a:xfrm>
          <a:prstGeom prst="rect">
            <a:avLst/>
          </a:prstGeom>
          <a:solidFill>
            <a:srgbClr val="EDE9F6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640080" y="749808"/>
            <a:ext cx="795528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50" b="1" dirty="0">
                <a:solidFill>
                  <a:srgbClr val="4B2D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★  RR with Q=4: P1(10ms), P2(6ms), P3(4ms)</a:t>
            </a:r>
            <a:endParaRPr lang="en-US" sz="1350" dirty="0"/>
          </a:p>
        </p:txBody>
      </p:sp>
      <p:sp>
        <p:nvSpPr>
          <p:cNvPr id="10" name="Text 8"/>
          <p:cNvSpPr/>
          <p:nvPr/>
        </p:nvSpPr>
        <p:spPr>
          <a:xfrm>
            <a:off x="640080" y="1188720"/>
            <a:ext cx="7863840" cy="345643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3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Schedule: P1(0–4) → P2(4–8) → P3(8–12) → P1(12–16) → P2(16–18) → P1(18–20)</a:t>
            </a:r>
            <a:endParaRPr lang="en-US" sz="13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3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Completion times: P3=12ms, P2=18ms, P1=20ms</a:t>
            </a:r>
            <a:endParaRPr lang="en-US" sz="13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3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Turnaround: P3=12, P2=18, P1=20 → Average = (12+18+20)/3 = 16.7 ms</a:t>
            </a:r>
            <a:endParaRPr lang="en-US" sz="13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3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Waiting time: P3=12−4=8, P2=18−6=12, P1=20−10=10 → Average = (8+12+10)/3 = 10 ms</a:t>
            </a:r>
            <a:endParaRPr lang="en-US" sz="13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3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Context switches: 5 (one between each time slice)</a:t>
            </a:r>
            <a:endParaRPr lang="en-US" sz="13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3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Effect of smaller Q: better response time but more context switch overhead — classic trade-off</a:t>
            </a:r>
            <a:endParaRPr lang="en-US" sz="13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8F6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30352"/>
          </a:xfrm>
          <a:prstGeom prst="rect">
            <a:avLst/>
          </a:prstGeom>
          <a:solidFill>
            <a:srgbClr val="2E1A5C"/>
          </a:solidFill>
          <a:ln/>
        </p:spPr>
      </p:sp>
      <p:sp>
        <p:nvSpPr>
          <p:cNvPr id="3" name="Text 1"/>
          <p:cNvSpPr/>
          <p:nvPr/>
        </p:nvSpPr>
        <p:spPr>
          <a:xfrm>
            <a:off x="411480" y="0"/>
            <a:ext cx="777240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OS Assignment — Stage 1</a:t>
            </a:r>
            <a:endParaRPr lang="en-US" sz="1900" dirty="0"/>
          </a:p>
        </p:txBody>
      </p:sp>
      <p:sp>
        <p:nvSpPr>
          <p:cNvPr id="4" name="Shape 2"/>
          <p:cNvSpPr/>
          <p:nvPr/>
        </p:nvSpPr>
        <p:spPr>
          <a:xfrm>
            <a:off x="0" y="4882896"/>
            <a:ext cx="9144000" cy="260604"/>
          </a:xfrm>
          <a:prstGeom prst="rect">
            <a:avLst/>
          </a:prstGeom>
          <a:solidFill>
            <a:srgbClr val="EDE9F6"/>
          </a:solidFill>
          <a:ln/>
        </p:spPr>
      </p:sp>
      <p:sp>
        <p:nvSpPr>
          <p:cNvPr id="5" name="Text 3"/>
          <p:cNvSpPr/>
          <p:nvPr/>
        </p:nvSpPr>
        <p:spPr>
          <a:xfrm>
            <a:off x="411480" y="4882896"/>
            <a:ext cx="6400800" cy="2606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</a:rPr>
              <a:t>SENG 21213  ·  Computer Architecture &amp; Operating Systems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0" y="4882896"/>
            <a:ext cx="548640" cy="2606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48B"/>
                </a:solidFill>
              </a:rPr>
              <a:t>18</a:t>
            </a:r>
            <a:endParaRPr lang="en-US" sz="900" dirty="0"/>
          </a:p>
        </p:txBody>
      </p:sp>
      <p:sp>
        <p:nvSpPr>
          <p:cNvPr id="7" name="Shape 5"/>
          <p:cNvSpPr/>
          <p:nvPr/>
        </p:nvSpPr>
        <p:spPr>
          <a:xfrm>
            <a:off x="411480" y="658368"/>
            <a:ext cx="91440" cy="4114800"/>
          </a:xfrm>
          <a:prstGeom prst="rect">
            <a:avLst/>
          </a:prstGeom>
          <a:solidFill>
            <a:srgbClr val="4B2D8A"/>
          </a:solidFill>
          <a:ln/>
        </p:spPr>
      </p:sp>
      <p:sp>
        <p:nvSpPr>
          <p:cNvPr id="8" name="Shape 6"/>
          <p:cNvSpPr/>
          <p:nvPr/>
        </p:nvSpPr>
        <p:spPr>
          <a:xfrm>
            <a:off x="502920" y="658368"/>
            <a:ext cx="8229600" cy="4114800"/>
          </a:xfrm>
          <a:prstGeom prst="rect">
            <a:avLst/>
          </a:prstGeom>
          <a:solidFill>
            <a:srgbClr val="EDE9F6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640080" y="749808"/>
            <a:ext cx="795528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50" b="1" dirty="0">
                <a:solidFill>
                  <a:srgbClr val="4B2D8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★  Milestone 1: Process Table + Round-Robin Scheduler</a:t>
            </a:r>
            <a:endParaRPr lang="en-US" sz="1350" dirty="0"/>
          </a:p>
        </p:txBody>
      </p:sp>
      <p:sp>
        <p:nvSpPr>
          <p:cNvPr id="10" name="Text 8"/>
          <p:cNvSpPr/>
          <p:nvPr/>
        </p:nvSpPr>
        <p:spPr>
          <a:xfrm>
            <a:off x="640080" y="1188720"/>
            <a:ext cx="7863840" cy="345643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3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process.h: typedef struct { int pid; int state; uint32_t esp; uint32_t eip; int priority; char name[32]; } pcb_t;</a:t>
            </a:r>
            <a:endParaRPr lang="en-US" sz="13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3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process.c: create_process(name, entry, priority): allocate 4KB stack; init PCB; set eip=entry; state=READY; add to process_table[].</a:t>
            </a:r>
            <a:endParaRPr lang="en-US" sz="13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3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scheduler.c: schedule(): save ESP of current into PCB; find next READY (round-robin); load ESP from next PCB.</a:t>
            </a:r>
            <a:endParaRPr lang="en-US" sz="13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3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switch.asm: context_switch(cur, next): PUSHAD; save ESP→cur; load ESP←next; POPAD; RET.</a:t>
            </a:r>
            <a:endParaRPr lang="en-US" sz="13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3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irq.c: Program PIT (8253) via ports 0x40–0x43 for 100 Hz clock. IRQ0 handler calls schedule().</a:t>
            </a:r>
            <a:endParaRPr lang="en-US" sz="13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3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Shell: 'ps' command lists all PCBs — PID, name, state, priority.</a:t>
            </a:r>
            <a:endParaRPr lang="en-US" sz="13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8F6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30352"/>
          </a:xfrm>
          <a:prstGeom prst="rect">
            <a:avLst/>
          </a:prstGeom>
          <a:solidFill>
            <a:srgbClr val="2E1A5C"/>
          </a:solidFill>
          <a:ln/>
        </p:spPr>
      </p:sp>
      <p:sp>
        <p:nvSpPr>
          <p:cNvPr id="3" name="Text 1"/>
          <p:cNvSpPr/>
          <p:nvPr/>
        </p:nvSpPr>
        <p:spPr>
          <a:xfrm>
            <a:off x="411480" y="0"/>
            <a:ext cx="777240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Practice Exercise</a:t>
            </a:r>
            <a:endParaRPr lang="en-US" sz="1900" dirty="0"/>
          </a:p>
        </p:txBody>
      </p:sp>
      <p:sp>
        <p:nvSpPr>
          <p:cNvPr id="4" name="Shape 2"/>
          <p:cNvSpPr/>
          <p:nvPr/>
        </p:nvSpPr>
        <p:spPr>
          <a:xfrm>
            <a:off x="0" y="4882896"/>
            <a:ext cx="9144000" cy="260604"/>
          </a:xfrm>
          <a:prstGeom prst="rect">
            <a:avLst/>
          </a:prstGeom>
          <a:solidFill>
            <a:srgbClr val="EDE9F6"/>
          </a:solidFill>
          <a:ln/>
        </p:spPr>
      </p:sp>
      <p:sp>
        <p:nvSpPr>
          <p:cNvPr id="5" name="Text 3"/>
          <p:cNvSpPr/>
          <p:nvPr/>
        </p:nvSpPr>
        <p:spPr>
          <a:xfrm>
            <a:off x="411480" y="4882896"/>
            <a:ext cx="6400800" cy="2606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</a:rPr>
              <a:t>SENG 21213  ·  Computer Architecture &amp; Operating Systems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0" y="4882896"/>
            <a:ext cx="548640" cy="2606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48B"/>
                </a:solidFill>
              </a:rPr>
              <a:t>19</a:t>
            </a:r>
            <a:endParaRPr lang="en-US" sz="900" dirty="0"/>
          </a:p>
        </p:txBody>
      </p:sp>
      <p:sp>
        <p:nvSpPr>
          <p:cNvPr id="7" name="Shape 5"/>
          <p:cNvSpPr/>
          <p:nvPr/>
        </p:nvSpPr>
        <p:spPr>
          <a:xfrm>
            <a:off x="411480" y="658368"/>
            <a:ext cx="8321040" cy="365760"/>
          </a:xfrm>
          <a:prstGeom prst="rect">
            <a:avLst/>
          </a:prstGeom>
          <a:solidFill>
            <a:srgbClr val="B8860B"/>
          </a:solidFill>
          <a:ln/>
        </p:spPr>
      </p:sp>
      <p:sp>
        <p:nvSpPr>
          <p:cNvPr id="8" name="Text 6"/>
          <p:cNvSpPr/>
          <p:nvPr/>
        </p:nvSpPr>
        <p:spPr>
          <a:xfrm>
            <a:off x="521208" y="658368"/>
            <a:ext cx="8101584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✎  Exercise 9.2 — CPU Scheduling [14 marks]</a:t>
            </a:r>
            <a:endParaRPr lang="en-US" sz="1300" dirty="0"/>
          </a:p>
        </p:txBody>
      </p:sp>
      <p:sp>
        <p:nvSpPr>
          <p:cNvPr id="9" name="Shape 7"/>
          <p:cNvSpPr/>
          <p:nvPr/>
        </p:nvSpPr>
        <p:spPr>
          <a:xfrm>
            <a:off x="411480" y="1024128"/>
            <a:ext cx="8321040" cy="3749040"/>
          </a:xfrm>
          <a:prstGeom prst="rect">
            <a:avLst/>
          </a:prstGeom>
          <a:solidFill>
            <a:srgbClr val="FFF3CD"/>
          </a:solidFill>
          <a:ln w="12700">
            <a:solidFill>
              <a:srgbClr val="B8860B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548640" y="1115568"/>
            <a:ext cx="8046720" cy="354787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3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Five processes: P1(8ms,t=0), P2(4ms,t=1), P3(9ms,t=2), P4(5ms,t=3), P5(2ms,t=4).</a:t>
            </a:r>
            <a:endParaRPr lang="en-US" sz="13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3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(a) [6] Draw Gantt chart and calculate avg turnaround + avg waiting for: (i) FCFS, (ii) SJF non-preemptive, (iii) SRTF preemptive.</a:t>
            </a:r>
            <a:endParaRPr lang="en-US" sz="13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3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(b) [4] Apply Round-Robin Q=3ms. Gantt chart, avg turnaround, avg waiting, number of context switches.</a:t>
            </a:r>
            <a:endParaRPr lang="en-US" sz="13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3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(c) [4] Priority scheduling with ageing: P3 has waited 20ms; ageing adds 1 priority per 5ms. What is P3's effective priority? Which process could starve without ageing?</a:t>
            </a:r>
            <a:endParaRPr lang="en-US" sz="13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8F6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30352"/>
          </a:xfrm>
          <a:prstGeom prst="rect">
            <a:avLst/>
          </a:prstGeom>
          <a:solidFill>
            <a:srgbClr val="2E1A5C"/>
          </a:solidFill>
          <a:ln/>
        </p:spPr>
      </p:sp>
      <p:sp>
        <p:nvSpPr>
          <p:cNvPr id="3" name="Text 1"/>
          <p:cNvSpPr/>
          <p:nvPr/>
        </p:nvSpPr>
        <p:spPr>
          <a:xfrm>
            <a:off x="411480" y="0"/>
            <a:ext cx="777240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Learning Objectives</a:t>
            </a:r>
            <a:endParaRPr lang="en-US" sz="1900" dirty="0"/>
          </a:p>
        </p:txBody>
      </p:sp>
      <p:sp>
        <p:nvSpPr>
          <p:cNvPr id="4" name="Shape 2"/>
          <p:cNvSpPr/>
          <p:nvPr/>
        </p:nvSpPr>
        <p:spPr>
          <a:xfrm>
            <a:off x="0" y="4882896"/>
            <a:ext cx="9144000" cy="260604"/>
          </a:xfrm>
          <a:prstGeom prst="rect">
            <a:avLst/>
          </a:prstGeom>
          <a:solidFill>
            <a:srgbClr val="EDE9F6"/>
          </a:solidFill>
          <a:ln/>
        </p:spPr>
      </p:sp>
      <p:sp>
        <p:nvSpPr>
          <p:cNvPr id="5" name="Text 3"/>
          <p:cNvSpPr/>
          <p:nvPr/>
        </p:nvSpPr>
        <p:spPr>
          <a:xfrm>
            <a:off x="411480" y="4882896"/>
            <a:ext cx="6400800" cy="2606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</a:rPr>
              <a:t>SENG 21213  ·  Computer Architecture &amp; Operating Systems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0" y="4882896"/>
            <a:ext cx="548640" cy="2606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48B"/>
                </a:solidFill>
              </a:rPr>
              <a:t>2</a:t>
            </a:r>
            <a:endParaRPr lang="en-US" sz="900" dirty="0"/>
          </a:p>
        </p:txBody>
      </p:sp>
      <p:sp>
        <p:nvSpPr>
          <p:cNvPr id="7" name="Shape 5"/>
          <p:cNvSpPr/>
          <p:nvPr/>
        </p:nvSpPr>
        <p:spPr>
          <a:xfrm>
            <a:off x="411480" y="658368"/>
            <a:ext cx="8321040" cy="4114800"/>
          </a:xfrm>
          <a:prstGeom prst="rect">
            <a:avLst/>
          </a:prstGeom>
          <a:solidFill>
            <a:srgbClr val="EDE9F6"/>
          </a:solidFill>
          <a:ln w="12700">
            <a:solidFill>
              <a:srgbClr val="4B2D8A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548640" y="731520"/>
            <a:ext cx="804672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2E1A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By the end of this lecture you should be able to: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548640" y="1115568"/>
            <a:ext cx="8046720" cy="354787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500"/>
              </a:spcAft>
              <a:buNone/>
            </a:pPr>
            <a:r>
              <a:rPr lang="en-US" sz="13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1.  List and explain all eight PCB field groups and justify why each is necessary</a:t>
            </a:r>
            <a:endParaRPr lang="en-US" sz="1300" dirty="0"/>
          </a:p>
          <a:p>
            <a:pPr indent="0" marL="0">
              <a:spcAft>
                <a:spcPts val="500"/>
              </a:spcAft>
              <a:buNone/>
            </a:pPr>
            <a:r>
              <a:rPr lang="en-US" sz="13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2.  Draw the five-state and seven-state process models with all transitions and triggering events</a:t>
            </a:r>
            <a:endParaRPr lang="en-US" sz="1300" dirty="0"/>
          </a:p>
          <a:p>
            <a:pPr indent="0" marL="0">
              <a:spcAft>
                <a:spcPts val="500"/>
              </a:spcAft>
              <a:buNone/>
            </a:pPr>
            <a:r>
              <a:rPr lang="en-US" sz="13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3.  Trace the seven-step context switch procedure identifying what is saved, where, and when</a:t>
            </a:r>
            <a:endParaRPr lang="en-US" sz="1300" dirty="0"/>
          </a:p>
          <a:p>
            <a:pPr indent="0" marL="0">
              <a:spcAft>
                <a:spcPts val="500"/>
              </a:spcAft>
              <a:buNone/>
            </a:pPr>
            <a:r>
              <a:rPr lang="en-US" sz="13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4.  Apply FCFS, SJF, SRTF, Round-Robin, and Priority scheduling algorithms to a process set</a:t>
            </a:r>
            <a:endParaRPr lang="en-US" sz="1300" dirty="0"/>
          </a:p>
          <a:p>
            <a:pPr indent="0" marL="0">
              <a:spcAft>
                <a:spcPts val="500"/>
              </a:spcAft>
              <a:buNone/>
            </a:pPr>
            <a:r>
              <a:rPr lang="en-US" sz="13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5.  Compute average waiting time and turnaround time for each scheduling algorithm</a:t>
            </a:r>
            <a:endParaRPr lang="en-US" sz="1300" dirty="0"/>
          </a:p>
          <a:p>
            <a:pPr indent="0" marL="0">
              <a:spcAft>
                <a:spcPts val="500"/>
              </a:spcAft>
              <a:buNone/>
            </a:pPr>
            <a:r>
              <a:rPr lang="en-US" sz="13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6.  Describe Stage 1 implementation requirements for the OS assignment</a:t>
            </a:r>
            <a:endParaRPr lang="en-US" sz="13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1E0A3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B8860B"/>
          </a:solidFill>
          <a:ln/>
        </p:spPr>
      </p:sp>
      <p:sp>
        <p:nvSpPr>
          <p:cNvPr id="3" name="Text 1"/>
          <p:cNvSpPr/>
          <p:nvPr/>
        </p:nvSpPr>
        <p:spPr>
          <a:xfrm>
            <a:off x="365760" y="502920"/>
            <a:ext cx="83210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B886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 Takeaways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365760" y="960120"/>
            <a:ext cx="832104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Process Description &amp; Control</a:t>
            </a:r>
            <a:endParaRPr lang="en-US" sz="2400" dirty="0"/>
          </a:p>
        </p:txBody>
      </p:sp>
      <p:sp>
        <p:nvSpPr>
          <p:cNvPr id="5" name="Shape 3"/>
          <p:cNvSpPr/>
          <p:nvPr/>
        </p:nvSpPr>
        <p:spPr>
          <a:xfrm>
            <a:off x="365760" y="1645920"/>
            <a:ext cx="8321040" cy="3108960"/>
          </a:xfrm>
          <a:prstGeom prst="rect">
            <a:avLst/>
          </a:prstGeom>
          <a:solidFill>
            <a:srgbClr val="2A1060"/>
          </a:solidFill>
          <a:ln w="12700">
            <a:solidFill>
              <a:srgbClr val="6B46C1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48640" y="1737360"/>
            <a:ext cx="8046720" cy="2926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350" dirty="0">
                <a:solidFill>
                  <a:srgbClr val="D0C0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PCB = OS's complete record of a process: 8 field groups from PID to accounting</a:t>
            </a:r>
            <a:endParaRPr lang="en-US" sz="135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350" dirty="0">
                <a:solidFill>
                  <a:srgbClr val="D0C0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Five states: New→Ready→Running→Blocked→Exit. All 9 transitions must be memorised with triggers.</a:t>
            </a:r>
            <a:endParaRPr lang="en-US" sz="135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350" dirty="0">
                <a:solidFill>
                  <a:srgbClr val="D0C0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Seven-state adds Ready/Suspend + Blocked/Suspend — OS swaps to disk when all processes blocked</a:t>
            </a:r>
            <a:endParaRPr lang="en-US" sz="135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350" dirty="0">
                <a:solidFill>
                  <a:srgbClr val="D0C0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Context switch = 7 steps: save registers → update PCB → scheduler → update CR3 → restore</a:t>
            </a:r>
            <a:endParaRPr lang="en-US" sz="135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350" dirty="0">
                <a:solidFill>
                  <a:srgbClr val="D0C0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FCFS: convoy. SJF: optimal non-preemptive. SRTF: optimal preemptive. RR: fair. Priority: starvation risk</a:t>
            </a:r>
            <a:endParaRPr lang="en-US" sz="135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350" dirty="0">
                <a:solidFill>
                  <a:srgbClr val="D0C0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Stage 1: PCB struct, create_process(), PIT-driven schedule(), PUSHAD/POPAD context switch</a:t>
            </a:r>
            <a:endParaRPr lang="en-US" sz="1350" dirty="0"/>
          </a:p>
        </p:txBody>
      </p:sp>
      <p:sp>
        <p:nvSpPr>
          <p:cNvPr id="7" name="Text 5"/>
          <p:cNvSpPr/>
          <p:nvPr/>
        </p:nvSpPr>
        <p:spPr>
          <a:xfrm>
            <a:off x="8686800" y="4828032"/>
            <a:ext cx="36576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6040A0"/>
                </a:solidFill>
              </a:rPr>
              <a:t>20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2E1A5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B8860B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146304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B886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Section 1</a:t>
            </a:r>
            <a:endParaRPr lang="en-US" sz="1800" dirty="0"/>
          </a:p>
        </p:txBody>
      </p:sp>
      <p:sp>
        <p:nvSpPr>
          <p:cNvPr id="4" name="Text 2"/>
          <p:cNvSpPr/>
          <p:nvPr/>
        </p:nvSpPr>
        <p:spPr>
          <a:xfrm>
            <a:off x="457200" y="2011680"/>
            <a:ext cx="8229600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3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Process Control Block (PCB)</a:t>
            </a:r>
            <a:endParaRPr lang="en-US" sz="3600" dirty="0"/>
          </a:p>
        </p:txBody>
      </p:sp>
      <p:sp>
        <p:nvSpPr>
          <p:cNvPr id="5" name="Text 3"/>
          <p:cNvSpPr/>
          <p:nvPr/>
        </p:nvSpPr>
        <p:spPr>
          <a:xfrm>
            <a:off x="8686800" y="4828032"/>
            <a:ext cx="36576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8060A0"/>
                </a:solidFill>
              </a:rPr>
              <a:t>3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8F6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30352"/>
          </a:xfrm>
          <a:prstGeom prst="rect">
            <a:avLst/>
          </a:prstGeom>
          <a:solidFill>
            <a:srgbClr val="2E1A5C"/>
          </a:solidFill>
          <a:ln/>
        </p:spPr>
      </p:sp>
      <p:sp>
        <p:nvSpPr>
          <p:cNvPr id="3" name="Text 1"/>
          <p:cNvSpPr/>
          <p:nvPr/>
        </p:nvSpPr>
        <p:spPr>
          <a:xfrm>
            <a:off x="411480" y="0"/>
            <a:ext cx="777240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PCB Structure</a:t>
            </a:r>
            <a:endParaRPr lang="en-US" sz="1900" dirty="0"/>
          </a:p>
        </p:txBody>
      </p:sp>
      <p:sp>
        <p:nvSpPr>
          <p:cNvPr id="4" name="Shape 2"/>
          <p:cNvSpPr/>
          <p:nvPr/>
        </p:nvSpPr>
        <p:spPr>
          <a:xfrm>
            <a:off x="0" y="4882896"/>
            <a:ext cx="9144000" cy="260604"/>
          </a:xfrm>
          <a:prstGeom prst="rect">
            <a:avLst/>
          </a:prstGeom>
          <a:solidFill>
            <a:srgbClr val="EDE9F6"/>
          </a:solidFill>
          <a:ln/>
        </p:spPr>
      </p:sp>
      <p:sp>
        <p:nvSpPr>
          <p:cNvPr id="5" name="Text 3"/>
          <p:cNvSpPr/>
          <p:nvPr/>
        </p:nvSpPr>
        <p:spPr>
          <a:xfrm>
            <a:off x="411480" y="4882896"/>
            <a:ext cx="6400800" cy="2606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</a:rPr>
              <a:t>SENG 21213  ·  Computer Architecture &amp; Operating Systems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0" y="4882896"/>
            <a:ext cx="548640" cy="2606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48B"/>
                </a:solidFill>
              </a:rPr>
              <a:t>4</a:t>
            </a:r>
            <a:endParaRPr lang="en-US" sz="900" dirty="0"/>
          </a:p>
        </p:txBody>
      </p:sp>
      <p:pic>
        <p:nvPicPr>
          <p:cNvPr id="7" name="Image 0" descr="/home/claude/extracted/images/4_Process_Description_and_Control/image1.png">    </p:cNvPr>
          <p:cNvPicPr>
            <a:picLocks noChangeAspect="1"/>
          </p:cNvPicPr>
          <p:nvPr/>
        </p:nvPicPr>
        <p:blipFill>
          <a:blip r:embed="rId1"/>
          <a:srcRect l="0" r="0" t="0" b="0"/>
          <a:stretch/>
        </p:blipFill>
        <p:spPr>
          <a:xfrm>
            <a:off x="411480" y="658368"/>
            <a:ext cx="8321040" cy="3977640"/>
          </a:xfrm>
          <a:prstGeom prst="rect">
            <a:avLst/>
          </a:prstGeom>
        </p:spPr>
      </p:pic>
      <p:sp>
        <p:nvSpPr>
          <p:cNvPr id="8" name="Text 5"/>
          <p:cNvSpPr/>
          <p:nvPr/>
        </p:nvSpPr>
        <p:spPr>
          <a:xfrm>
            <a:off x="411480" y="4626864"/>
            <a:ext cx="832104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i="1" dirty="0">
                <a:solidFill>
                  <a:srgbClr val="64748B"/>
                </a:solidFill>
              </a:rPr>
              <a:t>PCB contains three groups: identification fields, processor state information, and process control information (Stallings Fig. 3.3)</a:t>
            </a:r>
            <a:endParaRPr lang="en-US" sz="95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8F6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30352"/>
          </a:xfrm>
          <a:prstGeom prst="rect">
            <a:avLst/>
          </a:prstGeom>
          <a:solidFill>
            <a:srgbClr val="2E1A5C"/>
          </a:solidFill>
          <a:ln/>
        </p:spPr>
      </p:sp>
      <p:sp>
        <p:nvSpPr>
          <p:cNvPr id="3" name="Text 1"/>
          <p:cNvSpPr/>
          <p:nvPr/>
        </p:nvSpPr>
        <p:spPr>
          <a:xfrm>
            <a:off x="411480" y="0"/>
            <a:ext cx="777240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Eight PCB Field Groups</a:t>
            </a:r>
            <a:endParaRPr lang="en-US" sz="1900" dirty="0"/>
          </a:p>
        </p:txBody>
      </p:sp>
      <p:sp>
        <p:nvSpPr>
          <p:cNvPr id="4" name="Shape 2"/>
          <p:cNvSpPr/>
          <p:nvPr/>
        </p:nvSpPr>
        <p:spPr>
          <a:xfrm>
            <a:off x="0" y="4882896"/>
            <a:ext cx="9144000" cy="260604"/>
          </a:xfrm>
          <a:prstGeom prst="rect">
            <a:avLst/>
          </a:prstGeom>
          <a:solidFill>
            <a:srgbClr val="EDE9F6"/>
          </a:solidFill>
          <a:ln/>
        </p:spPr>
      </p:sp>
      <p:sp>
        <p:nvSpPr>
          <p:cNvPr id="5" name="Text 3"/>
          <p:cNvSpPr/>
          <p:nvPr/>
        </p:nvSpPr>
        <p:spPr>
          <a:xfrm>
            <a:off x="411480" y="4882896"/>
            <a:ext cx="6400800" cy="2606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</a:rPr>
              <a:t>SENG 21213  ·  Computer Architecture &amp; Operating Systems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0" y="4882896"/>
            <a:ext cx="548640" cy="2606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48B"/>
                </a:solidFill>
              </a:rPr>
              <a:t>5</a:t>
            </a:r>
            <a:endParaRPr lang="en-US" sz="900" dirty="0"/>
          </a:p>
        </p:txBody>
      </p:sp>
      <p:graphicFrame>
        <p:nvGraphicFramePr>
          <p:cNvPr id="6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11480" y="658368"/>
          <a:ext cx="8321040" cy="914400"/>
        </p:xfrm>
        <a:graphic>
          <a:graphicData uri="http://schemas.openxmlformats.org/drawingml/2006/table">
            <a:tbl>
              <a:tblPr/>
              <a:tblGrid>
                <a:gridCol w="2194560"/>
                <a:gridCol w="2743200"/>
                <a:gridCol w="4023360"/>
              </a:tblGrid>
              <a:tr h="0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50" b="1" dirty="0">
                          <a:solidFill>
                            <a:srgbClr val="FFFFFF"/>
                          </a:solidFill>
                        </a:rPr>
                        <a:t>Field Group</a:t>
                      </a:r>
                      <a:endParaRPr lang="en-US" sz="1150" dirty="0"/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B2D8A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50" b="1" dirty="0">
                          <a:solidFill>
                            <a:srgbClr val="FFFFFF"/>
                          </a:solidFill>
                        </a:rPr>
                        <a:t>Contents</a:t>
                      </a:r>
                      <a:endParaRPr lang="en-US" sz="1150" dirty="0"/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B2D8A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50" b="1" dirty="0">
                          <a:solidFill>
                            <a:srgbClr val="FFFFFF"/>
                          </a:solidFill>
                        </a:rPr>
                        <a:t>Why Needed</a:t>
                      </a:r>
                      <a:endParaRPr lang="en-US" sz="1150" dirty="0"/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B2D8A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Process Identifier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PID (unique int), PPID, UID, GID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Cross-references all OS tables; used by wait(), kill(), nice()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Processor State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ALL CPU registers: PC(EIP), EFLAGS, EAX–EDI, ESP, EBP, FPU state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Exact values to RESUME execution after a context switch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Process State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New / Ready / Running / Blocked / Exit — current state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Determines which queue the process belongs to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Priority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Static or dynamic scheduling priority level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Short-term scheduler uses this to select next process to run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Memory Pointers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Pointers to code, data, heap, shared memory segments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OS needs these to restore virtual address space on dispatch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Context Data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Complete register snapshot at most recent context switch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Enables transparent resume — registers restored from here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I/O Status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Pending I/O requests; assigned devices; open file descriptor table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Tracks what I/O the process waits for; unblocks on completion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Accounting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CPU time used; real time elapsed; memory high-water mark; page faults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Used for scheduling, billing, performance analysis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2E1A5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B8860B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146304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B886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Section 2</a:t>
            </a:r>
            <a:endParaRPr lang="en-US" sz="1800" dirty="0"/>
          </a:p>
        </p:txBody>
      </p:sp>
      <p:sp>
        <p:nvSpPr>
          <p:cNvPr id="4" name="Text 2"/>
          <p:cNvSpPr/>
          <p:nvPr/>
        </p:nvSpPr>
        <p:spPr>
          <a:xfrm>
            <a:off x="457200" y="2011680"/>
            <a:ext cx="8229600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3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Process State Models</a:t>
            </a:r>
            <a:endParaRPr lang="en-US" sz="3600" dirty="0"/>
          </a:p>
        </p:txBody>
      </p:sp>
      <p:sp>
        <p:nvSpPr>
          <p:cNvPr id="5" name="Text 3"/>
          <p:cNvSpPr/>
          <p:nvPr/>
        </p:nvSpPr>
        <p:spPr>
          <a:xfrm>
            <a:off x="8686800" y="4828032"/>
            <a:ext cx="36576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8060A0"/>
                </a:solidFill>
              </a:rPr>
              <a:t>6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8F6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30352"/>
          </a:xfrm>
          <a:prstGeom prst="rect">
            <a:avLst/>
          </a:prstGeom>
          <a:solidFill>
            <a:srgbClr val="2E1A5C"/>
          </a:solidFill>
          <a:ln/>
        </p:spPr>
      </p:sp>
      <p:sp>
        <p:nvSpPr>
          <p:cNvPr id="3" name="Text 1"/>
          <p:cNvSpPr/>
          <p:nvPr/>
        </p:nvSpPr>
        <p:spPr>
          <a:xfrm>
            <a:off x="411480" y="0"/>
            <a:ext cx="777240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Five-State Process Model</a:t>
            </a:r>
            <a:endParaRPr lang="en-US" sz="1900" dirty="0"/>
          </a:p>
        </p:txBody>
      </p:sp>
      <p:sp>
        <p:nvSpPr>
          <p:cNvPr id="4" name="Shape 2"/>
          <p:cNvSpPr/>
          <p:nvPr/>
        </p:nvSpPr>
        <p:spPr>
          <a:xfrm>
            <a:off x="0" y="4882896"/>
            <a:ext cx="9144000" cy="260604"/>
          </a:xfrm>
          <a:prstGeom prst="rect">
            <a:avLst/>
          </a:prstGeom>
          <a:solidFill>
            <a:srgbClr val="EDE9F6"/>
          </a:solidFill>
          <a:ln/>
        </p:spPr>
      </p:sp>
      <p:sp>
        <p:nvSpPr>
          <p:cNvPr id="5" name="Text 3"/>
          <p:cNvSpPr/>
          <p:nvPr/>
        </p:nvSpPr>
        <p:spPr>
          <a:xfrm>
            <a:off x="411480" y="4882896"/>
            <a:ext cx="6400800" cy="2606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</a:rPr>
              <a:t>SENG 21213  ·  Computer Architecture &amp; Operating Systems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0" y="4882896"/>
            <a:ext cx="548640" cy="2606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48B"/>
                </a:solidFill>
              </a:rPr>
              <a:t>7</a:t>
            </a:r>
            <a:endParaRPr lang="en-US" sz="900" dirty="0"/>
          </a:p>
        </p:txBody>
      </p:sp>
      <p:pic>
        <p:nvPicPr>
          <p:cNvPr id="7" name="Image 0" descr="/home/claude/extracted/images/4_Process_Description_and_Control/image4.png">    </p:cNvPr>
          <p:cNvPicPr>
            <a:picLocks noChangeAspect="1"/>
          </p:cNvPicPr>
          <p:nvPr/>
        </p:nvPicPr>
        <p:blipFill>
          <a:blip r:embed="rId1"/>
          <a:srcRect l="0" r="0" t="0" b="0"/>
          <a:stretch/>
        </p:blipFill>
        <p:spPr>
          <a:xfrm>
            <a:off x="411480" y="658368"/>
            <a:ext cx="8321040" cy="3977640"/>
          </a:xfrm>
          <a:prstGeom prst="rect">
            <a:avLst/>
          </a:prstGeom>
        </p:spPr>
      </p:pic>
      <p:sp>
        <p:nvSpPr>
          <p:cNvPr id="8" name="Text 5"/>
          <p:cNvSpPr/>
          <p:nvPr/>
        </p:nvSpPr>
        <p:spPr>
          <a:xfrm>
            <a:off x="411480" y="4626864"/>
            <a:ext cx="832104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i="1" dirty="0">
                <a:solidFill>
                  <a:srgbClr val="64748B"/>
                </a:solidFill>
              </a:rPr>
              <a:t>All five states and all nine valid transitions — key exam diagram (Stallings Fig. 3.6)</a:t>
            </a:r>
            <a:endParaRPr lang="en-US" sz="95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8F6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30352"/>
          </a:xfrm>
          <a:prstGeom prst="rect">
            <a:avLst/>
          </a:prstGeom>
          <a:solidFill>
            <a:srgbClr val="2E1A5C"/>
          </a:solidFill>
          <a:ln/>
        </p:spPr>
      </p:sp>
      <p:sp>
        <p:nvSpPr>
          <p:cNvPr id="3" name="Text 1"/>
          <p:cNvSpPr/>
          <p:nvPr/>
        </p:nvSpPr>
        <p:spPr>
          <a:xfrm>
            <a:off x="411480" y="0"/>
            <a:ext cx="777240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Five-State Model — States and Transitions</a:t>
            </a:r>
            <a:endParaRPr lang="en-US" sz="1900" dirty="0"/>
          </a:p>
        </p:txBody>
      </p:sp>
      <p:sp>
        <p:nvSpPr>
          <p:cNvPr id="4" name="Shape 2"/>
          <p:cNvSpPr/>
          <p:nvPr/>
        </p:nvSpPr>
        <p:spPr>
          <a:xfrm>
            <a:off x="0" y="4882896"/>
            <a:ext cx="9144000" cy="260604"/>
          </a:xfrm>
          <a:prstGeom prst="rect">
            <a:avLst/>
          </a:prstGeom>
          <a:solidFill>
            <a:srgbClr val="EDE9F6"/>
          </a:solidFill>
          <a:ln/>
        </p:spPr>
      </p:sp>
      <p:sp>
        <p:nvSpPr>
          <p:cNvPr id="5" name="Text 3"/>
          <p:cNvSpPr/>
          <p:nvPr/>
        </p:nvSpPr>
        <p:spPr>
          <a:xfrm>
            <a:off x="411480" y="4882896"/>
            <a:ext cx="6400800" cy="2606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</a:rPr>
              <a:t>SENG 21213  ·  Computer Architecture &amp; Operating Systems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0" y="4882896"/>
            <a:ext cx="548640" cy="2606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48B"/>
                </a:solidFill>
              </a:rPr>
              <a:t>8</a:t>
            </a:r>
            <a:endParaRPr lang="en-US" sz="900" dirty="0"/>
          </a:p>
        </p:txBody>
      </p:sp>
      <p:graphicFrame>
        <p:nvGraphicFramePr>
          <p:cNvPr id="9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11480" y="658368"/>
          <a:ext cx="8321040" cy="914400"/>
        </p:xfrm>
        <a:graphic>
          <a:graphicData uri="http://schemas.openxmlformats.org/drawingml/2006/table">
            <a:tbl>
              <a:tblPr/>
              <a:tblGrid>
                <a:gridCol w="1280160"/>
                <a:gridCol w="7680960"/>
              </a:tblGrid>
              <a:tr h="0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50" b="1" dirty="0">
                          <a:solidFill>
                            <a:srgbClr val="FFFFFF"/>
                          </a:solidFill>
                        </a:rPr>
                        <a:t>State</a:t>
                      </a:r>
                      <a:endParaRPr lang="en-US" sz="1150" dirty="0"/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B2D8A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50" b="1" dirty="0">
                          <a:solidFill>
                            <a:srgbClr val="FFFFFF"/>
                          </a:solidFill>
                        </a:rPr>
                        <a:t>Description</a:t>
                      </a:r>
                      <a:endParaRPr lang="en-US" sz="1150" dirty="0"/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B2D8A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New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PCB allocated; resources assigned; not yet admitted to ready pool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Ready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In main memory with all resources — waiting only for a CPU time slot. Ready queue holds all Ready processes.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Running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Currently executing on a CPU. On uniprocessor: exactly ONE process is Running at any time.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Blocked / Waiting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Cannot proceed — waiting for I/O, semaphore, or child exit. CPU is free but this process cannot use it.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Exit / Zombie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334155"/>
                          </a:solidFill>
                        </a:rPr>
                        <a:t>Finished (normal return, exit(), or kill). PCB held briefly for parent to collect exit status; then freed.</a:t>
                      </a:r>
                      <a:endParaRPr lang="en-US" sz="1100" dirty="0"/>
                    </a:p>
                  </a:txBody>
                  <a:tcPr marL="63500" marR="63500" marT="38100" marB="38100" anchor="ctr">
                    <a:lnL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F6FC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8F6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30352"/>
          </a:xfrm>
          <a:prstGeom prst="rect">
            <a:avLst/>
          </a:prstGeom>
          <a:solidFill>
            <a:srgbClr val="2E1A5C"/>
          </a:solidFill>
          <a:ln/>
        </p:spPr>
      </p:sp>
      <p:sp>
        <p:nvSpPr>
          <p:cNvPr id="3" name="Text 1"/>
          <p:cNvSpPr/>
          <p:nvPr/>
        </p:nvSpPr>
        <p:spPr>
          <a:xfrm>
            <a:off x="411480" y="0"/>
            <a:ext cx="777240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Seven-State Model — Adding Swapping</a:t>
            </a:r>
            <a:endParaRPr lang="en-US" sz="1900" dirty="0"/>
          </a:p>
        </p:txBody>
      </p:sp>
      <p:sp>
        <p:nvSpPr>
          <p:cNvPr id="4" name="Shape 2"/>
          <p:cNvSpPr/>
          <p:nvPr/>
        </p:nvSpPr>
        <p:spPr>
          <a:xfrm>
            <a:off x="0" y="4882896"/>
            <a:ext cx="9144000" cy="260604"/>
          </a:xfrm>
          <a:prstGeom prst="rect">
            <a:avLst/>
          </a:prstGeom>
          <a:solidFill>
            <a:srgbClr val="EDE9F6"/>
          </a:solidFill>
          <a:ln/>
        </p:spPr>
      </p:sp>
      <p:sp>
        <p:nvSpPr>
          <p:cNvPr id="5" name="Text 3"/>
          <p:cNvSpPr/>
          <p:nvPr/>
        </p:nvSpPr>
        <p:spPr>
          <a:xfrm>
            <a:off x="411480" y="4882896"/>
            <a:ext cx="6400800" cy="2606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</a:rPr>
              <a:t>SENG 21213  ·  Computer Architecture &amp; Operating Systems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0" y="4882896"/>
            <a:ext cx="548640" cy="2606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48B"/>
                </a:solidFill>
              </a:rPr>
              <a:t>9</a:t>
            </a:r>
            <a:endParaRPr lang="en-US" sz="900" dirty="0"/>
          </a:p>
        </p:txBody>
      </p:sp>
      <p:pic>
        <p:nvPicPr>
          <p:cNvPr id="7" name="Image 0" descr="/home/claude/extracted/images/4_Process_Description_and_Control/image6.png">    </p:cNvPr>
          <p:cNvPicPr>
            <a:picLocks noChangeAspect="1"/>
          </p:cNvPicPr>
          <p:nvPr/>
        </p:nvPicPr>
        <p:blipFill>
          <a:blip r:embed="rId1"/>
          <a:srcRect l="0" r="0" t="0" b="0"/>
          <a:stretch/>
        </p:blipFill>
        <p:spPr>
          <a:xfrm>
            <a:off x="411480" y="658368"/>
            <a:ext cx="8321040" cy="3977640"/>
          </a:xfrm>
          <a:prstGeom prst="rect">
            <a:avLst/>
          </a:prstGeom>
        </p:spPr>
      </p:pic>
      <p:sp>
        <p:nvSpPr>
          <p:cNvPr id="8" name="Text 5"/>
          <p:cNvSpPr/>
          <p:nvPr/>
        </p:nvSpPr>
        <p:spPr>
          <a:xfrm>
            <a:off x="411480" y="4626864"/>
            <a:ext cx="832104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i="1" dirty="0">
                <a:solidFill>
                  <a:srgbClr val="64748B"/>
                </a:solidFill>
              </a:rPr>
              <a:t>Seven-state model: Blocked/Suspend and Ready/Suspend states allow OS to swap blocked processes to disk, freeing memory (Stallings Fig. 3.8)</a:t>
            </a:r>
            <a:endParaRPr lang="en-US" sz="95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L09: Process Description &amp; Control</dc:title>
  <dc:subject>PptxGenJS Presentation</dc:subject>
  <dc:creator>SENG 21213</dc:creator>
  <cp:lastModifiedBy>SENG 21213</cp:lastModifiedBy>
  <cp:revision>1</cp:revision>
  <dcterms:created xsi:type="dcterms:W3CDTF">2026-03-12T14:49:15Z</dcterms:created>
  <dcterms:modified xsi:type="dcterms:W3CDTF">2026-03-12T14:49:15Z</dcterms:modified>
</cp:coreProperties>
</file>