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notesMasterIdLst>
    <p:notesMasterId r:id="rId1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0A3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6B46C1"/>
          </a:solidFill>
          <a:ln/>
        </p:spPr>
      </p:sp>
      <p:sp>
        <p:nvSpPr>
          <p:cNvPr id="3" name="Shape 1"/>
          <p:cNvSpPr/>
          <p:nvPr/>
        </p:nvSpPr>
        <p:spPr>
          <a:xfrm>
            <a:off x="365760" y="640080"/>
            <a:ext cx="1463040" cy="329184"/>
          </a:xfrm>
          <a:prstGeom prst="rect">
            <a:avLst/>
          </a:prstGeom>
          <a:solidFill>
            <a:srgbClr val="6B46C1"/>
          </a:solidFill>
          <a:ln/>
        </p:spPr>
      </p:sp>
      <p:sp>
        <p:nvSpPr>
          <p:cNvPr id="4" name="Text 2"/>
          <p:cNvSpPr/>
          <p:nvPr/>
        </p:nvSpPr>
        <p:spPr>
          <a:xfrm>
            <a:off x="365760" y="640080"/>
            <a:ext cx="14630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Lecture 12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11480" y="1188720"/>
            <a:ext cx="8321040" cy="16459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File Systems, Protection &amp; Course Review</a:t>
            </a:r>
            <a:endParaRPr lang="en-US" sz="4000" dirty="0"/>
          </a:p>
        </p:txBody>
      </p:sp>
      <p:sp>
        <p:nvSpPr>
          <p:cNvPr id="6" name="Text 4"/>
          <p:cNvSpPr/>
          <p:nvPr/>
        </p:nvSpPr>
        <p:spPr>
          <a:xfrm>
            <a:off x="411480" y="2880360"/>
            <a:ext cx="8321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B0A0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File Allocation · i-nodes · Protection Rings · Security Goals · Stage 4 · Summary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411480" y="3474720"/>
            <a:ext cx="8321040" cy="0"/>
          </a:xfrm>
          <a:prstGeom prst="line">
            <a:avLst/>
          </a:prstGeom>
          <a:noFill/>
          <a:ln w="19050">
            <a:solidFill>
              <a:srgbClr val="6B46C1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11480" y="3584448"/>
            <a:ext cx="8321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06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SENG 21213  ·  Computer Architecture &amp; Operating Systems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8686800" y="4828032"/>
            <a:ext cx="3657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040A0"/>
                </a:solidFill>
              </a:rPr>
              <a:t>1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Four OS Security Goals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10</a:t>
            </a:r>
            <a:endParaRPr lang="en-US" sz="900" dirty="0"/>
          </a:p>
        </p:txBody>
      </p:sp>
      <p:graphicFrame>
        <p:nvGraphicFramePr>
          <p:cNvPr id="1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58368"/>
          <a:ext cx="8321040" cy="914400"/>
        </p:xfrm>
        <a:graphic>
          <a:graphicData uri="http://schemas.openxmlformats.org/drawingml/2006/table">
            <a:tbl>
              <a:tblPr/>
              <a:tblGrid>
                <a:gridCol w="1645920"/>
                <a:gridCol w="2743200"/>
                <a:gridCol w="2377440"/>
                <a:gridCol w="2194560"/>
              </a:tblGrid>
              <a:tr h="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Goal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Description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Threat Addressed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Mechanism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Availability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System and data remain accessible to authorised users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DDoS, hardware failure, ransomware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Redundancy, rate limiting, RAID, backups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Confidentiality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Data cannot be read by unauthorised parties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Eavesdropping, side-channel, privilege escalation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Encryption (TLS, AES), access control, memory isolation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Data Integrity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Data cannot be modified without authorisation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SQL injection, MITM, malware tampering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SHA-256 hashes, digital signatures, write permissions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Authenticity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Identities of users, processes, messages are verified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Impersonation, replay attacks, session hijacking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PKI/certificates, Kerberos, HMAC, MFA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2E1A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4630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3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2011680"/>
            <a:ext cx="822960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Course Review &amp; Stage 4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8686800" y="4828032"/>
            <a:ext cx="3657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060A0"/>
                </a:solidFill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Assignment — Stage 4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12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11480" y="658368"/>
            <a:ext cx="91440" cy="4114800"/>
          </a:xfrm>
          <a:prstGeom prst="rect">
            <a:avLst/>
          </a:prstGeom>
          <a:solidFill>
            <a:srgbClr val="4B2D8A"/>
          </a:solidFill>
          <a:ln/>
        </p:spPr>
      </p:sp>
      <p:sp>
        <p:nvSpPr>
          <p:cNvPr id="8" name="Shape 6"/>
          <p:cNvSpPr/>
          <p:nvPr/>
        </p:nvSpPr>
        <p:spPr>
          <a:xfrm>
            <a:off x="502920" y="658368"/>
            <a:ext cx="8229600" cy="4114800"/>
          </a:xfrm>
          <a:prstGeom prst="rect">
            <a:avLst/>
          </a:prstGeom>
          <a:solidFill>
            <a:srgbClr val="EDE9F6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0080" y="749808"/>
            <a:ext cx="79552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4B2D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 Milestone 4: RAM Disk File System</a:t>
            </a:r>
            <a:endParaRPr lang="en-US" sz="1350" dirty="0"/>
          </a:p>
        </p:txBody>
      </p:sp>
      <p:sp>
        <p:nvSpPr>
          <p:cNvPr id="10" name="Text 8"/>
          <p:cNvSpPr/>
          <p:nvPr/>
        </p:nvSpPr>
        <p:spPr>
          <a:xfrm>
            <a:off x="640080" y="1188720"/>
            <a:ext cx="7863840" cy="34564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ramdisk.c: 1 MB at physical 0x200000. rd_read(block, buf) and rd_write(block, buf) for 512-byte blocks.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fs.h: superblock_t (magic, block_count, inode_count), inode_t (type, size, direct[8], single_indirect), dirent_t (inode_num, name[28]).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fs.c: fs_init() — write superblock; clear all inodes; bitmap marks all blocks free.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fs_create(path), fs_open(path)→fd, fs_read(fd,buf,n), fs_write(fd,buf,n), fs_close(fd), fs_unlink(path).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Shell commands: ls, touch filename, cat filename, write filename text.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Test: touch hello.txt; write hello.txt "Hello SENG OS"; cat hello.txt → "Hello SENG OS".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12 Lectures — Quick Summary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13</a:t>
            </a:r>
            <a:endParaRPr lang="en-US" sz="900" dirty="0"/>
          </a:p>
        </p:txBody>
      </p:sp>
      <p:graphicFrame>
        <p:nvGraphicFramePr>
          <p:cNvPr id="1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58368"/>
          <a:ext cx="8321040" cy="914400"/>
        </p:xfrm>
        <a:graphic>
          <a:graphicData uri="http://schemas.openxmlformats.org/drawingml/2006/table">
            <a:tbl>
              <a:tblPr/>
              <a:tblGrid>
                <a:gridCol w="548640"/>
                <a:gridCol w="2377440"/>
                <a:gridCol w="4023360"/>
                <a:gridCol w="1097280"/>
              </a:tblGrid>
              <a:tr h="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L#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Topic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Core Concept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Stage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L01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Computer System Fundamentals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MAR/MBR registers; 9-step interrupt sequence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—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L02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Memory Hierarchy &amp; I/O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Hit ratio: T₁+(1−H)×T₂; DMA 7-step process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—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L03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Data Representation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2's complement; IEEE 754 encoding; Boolean laws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—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L04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Sequential Circuits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D flip-flop timing; 7-step FSM design; CISC vs RISC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—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L05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Processor Architecture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T=N×CPI×T_clk; Amdahl's law; 8 addressing modes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—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L06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Pipelining &amp; Parallelism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5-stage hazards; 2-bit predictor; Flynn's taxonomy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—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L07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Assembly &amp; HW/SW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cdecl 8 steps; stack frame; CR0 boot sequence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—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L08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OS Overview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3 objectives; 7 services; ISA/ABI/API; 4 evolution eras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Stage 0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L09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Process Control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8 PCB fields; 5-state model; 7-step context switch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Stage 1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L10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Threads &amp; Concurrency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ULT vs KLT; race conditions; Dijkstra 6 requirements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Stage 2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L11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Semaphores &amp; Deadlocks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3-sem producer-consumer; 4 Coffman; Banker's algorithm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Stage 3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L12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File Systems &amp; Protection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i-node indirection; ring model; 4 security goals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Stage 4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 Practice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14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11480" y="658368"/>
            <a:ext cx="8321040" cy="365760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8" name="Text 6"/>
          <p:cNvSpPr/>
          <p:nvPr/>
        </p:nvSpPr>
        <p:spPr>
          <a:xfrm>
            <a:off x="521208" y="658368"/>
            <a:ext cx="810158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✎  Exercise 12.3 — Synthesis [9 marks]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11480" y="1024128"/>
            <a:ext cx="8321040" cy="3749040"/>
          </a:xfrm>
          <a:prstGeom prst="rect">
            <a:avLst/>
          </a:prstGeom>
          <a:solidFill>
            <a:srgbClr val="FFF3CD"/>
          </a:solidFill>
          <a:ln w="12700">
            <a:solidFill>
              <a:srgbClr val="B8860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48640" y="1115568"/>
            <a:ext cx="8046720" cy="35478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(a) [3] Trace write("Hello") through ALL SENG OS layers: shell → syscall interface → kernel → fs_write() → ramdisk → back. Name each function/module at each step.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(b) [3] PMM bitmap for 4 MB RAM with 256 KB kernel. (i) Total frames? (ii) Frames marked used at init? (iii) Bitmap size in bytes?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(c) [3] Extend Stage 2 mutex to support priority inheritance. (i) What extra data must mutex store? (ii) Which thread's priority changes and when? (iii) When is it restored? Why is this critical for real-time systems?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1E0A3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502920"/>
            <a:ext cx="8321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365760" y="960120"/>
            <a:ext cx="83210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File Systems, Protection &amp; Course Review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365760" y="1645920"/>
            <a:ext cx="8321040" cy="3108960"/>
          </a:xfrm>
          <a:prstGeom prst="rect">
            <a:avLst/>
          </a:prstGeom>
          <a:solidFill>
            <a:srgbClr val="2A1060"/>
          </a:solidFill>
          <a:ln w="12700">
            <a:solidFill>
              <a:srgbClr val="6B46C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737360"/>
            <a:ext cx="8046720" cy="2926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50" dirty="0">
                <a:solidFill>
                  <a:srgbClr val="D0C0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Contiguous: fast access, fragmentation. Linked (FAT): no fragmentation, slow random. i-node: fast random, multi-level indirection for huge files.</a:t>
            </a:r>
            <a:endParaRPr lang="en-US" sz="13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50" dirty="0">
                <a:solidFill>
                  <a:srgbClr val="D0C0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i-node: 12 direct (48 KB) + 1 indirect (4 MB) + 1 double (4 GB) + 1 triple (4 TB)</a:t>
            </a:r>
            <a:endParaRPr lang="en-US" sz="13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50" dirty="0">
                <a:solidFill>
                  <a:srgbClr val="D0C0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x86 rings: Ring 0 (kernel, all privileges) ↔ Ring 3 (user, must syscall). SYSENTER/SYSEXIT.</a:t>
            </a:r>
            <a:endParaRPr lang="en-US" sz="13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50" dirty="0">
                <a:solidFill>
                  <a:srgbClr val="D0C0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Unix permissions: owner|group|others × r(4)|w(2)|x(1). chmod 754 = rwxr-xr--.</a:t>
            </a:r>
            <a:endParaRPr lang="en-US" sz="13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50" dirty="0">
                <a:solidFill>
                  <a:srgbClr val="D0C0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security goals: Availability, Confidentiality, Integrity, Authenticity</a:t>
            </a:r>
            <a:endParaRPr lang="en-US" sz="13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50" dirty="0">
                <a:solidFill>
                  <a:srgbClr val="D0C0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Congratulations — you've built a complete OS from bootloader to file system!</a:t>
            </a:r>
            <a:endParaRPr lang="en-US" sz="1350" dirty="0"/>
          </a:p>
        </p:txBody>
      </p:sp>
      <p:sp>
        <p:nvSpPr>
          <p:cNvPr id="7" name="Text 5"/>
          <p:cNvSpPr/>
          <p:nvPr/>
        </p:nvSpPr>
        <p:spPr>
          <a:xfrm>
            <a:off x="8686800" y="4828032"/>
            <a:ext cx="3657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040A0"/>
                </a:solidFill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Learning Objectives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2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11480" y="658368"/>
            <a:ext cx="8321040" cy="4114800"/>
          </a:xfrm>
          <a:prstGeom prst="rect">
            <a:avLst/>
          </a:prstGeom>
          <a:solidFill>
            <a:srgbClr val="EDE9F6"/>
          </a:solidFill>
          <a:ln w="12700">
            <a:solidFill>
              <a:srgbClr val="4B2D8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48640" y="731520"/>
            <a:ext cx="8046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E1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By the end of this lecture you should be able to: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548640" y="1115568"/>
            <a:ext cx="8046720" cy="35478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500"/>
              </a:spcAft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 Compare contiguous, linked (FAT), and indexed (i-node) file allocation for different operations</a:t>
            </a:r>
            <a:endParaRPr lang="en-US" sz="13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 Apply Unix i-node multi-level indirection to compute maximum file sizes</a:t>
            </a:r>
            <a:endParaRPr lang="en-US" sz="13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 Explain the x86 protection ring model and describe user-to-kernel ring transitions</a:t>
            </a:r>
            <a:endParaRPr lang="en-US" sz="13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 Apply Unix permission bits to determine access for owner, group, and others</a:t>
            </a:r>
            <a:endParaRPr lang="en-US" sz="13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 State the four OS security goals (availability, confidentiality, integrity, authenticity)</a:t>
            </a:r>
            <a:endParaRPr lang="en-US" sz="13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  Synthesise all 12 lectures by tracing a system call through all OS layers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2E1A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4630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1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2011680"/>
            <a:ext cx="822960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File Systems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8686800" y="4828032"/>
            <a:ext cx="3657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060A0"/>
                </a:solidFill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File Allocation Methods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4</a:t>
            </a:r>
            <a:endParaRPr lang="en-US" sz="9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58368"/>
          <a:ext cx="8321040" cy="914400"/>
        </p:xfrm>
        <a:graphic>
          <a:graphicData uri="http://schemas.openxmlformats.org/drawingml/2006/table">
            <a:tbl>
              <a:tblPr/>
              <a:tblGrid>
                <a:gridCol w="1645920"/>
                <a:gridCol w="3291840"/>
                <a:gridCol w="2560320"/>
                <a:gridCol w="2377440"/>
              </a:tblGrid>
              <a:tr h="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Method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Mechanism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Advantages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Disadvantages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Contiguous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Files occupy consecutive disk blocks. Directory stores (start_block, length).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Simple; fast sequential AND random access; minimum seek time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External fragmentation; fixed max file size; difficult to grow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Linked (FAT)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Each block has pointer to next. FAT table in memory holds all pointers.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No external fragmentation; easy file growth; FAT supports quick deletion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Poor random access (must traverse chain); FAT itself can be large (8 MB for 32 GB disk)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Indexed (i-node)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i-node holds an array of direct + indirect block pointers.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Fast random access (one level of indirection); no external fragmentation; supports huge files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Index block wasted for tiny files; two disk reads per data access (i-node then data block)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Unix i-node Indirection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5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11480" y="658368"/>
            <a:ext cx="91440" cy="4114800"/>
          </a:xfrm>
          <a:prstGeom prst="rect">
            <a:avLst/>
          </a:prstGeom>
          <a:solidFill>
            <a:srgbClr val="4B2D8A"/>
          </a:solidFill>
          <a:ln/>
        </p:spPr>
      </p:sp>
      <p:sp>
        <p:nvSpPr>
          <p:cNvPr id="8" name="Shape 6"/>
          <p:cNvSpPr/>
          <p:nvPr/>
        </p:nvSpPr>
        <p:spPr>
          <a:xfrm>
            <a:off x="502920" y="658368"/>
            <a:ext cx="8229600" cy="4114800"/>
          </a:xfrm>
          <a:prstGeom prst="rect">
            <a:avLst/>
          </a:prstGeom>
          <a:solidFill>
            <a:srgbClr val="EDE9F6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0080" y="749808"/>
            <a:ext cx="79552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4B2D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 Multi-Level i-node — Maximum File Sizes (4 KB blocks, 4-byte pointers)</a:t>
            </a:r>
            <a:endParaRPr lang="en-US" sz="1350" dirty="0"/>
          </a:p>
        </p:txBody>
      </p:sp>
      <p:sp>
        <p:nvSpPr>
          <p:cNvPr id="10" name="Text 8"/>
          <p:cNvSpPr/>
          <p:nvPr/>
        </p:nvSpPr>
        <p:spPr>
          <a:xfrm>
            <a:off x="640080" y="1188720"/>
            <a:ext cx="7863840" cy="34564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Direct pointers: 12 × 4KB = 48 KB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Single indirect: 1 × (4096/4) × 4KB = 1024 × 4KB = 4 MB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Double indirect: 1024 × 1024 × 4KB = 4 GB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Triple indirect: 1024 × 1024 × 1024 × 4KB = 4 TB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maximum: ≈ 4 TB (32-bit block numbers); much larger with 64-bit ext4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insight: 99% of files fit entirely in direct + single-indirect (&lt; 4 MB) — common case is fast!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Directory Structure Types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6</a:t>
            </a:r>
            <a:endParaRPr lang="en-US" sz="9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58368"/>
          <a:ext cx="8321040" cy="914400"/>
        </p:xfrm>
        <a:graphic>
          <a:graphicData uri="http://schemas.openxmlformats.org/drawingml/2006/table">
            <a:tbl>
              <a:tblPr/>
              <a:tblGrid>
                <a:gridCol w="1645920"/>
                <a:gridCol w="5120640"/>
                <a:gridCol w="2194560"/>
              </a:tblGrid>
              <a:tr h="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Type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Description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Example OS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Single-level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All files in one flat list — no organisation at all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Early MS-DOS root directory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Two-level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Separate directory per user — avoids name conflicts between users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Early UNIX /home/user/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Tree-structured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Arbitrary depth subdirectories; absolute and relative paths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Modern Linux, Windows, macOS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Acyclic graph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Shared directories via hard links; reference counting for deletion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Unix: ln file link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General graph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Cycles allowed via symbolic links; cycle detection needed for traversal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Unix: ln -s (symlinks)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2E1A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4630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2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2011680"/>
            <a:ext cx="822960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Protection and Security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8686800" y="4828032"/>
            <a:ext cx="3657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060A0"/>
                </a:solidFill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x86 Protection Rings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8</a:t>
            </a:r>
            <a:endParaRPr lang="en-US" sz="9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58368"/>
          <a:ext cx="8321040" cy="914400"/>
        </p:xfrm>
        <a:graphic>
          <a:graphicData uri="http://schemas.openxmlformats.org/drawingml/2006/table">
            <a:tbl>
              <a:tblPr/>
              <a:tblGrid>
                <a:gridCol w="731520"/>
                <a:gridCol w="1463040"/>
                <a:gridCol w="3474720"/>
                <a:gridCol w="3291840"/>
              </a:tblGrid>
              <a:tr h="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Ring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Name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Privileges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What Runs Here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Kernel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All privileged instructions; full hardware access; modify page tables, GDT, IDT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OS kernel, device drivers, your SENG OS kernel.c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Supervisor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Partial privilege — rarely used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Some OS designs (OS/2, Multics device drivers)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2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Supervisor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Partial privilege — rarely used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Rarely used in practice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3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User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No privileged instructions; cannot access kernel memory; must use system calls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ALL user application code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Ring Transitions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9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11480" y="658368"/>
            <a:ext cx="91440" cy="4114800"/>
          </a:xfrm>
          <a:prstGeom prst="rect">
            <a:avLst/>
          </a:prstGeom>
          <a:solidFill>
            <a:srgbClr val="4B2D8A"/>
          </a:solidFill>
          <a:ln/>
        </p:spPr>
      </p:sp>
      <p:sp>
        <p:nvSpPr>
          <p:cNvPr id="8" name="Shape 6"/>
          <p:cNvSpPr/>
          <p:nvPr/>
        </p:nvSpPr>
        <p:spPr>
          <a:xfrm>
            <a:off x="502920" y="658368"/>
            <a:ext cx="8229600" cy="4114800"/>
          </a:xfrm>
          <a:prstGeom prst="rect">
            <a:avLst/>
          </a:prstGeom>
          <a:solidFill>
            <a:srgbClr val="EDE9F6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0080" y="749808"/>
            <a:ext cx="79552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4B2D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 User ↔ Kernel Transitions</a:t>
            </a:r>
            <a:endParaRPr lang="en-US" sz="1350" dirty="0"/>
          </a:p>
        </p:txBody>
      </p:sp>
      <p:sp>
        <p:nvSpPr>
          <p:cNvPr id="10" name="Text 8"/>
          <p:cNvSpPr/>
          <p:nvPr/>
        </p:nvSpPr>
        <p:spPr>
          <a:xfrm>
            <a:off x="640080" y="1188720"/>
            <a:ext cx="7863840" cy="34564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 → Kernel: SYSENTER (fast) or INT 0x80 (legacy). CPU automatically switches to Ring 0, loads kernel SS:ESP from TSS, saves user SS:ESP on kernel stack.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Kernel → User: SYSEXIT or IRET. CPU restores user SS:ESP, switches to Ring 3.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Security principle: The kernel ALWAYS validates system call arguments — NEVER trusts user-provided pointers!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Kernel must check: (1) pointer is in user address space (not kernel), (2) pointer maps to valid, accessible pages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kernel_entry.asm runs in Ring 0. User processes (Stage 4+) would run in Ring 3.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 call flow: INT 0x80 → saves context → dispatch table → handler → IRET → user mode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L12: File Systems, Protection &amp; Course Review</dc:title>
  <dc:subject>PptxGenJS Presentation</dc:subject>
  <dc:creator>SENG 21213</dc:creator>
  <cp:lastModifiedBy>SENG 21213</cp:lastModifiedBy>
  <cp:revision>1</cp:revision>
  <dcterms:created xsi:type="dcterms:W3CDTF">2026-03-12T14:49:15Z</dcterms:created>
  <dcterms:modified xsi:type="dcterms:W3CDTF">2026-03-12T14:49:15Z</dcterms:modified>
</cp:coreProperties>
</file>