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6B2D6B"/>
          </a:solidFill>
          <a:ln/>
        </p:spPr>
      </p:sp>
      <p:sp>
        <p:nvSpPr>
          <p:cNvPr id="3" name="Shape 1"/>
          <p:cNvSpPr/>
          <p:nvPr/>
        </p:nvSpPr>
        <p:spPr>
          <a:xfrm>
            <a:off x="256032" y="0"/>
            <a:ext cx="11905488" cy="54864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Shape 2"/>
          <p:cNvSpPr/>
          <p:nvPr/>
        </p:nvSpPr>
        <p:spPr>
          <a:xfrm>
            <a:off x="8961120" y="3840480"/>
            <a:ext cx="3108960" cy="3108960"/>
          </a:xfrm>
          <a:prstGeom prst="ellipse">
            <a:avLst/>
          </a:prstGeom>
          <a:solidFill>
            <a:srgbClr val="6B2D6B">
              <a:alpha val="1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10058400" y="3017520"/>
            <a:ext cx="1828800" cy="1828800"/>
          </a:xfrm>
          <a:prstGeom prst="ellipse">
            <a:avLst/>
          </a:prstGeom>
          <a:solidFill>
            <a:srgbClr val="E8A020">
              <a:alpha val="25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00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04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5D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Distributed and Cloud Computing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1463040"/>
            <a:ext cx="10972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Interprocess Communication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C5D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Sockets · UDP · TCP · Marshalling · Multicast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457200" y="4343400"/>
            <a:ext cx="2384755" cy="320040"/>
          </a:xfrm>
          <a:prstGeom prst="roundRect">
            <a:avLst>
              <a:gd name="adj" fmla="val 22857"/>
            </a:avLst>
          </a:prstGeom>
          <a:solidFill>
            <a:srgbClr val="6B2D6B">
              <a:alpha val="60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4361688"/>
            <a:ext cx="23847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Synchronous/Asynchronous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006547" y="4343400"/>
            <a:ext cx="954634" cy="320040"/>
          </a:xfrm>
          <a:prstGeom prst="roundRect">
            <a:avLst>
              <a:gd name="adj" fmla="val 22857"/>
            </a:avLst>
          </a:prstGeom>
          <a:solidFill>
            <a:srgbClr val="6B2D6B">
              <a:alpha val="60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3006547" y="4361688"/>
            <a:ext cx="95463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Sockets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125773" y="4343400"/>
            <a:ext cx="1459382" cy="320040"/>
          </a:xfrm>
          <a:prstGeom prst="roundRect">
            <a:avLst>
              <a:gd name="adj" fmla="val 22857"/>
            </a:avLst>
          </a:prstGeom>
          <a:solidFill>
            <a:srgbClr val="6B2D6B">
              <a:alpha val="60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4125773" y="4361688"/>
            <a:ext cx="145938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UDP Datagrams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5749747" y="4343400"/>
            <a:ext cx="1291133" cy="320040"/>
          </a:xfrm>
          <a:prstGeom prst="roundRect">
            <a:avLst>
              <a:gd name="adj" fmla="val 22857"/>
            </a:avLst>
          </a:prstGeom>
          <a:solidFill>
            <a:srgbClr val="6B2D6B">
              <a:alpha val="6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5749747" y="4361688"/>
            <a:ext cx="129113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TCP Streams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7205472" y="4343400"/>
            <a:ext cx="1291133" cy="320040"/>
          </a:xfrm>
          <a:prstGeom prst="roundRect">
            <a:avLst>
              <a:gd name="adj" fmla="val 22857"/>
            </a:avLst>
          </a:prstGeom>
          <a:solidFill>
            <a:srgbClr val="6B2D6B">
              <a:alpha val="60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7205472" y="4361688"/>
            <a:ext cx="129113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Marshalling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8661197" y="4343400"/>
            <a:ext cx="1375258" cy="320040"/>
          </a:xfrm>
          <a:prstGeom prst="roundRect">
            <a:avLst>
              <a:gd name="adj" fmla="val 22857"/>
            </a:avLst>
          </a:prstGeom>
          <a:solidFill>
            <a:srgbClr val="6B2D6B">
              <a:alpha val="6000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8661197" y="4361688"/>
            <a:ext cx="1375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 Multicast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57200" y="6492240"/>
            <a:ext cx="11430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Dept. of Software Engineering  ·  University of Kelaniya  ·  Academic Year 2018/2019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57200" y="6702552"/>
            <a:ext cx="11430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Ref: Coulouris et al., Distributed Systems: Concepts and Design (5th ed.)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6B2D6B"/>
          </a:solidFill>
          <a:ln/>
        </p:spPr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IPC Overview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760720" cy="5669280"/>
          </a:xfrm>
          <a:prstGeom prst="rect">
            <a:avLst/>
          </a:prstGeom>
          <a:solidFill>
            <a:srgbClr val="EEF3FA"/>
          </a:solidFill>
          <a:ln/>
          <a:effectLst>
            <a:outerShdw sx="100000" sy="100000" kx="0" ky="0" algn="bl" rotWithShape="0" blurRad="101600" dist="38100" dir="8700000">
              <a:srgbClr val="000000">
                <a:alpha val="15000"/>
              </a:srgbClr>
            </a:outerShdw>
          </a:effectLst>
        </p:spPr>
      </p:sp>
      <p:pic>
        <p:nvPicPr>
          <p:cNvPr id="5" name="Image 0" descr="/home/claude/docx_images/4_Interprocess_Communication/word/media/image1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283464" y="612648"/>
            <a:ext cx="5669280" cy="5120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37744" y="5733288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IPC overview diagram: UDP datagrams, TCP streams, socket API, external data representation, and IP multicast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6309360" y="566928"/>
            <a:ext cx="5650992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Introduction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UDP provides a message passing abstraction — independent packets called datagrams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TCP provides the abstraction of a two-way stream between pairs of processes — no message boundaries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TCP: producer–consumer communication; data queued until consumer ready</a:t>
            </a:r>
            <a:endParaRPr lang="en-US" sz="1350" dirty="0"/>
          </a:p>
          <a:p>
            <a:pPr indent="0" marL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Synchronous Communication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send and receive are BLOCKING; processes synchronise at every message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Sending process blocked until corresponding receive is issued</a:t>
            </a:r>
            <a:endParaRPr lang="en-US" sz="1350" dirty="0"/>
          </a:p>
          <a:p>
            <a:pPr indent="0" marL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Asynchronous Communication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is NON-BLOCKING: proceeds as soon as message copied to local buffer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receive blocking variant: blocks until message arrives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receive non-blocking variant: buffer filled in background; notification by polling or interrupt</a:t>
            </a:r>
            <a:endParaRPr lang="en-US" sz="1350" dirty="0"/>
          </a:p>
          <a:p>
            <a:pPr indent="0" marL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 Destinations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Messages sent to (Internet address, local port) pairs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port has exactly ONE receiver but can have MANY senders; servers publicise port numbers</a:t>
            </a:r>
            <a:endParaRPr lang="en-US" sz="1350" dirty="0"/>
          </a:p>
          <a:p>
            <a:pPr indent="0" marL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Reliability &amp; Ordering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Reliable: guaranteed delivery; uncorrupted and non-duplicated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 applications require messages in sender order — out-of-order delivery regarded as failure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6B2D6B"/>
          </a:solidFill>
          <a:ln/>
        </p:spPr>
      </p:sp>
      <p:sp>
        <p:nvSpPr>
          <p:cNvPr id="9" name="Text 6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04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6B2D6B"/>
          </a:solidFill>
          <a:ln/>
        </p:spPr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UDP vs TCP — A Detailed Comparison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603504"/>
            <a:ext cx="5687568" cy="583387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700000">
              <a:srgbClr val="000000">
                <a:alpha val="1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37744" y="603504"/>
            <a:ext cx="5687568" cy="347472"/>
          </a:xfrm>
          <a:prstGeom prst="rect">
            <a:avLst/>
          </a:prstGeom>
          <a:solidFill>
            <a:srgbClr val="6B2D6B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621792"/>
            <a:ext cx="5431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UDP Datagram Communication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365760" y="978408"/>
            <a:ext cx="5431536" cy="5340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Transmitted WITHOUT acknowledgement or retries; failure means message may not arrive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Non-blocking sends; blocking receives (unless timeout set)</a:t>
            </a:r>
            <a:endParaRPr lang="en-US" sz="1150" dirty="0"/>
          </a:p>
          <a:p>
            <a:pPr indent="0" marL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Issues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 size: most environments impose 8 KB limit; larger messages must be fragmented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Blocking: server creates separate threads — one for work, one for waiting for clients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Timeouts: prevent indefinite blocking when sender has crashed or message was lost</a:t>
            </a:r>
            <a:endParaRPr lang="en-US" sz="1150" dirty="0"/>
          </a:p>
          <a:p>
            <a:pPr indent="0" marL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Model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Omission failures: messages dropped (checksum error or no buffer space)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Ordering failures: messages can be delivered out of sender order</a:t>
            </a:r>
            <a:endParaRPr lang="en-US" sz="1150" dirty="0"/>
          </a:p>
          <a:p>
            <a:pPr indent="0" marL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Cases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DNS lookups  ·  Voice over IP (VoIP)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Avoids overheads: no state storage; no extra messages; no sender latency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6236208" y="603504"/>
            <a:ext cx="5687568" cy="583387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700000">
              <a:srgbClr val="000000">
                <a:alpha val="1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236208" y="603504"/>
            <a:ext cx="5687568" cy="347472"/>
          </a:xfrm>
          <a:prstGeom prst="rect">
            <a:avLst/>
          </a:prstGeom>
          <a:solidFill>
            <a:srgbClr val="007A7A"/>
          </a:solidFill>
          <a:ln/>
        </p:spPr>
      </p:sp>
      <p:sp>
        <p:nvSpPr>
          <p:cNvPr id="10" name="Text 8"/>
          <p:cNvSpPr/>
          <p:nvPr/>
        </p:nvSpPr>
        <p:spPr>
          <a:xfrm>
            <a:off x="6364224" y="621792"/>
            <a:ext cx="5431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TCP Stream Communication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6364224" y="978408"/>
            <a:ext cx="5431536" cy="5340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Two-way stream between pairs of processes; connection established before communicating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from client → accept creates new socket for that client; listening socket retained</a:t>
            </a:r>
            <a:endParaRPr lang="en-US" sz="1150" dirty="0"/>
          </a:p>
          <a:p>
            <a:pPr indent="0" marL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Guarantees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Lost messages: ACK scheme; sender retransmits on timeout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Flow control: if writer too fast for reader, writer is BLOCKED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Duplication/ordering: sequence numbers detect duplicates; reorder arrivals</a:t>
            </a:r>
            <a:endParaRPr lang="en-US" sz="1150" dirty="0"/>
          </a:p>
          <a:p>
            <a:pPr indent="0" marL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Model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Integrity: checksums + sequence numbers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Validity: timeouts + retransmissions guarantee delivery despite packet loss</a:t>
            </a:r>
            <a:endParaRPr lang="en-US" sz="1150" dirty="0"/>
          </a:p>
          <a:p>
            <a:pPr indent="0" marL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Cases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 (80/443)  ·  FTP (22)  ·  Telnet (23)  ·  SMTP (25/587)</a:t>
            </a:r>
            <a:endParaRPr lang="en-US" sz="1150" dirty="0"/>
          </a:p>
          <a:p>
            <a:pPr indent="0" marL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Matching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ends must agree on types of data in stream (e.g. one writes int then double; other must read int then double)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6B2D6B"/>
          </a:solidFill>
          <a:ln/>
        </p:spPr>
      </p:sp>
      <p:sp>
        <p:nvSpPr>
          <p:cNvPr id="13" name="Text 11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04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6B2D6B"/>
          </a:solidFill>
          <a:ln/>
        </p:spPr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External Data Representation, Marshalling &amp; Multicast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256032" y="548640"/>
            <a:ext cx="11649456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External Data Representation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structures must be flattened (converted to bytes) before transmission and rebuilt on arrival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Issue: computers may store integers differently — BIG-ENDIAN or LITTLE-ENDIAN; floating-point representations differ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Marshalling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Taking a collection of data items and assembling them into a form suitable for transmission in a message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Unmarshalling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Disassembling received bytes to produce an equivalent collection of data items at the destination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Approaches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CORBA CDR (Common Data Representation): external representation for structured and primitive types for CORBA RMI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Java Object Serialisation: flattening/representation of any single object or tree of objects; FOR JAVA USE ONLY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XML (Extensible Markup Language): textual format for structured data; used in web services messages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 Multicast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Available only via UDP at application level; join multicast group by making socket join the group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D addresses (224.0.0.0–239.255.255.255) managed by IANA; TTL field limits propagation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of Multicast in Distributed Systems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Fault tolerance via replicated services (all members receive and execute requests)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Discovering services in spontaneous networking · Better performance through replicated data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Propagation of event notifications (Facebook status change → all friends receive notification via multicast)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6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Exercise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and contrast CORBA CDR, Java Object Serialisation, and XML; write a descriptive blog article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6B2D6B"/>
          </a:solidFill>
          <a:ln/>
        </p:spPr>
      </p:sp>
      <p:sp>
        <p:nvSpPr>
          <p:cNvPr id="6" name="Text 4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04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2026-03-16T10:30:45Z</dcterms:created>
  <dcterms:modified xsi:type="dcterms:W3CDTF">2026-03-16T10:30:45Z</dcterms:modified>
</cp:coreProperties>
</file>