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3734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8B3A00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Remote Invocation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Request-Reply · HTTP · RPC · RMI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2216506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22165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Request-Reply Protocol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2838298" y="4343400"/>
            <a:ext cx="1711757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838298" y="4361688"/>
            <a:ext cx="1711757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Handling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714646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714646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Protocols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759245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759245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Methods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8299094" y="4343400"/>
            <a:ext cx="618134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299094" y="4361688"/>
            <a:ext cx="6181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9081821" y="4343400"/>
            <a:ext cx="618134" cy="320040"/>
          </a:xfrm>
          <a:prstGeom prst="roundRect">
            <a:avLst>
              <a:gd name="adj" fmla="val 22857"/>
            </a:avLst>
          </a:prstGeom>
          <a:solidFill>
            <a:srgbClr val="8B3A00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9081821" y="4361688"/>
            <a:ext cx="61813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Request-Reply Protocol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28620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5_Remote_Invocation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2585097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85344" y="3194463"/>
            <a:ext cx="5760720" cy="2077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Request-reply protocol: client blocks until reply arrives from server — reply serves as acknowledgement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Pattern on top of message passing supporting two-way exchange in client-server computing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Synchronous: client BLOCKS until reply arrives; Reliable: reply IS the acknowledgement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Built Over UDP Rather Than TCP?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Acknowledgements are redundant — requests are followed by replies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Establishing TCP connection involves two extra message pairs beyond request-reply pair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 control is redundant for majority of invocations passing only small arguments and results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doOperation(RemoteRef, operationId, arguments) → byte[]: sends request; blocks for reply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getRequest(): server acquires client request via server port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sendReply(reply, clientHost, clientPort): server sends reply; unblocks doOperation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Request-Reply — Message Structure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319227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5_Remote_Invocation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288334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72200" y="3495990"/>
            <a:ext cx="5760720" cy="2316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structure: messageType, requestId, remoteReference, and operationId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 Fields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messageType: indicates whether message is a Request or a Reply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requestId: message identifier generated by doOperation</a:t>
            </a:r>
            <a:endParaRPr lang="en-US" sz="135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1: increasing sequence of integers unique to sender; reset at 2³²–1</a:t>
            </a:r>
            <a:endParaRPr lang="en-US" sz="1350" dirty="0"/>
          </a:p>
          <a:p>
            <a:pPr marL="685800" lvl="1" indent="-342900">
              <a:spcAft>
                <a:spcPts val="100"/>
              </a:spcAft>
              <a:buSzPct val="100000"/>
              <a:buChar char="•"/>
            </a:pPr>
            <a:r>
              <a:rPr lang="en-US" sz="11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2: sender process identifier (port + Internet address) — unique in distributed system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remoteReference: identifies target remote server object (Internet address and port)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operationId: identifier for operation to invoke (numbered 1,2,3... or reflection-based)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Handling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Omission failures: messages may be dropped (checksum error or no buffer space)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Timeouts: doOperation retransmits until reply received or server assumed failed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Duplicate filtering: recognises successive messages from same client with same requestId → FILTERS DUPLICATES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Idempotent operations: same effect regardless of how many times executed (e.g. add element to set)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History: (requestId, message, clientId) stored for retransmission without re-execution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Exchange Protocols — R, RR, and RRA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5_Remote_Invocation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Exchange protocols: R (request only), RR (request-reply), RRA (with acknowledge reply enabling history purging)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9" name="Text 6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Exchange Protocols &amp; HTTP Methods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256032" y="548640"/>
            <a:ext cx="11649456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 – Request Protocol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Request message; NO reply; client proceeds immediately after sending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when: no return value from operation; client needs no confirmation; suffers same UDP failures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 – Request-Reply Protocol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useful for client-server exchanges; server reply IS acknowledgement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Failures masked by: retransmission + duplicate filtering + saving replies in history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RRA – Request-Reply-Acknowledge Reply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messages: request → reply → acknowledge-reply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 reply contains requestId from the reply being acknowledged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server to DISCARD entries from its history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— Example Request-Reply Protocol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Implemented over TCP</a:t>
            </a:r>
            <a:endParaRPr lang="en-US" sz="1400" dirty="0"/>
          </a:p>
          <a:p>
            <a:pPr marL="0" indent="0">
              <a:spcBef>
                <a:spcPts val="800"/>
              </a:spcBef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Methods (from the lecture notes)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GET: retrieve resource at given URL; no side effects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HEAD: same as GET but transfers status line and headers only — no body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POST: send data to server; may change server state (form submission, mailing list, database append)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PUT: store data at given URL; modification of existing resource or new resource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DELETE: server deletes resource at given URL; server may not always allow this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OPTIONS: server returns list of methods allowed for given URL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TRACE: server sends back the request message — used for diagnostic purposes</a:t>
            </a:r>
            <a:endParaRPr lang="en-US" sz="14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codes: 1xx Informational · 2xx Success · 3xx Redirection · 4xx Client Error · 5xx Server Error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HTTP — Request and Response Structure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2002536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5_Remote_Invocation/word/media/image7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164287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" y="2267712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request message structure: method, URL, HTTP version, headers, optional body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5_Remote_Invocation/word/media/image8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response message structure: status line, headers, response body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173431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5_Remote_Invocation/word/media/image9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133604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56032" y="4957064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status code ranges: 1xx, 2xx, 3xx, 4xx, 5xx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Remote Procedure Calls (RPC)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&amp; Semantics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Interfaces in Distributed Systems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interface: specification of procedures offered by a server; defines types of the arguments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Benefits: abstraction · language/platform independence · natural support for software evolution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Parameters: input (sent in request) or output (returned in reply) — not by value/reference across processes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Addresses in one process NOT valid in another — cannot pass as arguments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Call Semantics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Maybe: executed once or not at all; no fault tolerance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At-least-once: retransmission masks omission; may execute &gt; once; risky for non-idempotent operations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At-most-once: retries + duplicate filtering; most common — executed exactly once or not at all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Implementation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Stub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procedure; behaves like local procedure to client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Marshals procedure ID + arguments; sends to server; unmarshals results on reply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Dispatcher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service; selects server stub by procedure identifier in request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Stub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per procedure; unmarshals arguments; calls service procedure; marshals return values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Procedures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the actual procedures in the service interface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Auto-Generation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stubs + server stubs + dispatcher generated automatically by interface compiler from interface definition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RPC Example (rpyc from the source notes)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rpyc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conn = rpyc.classic.connect('localhost')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conn.execute("print('Hello from RPC')")</a:t>
            </a:r>
            <a:endParaRPr lang="en-US" sz="130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950" dirty="0">
                <a:solidFill>
                  <a:srgbClr val="1A3A8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Output: Hello from RPC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RPC &amp; RMI — Implementation Diagrams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5_Remote_Invocation/word/media/image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RPC implementation: client stub, dispatcher, server stub, service procedures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5_Remote_Invocation/word/media/image5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architecture: proxy, dispatcher, skeleton, servant, communication module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5_Remote_Invocation/word/media/image6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object model: objects B and F with remote interfaces across two processes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6309360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3" descr="/home/claude/docx_images/5_Remote_Invocation/word/media/image10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6355080" y="3611880"/>
            <a:ext cx="5349240" cy="269748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309360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component interactions: client proxy, communication module, remote reference module</a:t>
            </a:r>
            <a:endParaRPr lang="en-US" sz="900" dirty="0"/>
          </a:p>
        </p:txBody>
      </p:sp>
      <p:sp>
        <p:nvSpPr>
          <p:cNvPr id="16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8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Remote Method Invocation (RMI)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237744" y="603504"/>
            <a:ext cx="5687568" cy="347472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Commonalities with RPC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support programming with interfaces, with the resultant benefits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constructed on top of request-reply protocols; offer at-least-once and at-most-once semantics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offer similar transparency — local and remote calls use same syntax; remote interfaces expose distributed nature</a:t>
            </a:r>
            <a:endParaRPr lang="en-US" sz="115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Added Expressiveness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OOP: objects, classes, inheritance, OOP design methodologies and tools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object references for ALL objects whether local or remote; references can be PASSED AS PARAMETERS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allows passing parameters by object reference — attractive for large or complex parameters</a:t>
            </a:r>
            <a:endParaRPr lang="en-US" sz="115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8B3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Object Model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process: objects some receiving local AND remote invocations; others only local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objects (B, F): have remote object references and remote interfaces</a:t>
            </a:r>
            <a:endParaRPr lang="en-US" sz="11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interface: specifies which methods can be invoked remotely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6236208" y="603504"/>
            <a:ext cx="5687568" cy="5833872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236208" y="603504"/>
            <a:ext cx="5687568" cy="347472"/>
          </a:xfrm>
          <a:prstGeom prst="rect">
            <a:avLst/>
          </a:prstGeom>
          <a:solidFill>
            <a:srgbClr val="007A7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364224" y="621792"/>
            <a:ext cx="54315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RMI Implementation Components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364224" y="978408"/>
            <a:ext cx="5431536" cy="534009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Module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Carries out request-reply protocol; selects dispatcher for the class of the object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Reference Module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Translates between local and remote object references; maintains remote object table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Servant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of a class providing the body of a remote object; handles remote requests from skeleton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Proxy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remote method invocation transparent to clients; hides marshalling, message sending, remote reference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Dispatcher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Receives request from communication module; selects skeleton method by operationId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Skeleton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 methods of remote interface; unmarshals arguments; invokes servant; marshals result into reply</a:t>
            </a:r>
            <a:endParaRPr lang="en-US" sz="1300" dirty="0"/>
          </a:p>
          <a:p>
            <a:pPr marL="0" indent="0">
              <a:spcBef>
                <a:spcPts val="600"/>
              </a:spcBef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007A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Exercises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Design HelloWorld system incorporating Java RPC; publish Medium article (plagiarism checked); Ref: javatpoint.com/jax-ws-example-rpc-style</a:t>
            </a:r>
            <a:endParaRPr lang="en-US" sz="130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15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Try out Java RMI example; publish Medium article (plagiarism checked); Ref: javatpoint.com/RMI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8B3A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05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1340</Words>
  <Application>Microsoft Macintosh PowerPoint</Application>
  <PresentationFormat>Widescreen</PresentationFormat>
  <Paragraphs>155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2026-03-16T17:35:16Z</dcterms:modified>
</cp:coreProperties>
</file>