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5" d="100"/>
          <a:sy n="125" d="100"/>
        </p:scale>
        <p:origin x="2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7414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256032" y="0"/>
            <a:ext cx="11905488" cy="54864"/>
          </a:xfrm>
          <a:prstGeom prst="rect">
            <a:avLst/>
          </a:prstGeom>
          <a:solidFill>
            <a:srgbClr val="E8A0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961120" y="3840480"/>
            <a:ext cx="3108960" cy="3108960"/>
          </a:xfrm>
          <a:prstGeom prst="ellipse">
            <a:avLst/>
          </a:prstGeom>
          <a:solidFill>
            <a:srgbClr val="1A5C1A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0058400" y="3017520"/>
            <a:ext cx="1828800" cy="1828800"/>
          </a:xfrm>
          <a:prstGeom prst="ellipse">
            <a:avLst/>
          </a:prstGeom>
          <a:solidFill>
            <a:srgbClr val="E8A020">
              <a:alpha val="2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6400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06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5D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Distributed and Cloud Computing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1463040"/>
            <a:ext cx="10972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Monolithic Architecture</a:t>
            </a:r>
            <a:endParaRPr lang="en-US" sz="3800" dirty="0"/>
          </a:p>
          <a:p>
            <a:pPr marL="0" indent="0">
              <a:buNone/>
            </a:pPr>
            <a:r>
              <a:rPr lang="en-US" sz="3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vs Microservices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C5D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· Benefits · Drawbacks · Kubernetes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457200" y="4343400"/>
            <a:ext cx="2300630" cy="320040"/>
          </a:xfrm>
          <a:prstGeom prst="roundRect">
            <a:avLst>
              <a:gd name="adj" fmla="val 22857"/>
            </a:avLst>
          </a:prstGeom>
          <a:solidFill>
            <a:srgbClr val="1A5C1A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4361688"/>
            <a:ext cx="230063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Monolithic Architecture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922422" y="4343400"/>
            <a:ext cx="2048256" cy="320040"/>
          </a:xfrm>
          <a:prstGeom prst="roundRect">
            <a:avLst>
              <a:gd name="adj" fmla="val 22857"/>
            </a:avLst>
          </a:prstGeom>
          <a:solidFill>
            <a:srgbClr val="1A5C1A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922422" y="4361688"/>
            <a:ext cx="20482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 &amp; Drawbacks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5135270" y="4343400"/>
            <a:ext cx="2553005" cy="320040"/>
          </a:xfrm>
          <a:prstGeom prst="roundRect">
            <a:avLst>
              <a:gd name="adj" fmla="val 22857"/>
            </a:avLst>
          </a:prstGeom>
          <a:solidFill>
            <a:srgbClr val="1A5C1A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135270" y="4361688"/>
            <a:ext cx="255300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Microservices Architecture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7852867" y="4343400"/>
            <a:ext cx="1207008" cy="320040"/>
          </a:xfrm>
          <a:prstGeom prst="roundRect">
            <a:avLst>
              <a:gd name="adj" fmla="val 22857"/>
            </a:avLst>
          </a:prstGeom>
          <a:solidFill>
            <a:srgbClr val="1A5C1A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7852867" y="4361688"/>
            <a:ext cx="12070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457200" y="6492240"/>
            <a:ext cx="11430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Dept. of Software Engineering  ·  University of Kelaniya  ·  Academic Year 2018/2019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457200" y="6702552"/>
            <a:ext cx="11430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Ref: Coulouris et al., Distributed Systems: Concepts and Design (5th ed.)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Monolithic Architecture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760720" cy="487883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6_Monolithic_Architecture_vs_Microservices/word/media/image1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669280" cy="437591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92024" y="503428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Monolithic architecture: all components built and deployed as a single unit sharing one database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6309360" y="566928"/>
            <a:ext cx="5650992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monolithic application is a single-tiered software application in which different components are combined into a single program from a single platform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and deployed as ONE application for all platforms (desktop, mobile, tablet)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RDBMS as data source; all modules share the same database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Components (from the lecture notes)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Authorisation: authenticates and authorises a user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Presentation: handles HTTP requests; responds with HTML or JSON/XML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logic: the core application business logic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 layer: data access objects responsible for accessing the database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integration: integration with other services via messaging or REST API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Notification module: responsible for sending email notifications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E-Commerce Example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Authorises customers, takes orders, checks inventory, authorises payment, ships products — all as ONE unit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06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Monolithic — Benefits &amp; Drawbacks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603504"/>
            <a:ext cx="5687568" cy="58338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37744" y="603504"/>
            <a:ext cx="5687568" cy="347472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621792"/>
            <a:ext cx="5431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365760" y="978408"/>
            <a:ext cx="5431536" cy="5340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to develop — at the beginning of a project it is much easier to use a monolithic architecture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to test — implement end-to-end testing by simply launching the application and testing the UI with Selenium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to deploy — copy the packaged application to a server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to scale horizontally — run multiple copies behind a load balancer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6236208" y="603504"/>
            <a:ext cx="5687568" cy="58338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236208" y="603504"/>
            <a:ext cx="5687568" cy="347472"/>
          </a:xfrm>
          <a:prstGeom prst="rect">
            <a:avLst/>
          </a:prstGeom>
          <a:solidFill>
            <a:srgbClr val="007A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364224" y="621792"/>
            <a:ext cx="5431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Drawbacks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6364224" y="978408"/>
            <a:ext cx="5431536" cy="5340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Maintenance becomes difficult when the application is too large and complex to understand entirely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size of the application can slow down the start-up time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redeploy the ENTIRE application on each update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Challenging to scale when different modules have conflicting resource requirements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Reliability — a bug in any module (e.g. memory leak) can potentially bring down the entire process; since all instances are identical, that bug impacts availability of the ENTIRE application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Difficulty adopting new and advanced technologies — changes in languages or frameworks affect the entire application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Costly in both time and efforts to work with the application in detail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06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Microservices Architecture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6126480" y="566928"/>
            <a:ext cx="5760720" cy="286207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6_Monolithic_Architecture_vs_Microservices/word/media/image3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172200" y="612648"/>
            <a:ext cx="5669280" cy="2585097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172200" y="3206889"/>
            <a:ext cx="5760720" cy="20773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Microservices architecture: separate services with independent databases communicating via well-defined APIs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237744" y="566928"/>
            <a:ext cx="5650992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application built as a suite of modular, loosely coupled services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module supports a specific business goal with a simple, well-defined interface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microservice has its OWN database — essential for loose coupling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E-Commerce Microservices (from the lecture notes)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Authorisation Service: authorises customers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 Service: takes an order and processes it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Catalogue Service: manages products and checks product inventory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Cart Service: manages user cart; can utilise Catalogue service as a data source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Payment Service: manages and authorises payments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Shipping Service: ships ordered products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06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Microservices — Benefits &amp; Drawbacks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603504"/>
            <a:ext cx="5687568" cy="58338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37744" y="603504"/>
            <a:ext cx="5687568" cy="347472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621792"/>
            <a:ext cx="5431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365760" y="978408"/>
            <a:ext cx="5431536" cy="5340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Enables continuous delivery and deployment of large, complex applications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testability — services are smaller and faster to test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deployability — services can be deployed independently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Enables organisation of development effort around multiple teams; each team develops, deploys, and scales their services independently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microservice is relatively small — comfortable for a developer to understand; IDE is faster; application starts faster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Improved fault isolation — a memory leak in one service only affects that service; other services continue handling requests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Eliminates long-term commitment to a technology stack — new service can use a new stack; major changes can be rewritten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6236208" y="603504"/>
            <a:ext cx="5687568" cy="58338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236208" y="603504"/>
            <a:ext cx="5687568" cy="347472"/>
          </a:xfrm>
          <a:prstGeom prst="rect">
            <a:avLst/>
          </a:prstGeom>
          <a:solidFill>
            <a:srgbClr val="007A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364224" y="621792"/>
            <a:ext cx="5431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Drawbacks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6364224" y="978408"/>
            <a:ext cx="5431536" cy="5340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Developers must deal with additional complexity of creating a distributed system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 tools and IDEs are oriented on building monolithic applications; no explicit support for distributed applications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Testing is more difficult compared to monolithic applications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Developers must implement inter-service communication mechanisms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Implementing use cases that span multiple services without distributed transactions is difficult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Deployment complexity — in production there is additional operational complexity of managing many different service types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Increased memory consumption — N monolith instances are replaced by N×M service instances, with the overhead of containers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06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Kubernetes — Overview &amp; Key Benefits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256032" y="548640"/>
            <a:ext cx="11649456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Kubernetes?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Open-source orchestrator for deploying containerised applications; originally developed by Google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Inspired by a decade of experience deploying scalable, reliable systems via application-oriented APIs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Velocity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Immutability: entirely new complete image built; update replaces whole image in single operation (no incremental changes)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Declarative configuration: everything in Kubernetes is a declarative configuration object representing desired state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Online self-healing: continuously takes actions to ensure actual state matches desired state; guards against failures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Scaling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 achieves scalability by favouring decoupled architectures; APIs and load balancers isolate each component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Increasing the capacity of one component does not require any reconfiguration of other components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Abstracting Infrastructure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APIs provide a buffer between implementer and consumer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 balancers provide a buffer between running instances of each service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Efficiency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Containers are immutable; replica count is a number in declarative config; change it and Kubernetes handles the rest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Auto-scaling is available with job optimisers such as Escalator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06</a:t>
            </a:r>
            <a:endParaRPr lang="en-US" sz="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Kubernetes — Hardware, Software &amp; Network Concepts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6_Monolithic_Architecture_vs_Microservices/word/media/image5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349240" cy="2697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37744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 overview: cluster of nodes providing automated deployment, scaling, and management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6309360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1" descr="/home/claude/docx_images/6_Monolithic_Architecture_vs_Microservices/word/media/image6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355080" y="612648"/>
            <a:ext cx="5349240" cy="2697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6309360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Node: smallest unit — a single physical or virtual machine</a:t>
            </a:r>
            <a:endParaRPr lang="en-US" sz="900" dirty="0"/>
          </a:p>
        </p:txBody>
      </p:sp>
      <p:sp>
        <p:nvSpPr>
          <p:cNvPr id="10" name="Shape 6"/>
          <p:cNvSpPr/>
          <p:nvPr/>
        </p:nvSpPr>
        <p:spPr>
          <a:xfrm>
            <a:off x="237744" y="3566160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" name="Image 2" descr="/home/claude/docx_images/6_Monolithic_Architecture_vs_Microservices/word/media/image7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83464" y="3611880"/>
            <a:ext cx="5349240" cy="269748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237744" y="6355080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Cluster: collection of nodes; shift workload on add/remove</a:t>
            </a:r>
            <a:endParaRPr lang="en-US" sz="900" dirty="0"/>
          </a:p>
        </p:txBody>
      </p:sp>
      <p:sp>
        <p:nvSpPr>
          <p:cNvPr id="13" name="Shape 8"/>
          <p:cNvSpPr/>
          <p:nvPr/>
        </p:nvSpPr>
        <p:spPr>
          <a:xfrm>
            <a:off x="6309360" y="3566160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3" descr="/home/claude/docx_images/6_Monolithic_Architecture_vs_Microservices/word/media/image8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355080" y="3611880"/>
            <a:ext cx="5349240" cy="269748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309360" y="6355080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Persistent Volume: cluster-level storage not tied to any specific node</a:t>
            </a:r>
            <a:endParaRPr lang="en-US" sz="900" dirty="0"/>
          </a:p>
        </p:txBody>
      </p:sp>
      <p:sp>
        <p:nvSpPr>
          <p:cNvPr id="16" name="Shape 10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1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8" name="Text 12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06</a:t>
            </a:r>
            <a:endParaRPr lang="en-US" sz="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Kubernetes — Pod, Replica Set, Deployment &amp; Service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6_Monolithic_Architecture_vs_Microservices/word/media/image9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349240" cy="2697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37744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Pod: wraps one or more containers sharing resources and network namespace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6309360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1" descr="/home/claude/docx_images/6_Monolithic_Architecture_vs_Microservices/word/media/image10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355080" y="612648"/>
            <a:ext cx="5349240" cy="2697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6309360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Replica Set: creates multiple Pod instances based on traffic load</a:t>
            </a:r>
            <a:endParaRPr lang="en-US" sz="900" dirty="0"/>
          </a:p>
        </p:txBody>
      </p:sp>
      <p:sp>
        <p:nvSpPr>
          <p:cNvPr id="10" name="Shape 6"/>
          <p:cNvSpPr/>
          <p:nvPr/>
        </p:nvSpPr>
        <p:spPr>
          <a:xfrm>
            <a:off x="237744" y="3566160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" name="Image 2" descr="/home/claude/docx_images/6_Monolithic_Architecture_vs_Microservices/word/media/image11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83464" y="3611880"/>
            <a:ext cx="5349240" cy="269748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237744" y="6355080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Deployment: highest-level abstraction; restarts pods if they fail</a:t>
            </a:r>
            <a:endParaRPr lang="en-US" sz="900" dirty="0"/>
          </a:p>
        </p:txBody>
      </p:sp>
      <p:sp>
        <p:nvSpPr>
          <p:cNvPr id="13" name="Shape 8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9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5" name="Text 10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06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1050</Words>
  <Application>Microsoft Macintosh PowerPoint</Application>
  <PresentationFormat>Widescreen</PresentationFormat>
  <Paragraphs>118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Tiroshan Madushanka</cp:lastModifiedBy>
  <cp:revision>2</cp:revision>
  <dcterms:created xsi:type="dcterms:W3CDTF">2026-03-16T10:30:45Z</dcterms:created>
  <dcterms:modified xsi:type="dcterms:W3CDTF">2026-03-16T17:36:01Z</dcterms:modified>
</cp:coreProperties>
</file>