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5" d="100"/>
          <a:sy n="125" d="100"/>
        </p:scale>
        <p:origin x="2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8184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1A4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256032" y="0"/>
            <a:ext cx="11905488" cy="54864"/>
          </a:xfrm>
          <a:prstGeom prst="rect">
            <a:avLst/>
          </a:prstGeom>
          <a:solidFill>
            <a:srgbClr val="E8A0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961120" y="3840480"/>
            <a:ext cx="3108960" cy="3108960"/>
          </a:xfrm>
          <a:prstGeom prst="ellipse">
            <a:avLst/>
          </a:prstGeom>
          <a:solidFill>
            <a:srgbClr val="1A4B7A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0058400" y="3017520"/>
            <a:ext cx="1828800" cy="1828800"/>
          </a:xfrm>
          <a:prstGeom prst="ellipse">
            <a:avLst/>
          </a:prstGeom>
          <a:solidFill>
            <a:srgbClr val="E8A020">
              <a:alpha val="2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6400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08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Distributed and Cloud Computing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1463040"/>
            <a:ext cx="10972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Security in Distributed Systems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Threats · Cryptography · Authentication · Signatures · Certificates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457200" y="4343400"/>
            <a:ext cx="1375258" cy="320040"/>
          </a:xfrm>
          <a:prstGeom prst="roundRect">
            <a:avLst>
              <a:gd name="adj" fmla="val 22857"/>
            </a:avLst>
          </a:prstGeom>
          <a:solidFill>
            <a:srgbClr val="1A4B7A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4361688"/>
            <a:ext cx="1375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 Model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1997050" y="4343400"/>
            <a:ext cx="1375258" cy="320040"/>
          </a:xfrm>
          <a:prstGeom prst="roundRect">
            <a:avLst>
              <a:gd name="adj" fmla="val 22857"/>
            </a:avLst>
          </a:prstGeom>
          <a:solidFill>
            <a:srgbClr val="1A4B7A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997050" y="4361688"/>
            <a:ext cx="1375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Cryptography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536899" y="4343400"/>
            <a:ext cx="1543507" cy="320040"/>
          </a:xfrm>
          <a:prstGeom prst="roundRect">
            <a:avLst>
              <a:gd name="adj" fmla="val 22857"/>
            </a:avLst>
          </a:prstGeom>
          <a:solidFill>
            <a:srgbClr val="1A4B7A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536899" y="4361688"/>
            <a:ext cx="1543507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Authentication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5244998" y="4343400"/>
            <a:ext cx="1880006" cy="320040"/>
          </a:xfrm>
          <a:prstGeom prst="roundRect">
            <a:avLst>
              <a:gd name="adj" fmla="val 22857"/>
            </a:avLst>
          </a:prstGeom>
          <a:solidFill>
            <a:srgbClr val="1A4B7A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244998" y="4361688"/>
            <a:ext cx="188000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Signatures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7289597" y="4343400"/>
            <a:ext cx="1375258" cy="320040"/>
          </a:xfrm>
          <a:prstGeom prst="roundRect">
            <a:avLst>
              <a:gd name="adj" fmla="val 22857"/>
            </a:avLst>
          </a:prstGeom>
          <a:solidFill>
            <a:srgbClr val="1A4B7A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289597" y="4361688"/>
            <a:ext cx="1375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Certificates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8829446" y="4343400"/>
            <a:ext cx="1122883" cy="320040"/>
          </a:xfrm>
          <a:prstGeom prst="roundRect">
            <a:avLst>
              <a:gd name="adj" fmla="val 22857"/>
            </a:avLst>
          </a:prstGeom>
          <a:solidFill>
            <a:srgbClr val="1A4B7A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8829446" y="4361688"/>
            <a:ext cx="112288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Firewalls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57200" y="6492240"/>
            <a:ext cx="11430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Dept. of Software Engineering  ·  University of Kelaniya  ·  Academic Year 2018/2019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57200" y="6702552"/>
            <a:ext cx="11430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Ref: Coulouris et al., Distributed Systems: Concepts and Design (5th ed.)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4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Introduction &amp; Threat Model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760720" cy="298907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8_Security/word/media/image1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669280" cy="2699807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56032" y="3295420"/>
            <a:ext cx="5760720" cy="2169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 model: the main categories of attack on a distributed system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6309360" y="566928"/>
            <a:ext cx="5650992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 encapsulate resources; principals authorised to operate on resources which must be protected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Enemies can access the network, copy any message, and inject arbitrary messages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cryptography provides the basis for most computer security mechanisms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CIA Triad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Confidentiality: protection against disclosure to unauthorised individuals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Integrity: protection against alteration or corruption of information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Availability: protection against interference with the means to access resources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 Classes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Leakage: acquisition of information by unauthorised recipients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Tampering: unauthorised alteration of information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Vandalism: interference with proper system operation without direct gain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Attack Methods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Eavesdropping: obtaining copies of messages without authority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Masquerading: using another principal's identity without their authority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 tampering / Man-in-the-middle: intercept, alter, and re-send messages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Replaying: storing intercepted messages and sending them later — effective even against authenticated messages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Denial of Service: flooding a channel to deny access to legitimate users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4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08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4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Cryptography — Fundamentals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8_Security/word/media/image2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349240" cy="2697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37744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Encryption overview: plaintext + key + algorithm produces ciphertext; decryption reverses the process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6309360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1" descr="/home/claude/docx_images/8_Security/word/media/image3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355080" y="612648"/>
            <a:ext cx="5349240" cy="2697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6309360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 communication with shared key K_AB: Alice encrypts; Bob decrypts with same key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4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7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2" name="Text 8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08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4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Cryptography — Classes &amp; Uses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603504"/>
            <a:ext cx="5687568" cy="58338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37744" y="603504"/>
            <a:ext cx="5687568" cy="347472"/>
          </a:xfrm>
          <a:prstGeom prst="rect">
            <a:avLst/>
          </a:prstGeom>
          <a:solidFill>
            <a:srgbClr val="1A4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621792"/>
            <a:ext cx="5431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Encryption Classes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65760" y="978408"/>
            <a:ext cx="5431536" cy="5340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Encryption and Decryption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Plaintext (cleartext): data readable without special measures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Encryption: disguising plaintext so substance is hidden — produces ciphertext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Decryption: reverting ciphertext to original plaintext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Cryptographic key: parameter in algorithm; encryption cannot be reversed without the key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Secret Keys (Symmetric)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key for both encryption and decryption; must be kept secret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Benefits: very fast; excellent for data at rest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Public/Private Key Pairs (Asymmetric)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Sender uses recipient's PUBLIC KEY to encrypt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Recipient uses PRIVATE KEY to decrypt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Computationally INFEASIBLE to deduce private key from public key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private key is ever transmitted or shared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236208" y="603504"/>
            <a:ext cx="5687568" cy="58338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236208" y="603504"/>
            <a:ext cx="5687568" cy="347472"/>
          </a:xfrm>
          <a:prstGeom prst="rect">
            <a:avLst/>
          </a:prstGeom>
          <a:solidFill>
            <a:srgbClr val="007A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364224" y="621792"/>
            <a:ext cx="5431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Roles of Cryptography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364224" y="978408"/>
            <a:ext cx="5431536" cy="5340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Secrecy and Integrity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 data during transmission across networks vulnerable to eavesdropping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Alice uses E(K_AB, M) to encrypt; Bob decrypts using D(K_AB, M)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Authentication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identities of communicating pairs of principals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Kerberos-style: Sara holds K_A (for Alice) and K_B (for Bob)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Alice → Sara: unencrypted request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Sara → Alice: {{Ticket}K_B, K_AB}K_A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Alice decrypts with K_A (from password; not transmitted; deleted after use)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Alice → Bob: {Ticket}K_B, identity, request R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Bob decrypts ticket with K_B; gets authenticated identity and session key K_AB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Digital Signatures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to third party that message is unaltered copy produced by signer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Encrypt message digest using signer's PRIVATE KEY; verify with PUBLIC KEY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4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08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4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Authentication &amp; Digital Signatures — Diagrams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8_Security/word/media/image4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349240" cy="2697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37744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Authenticated communication with public keys: Alice obtains Bob's public key from a certificate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6309360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1" descr="/home/claude/docx_images/8_Security/word/media/image5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355080" y="612648"/>
            <a:ext cx="5349240" cy="2697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6309360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signature scenario: Alice encrypts digest with private key; Bob verifies with Alice's public key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237744" y="3566160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2" descr="/home/claude/docx_images/8_Security/word/media/image6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83464" y="3611880"/>
            <a:ext cx="5349240" cy="269748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37744" y="6355080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certificate structure: public key, identity information, and digital signature from CA</a:t>
            </a:r>
            <a:endParaRPr lang="en-US" sz="900" dirty="0"/>
          </a:p>
        </p:txBody>
      </p:sp>
      <p:sp>
        <p:nvSpPr>
          <p:cNvPr id="13" name="Shape 8"/>
          <p:cNvSpPr/>
          <p:nvPr/>
        </p:nvSpPr>
        <p:spPr>
          <a:xfrm>
            <a:off x="6309360" y="3566160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3" descr="/home/claude/docx_images/8_Security/word/media/image7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355080" y="3611880"/>
            <a:ext cx="5349240" cy="269748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309360" y="6355080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Firewall: gateway computer filters all inbound and outbound messages per the security policy</a:t>
            </a:r>
            <a:endParaRPr lang="en-US" sz="900" dirty="0"/>
          </a:p>
        </p:txBody>
      </p:sp>
      <p:sp>
        <p:nvSpPr>
          <p:cNvPr id="16" name="Shape 10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4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1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8" name="Text 12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08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4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Digital Certificates, Firewalls &amp; Digest Functions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256032" y="548640"/>
            <a:ext cx="11649456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Certificates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must be vigilant to ensure encrypting to CORRECT person's key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Man-in-the-middle attacks are a potential threat when freely exchanging keys via public servers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digital certificate consists of three things:</a:t>
            </a:r>
            <a:endParaRPr lang="en-US" sz="1400" dirty="0"/>
          </a:p>
          <a:p>
            <a:pPr marL="685800" lvl="1" indent="-342900">
              <a:spcAft>
                <a:spcPts val="100"/>
              </a:spcAft>
              <a:buSzPct val="100000"/>
              <a:buChar char="•"/>
            </a:pPr>
            <a:r>
              <a:rPr lang="en-US" sz="11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(1) A public key</a:t>
            </a:r>
            <a:endParaRPr lang="en-US" sz="1400" dirty="0"/>
          </a:p>
          <a:p>
            <a:pPr marL="685800" lvl="1" indent="-342900">
              <a:spcAft>
                <a:spcPts val="100"/>
              </a:spcAft>
              <a:buSzPct val="100000"/>
              <a:buChar char="•"/>
            </a:pPr>
            <a:r>
              <a:rPr lang="en-US" sz="11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(2) Certificate information — identity information about the user (name, user ID, etc.)</a:t>
            </a:r>
            <a:endParaRPr lang="en-US" sz="1400" dirty="0"/>
          </a:p>
          <a:p>
            <a:pPr marL="685800" lvl="1" indent="-342900">
              <a:spcAft>
                <a:spcPts val="100"/>
              </a:spcAft>
              <a:buSzPct val="100000"/>
              <a:buChar char="•"/>
            </a:pPr>
            <a:r>
              <a:rPr lang="en-US" sz="11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(3) One or more digital signatures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signature vouches ONLY that signed identity information is BOUND TO the public key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Firewalls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 intranets by filtering incoming and outgoing communications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Messages forwarded to local recipient only for explicitly authorised communications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effective against attacks from inside the organisation; crude control of external access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particularly effective against DoS attacks such as IP spoofing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Digest Functions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information changed in ANY way — even ONE bit — entirely different output value produced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Cannot take a signature from one document and attach it to another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Slightest change to a signed document causes digital signature verification to FAIL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Exercises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Research Secret-Key (Symmetric) algorithms; write Medium article: 'Secret Key Algorithms in Cryptography'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Research Public-Key (Asymmetric) algorithms; write Medium article: 'Public Key Algorithms in Cryptography'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Research Digest Functions; explain MD5 and SHA-1; write Medium article: 'Secure Digest Functions'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4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08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917</Words>
  <Application>Microsoft Macintosh PowerPoint</Application>
  <PresentationFormat>Widescreen</PresentationFormat>
  <Paragraphs>108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Tiroshan Madushanka</cp:lastModifiedBy>
  <cp:revision>2</cp:revision>
  <dcterms:created xsi:type="dcterms:W3CDTF">2026-03-16T10:30:45Z</dcterms:created>
  <dcterms:modified xsi:type="dcterms:W3CDTF">2026-03-16T17:37:16Z</dcterms:modified>
</cp:coreProperties>
</file>