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25" d="100"/>
          <a:sy n="125" d="100"/>
        </p:scale>
        <p:origin x="2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482052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56032" cy="6858000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Shape 1"/>
          <p:cNvSpPr/>
          <p:nvPr/>
        </p:nvSpPr>
        <p:spPr>
          <a:xfrm>
            <a:off x="256032" y="0"/>
            <a:ext cx="11905488" cy="54864"/>
          </a:xfrm>
          <a:prstGeom prst="rect">
            <a:avLst/>
          </a:prstGeom>
          <a:solidFill>
            <a:srgbClr val="E8A02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8961120" y="3840480"/>
            <a:ext cx="3108960" cy="3108960"/>
          </a:xfrm>
          <a:prstGeom prst="ellipse">
            <a:avLst/>
          </a:prstGeom>
          <a:solidFill>
            <a:srgbClr val="006D77">
              <a:alpha val="1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0058400" y="3017520"/>
            <a:ext cx="1828800" cy="1828800"/>
          </a:xfrm>
          <a:prstGeom prst="ellipse">
            <a:avLst/>
          </a:prstGeom>
          <a:solidFill>
            <a:srgbClr val="E8A020">
              <a:alpha val="2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457200" y="64008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kern="0" spc="600" dirty="0">
                <a:solidFill>
                  <a:srgbClr val="E8A02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09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57200" y="1005840"/>
            <a:ext cx="10058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Distributed and Cloud Computing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57200" y="1463040"/>
            <a:ext cx="109728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800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Replication</a:t>
            </a:r>
            <a:endParaRPr lang="en-US" sz="3800" dirty="0"/>
          </a:p>
        </p:txBody>
      </p:sp>
      <p:sp>
        <p:nvSpPr>
          <p:cNvPr id="9" name="Text 7"/>
          <p:cNvSpPr/>
          <p:nvPr/>
        </p:nvSpPr>
        <p:spPr>
          <a:xfrm>
            <a:off x="457200" y="3520440"/>
            <a:ext cx="10972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350" i="1" dirty="0">
                <a:solidFill>
                  <a:srgbClr val="C5D5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· Availability · Fault Tolerance · Passive &amp; Active Replication</a:t>
            </a:r>
            <a:endParaRPr lang="en-US" sz="1350" dirty="0"/>
          </a:p>
        </p:txBody>
      </p:sp>
      <p:sp>
        <p:nvSpPr>
          <p:cNvPr id="10" name="Shape 8"/>
          <p:cNvSpPr/>
          <p:nvPr/>
        </p:nvSpPr>
        <p:spPr>
          <a:xfrm>
            <a:off x="457200" y="4343400"/>
            <a:ext cx="1291133" cy="320040"/>
          </a:xfrm>
          <a:prstGeom prst="roundRect">
            <a:avLst>
              <a:gd name="adj" fmla="val 22857"/>
            </a:avLst>
          </a:prstGeom>
          <a:solidFill>
            <a:srgbClr val="006D77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57200" y="4361688"/>
            <a:ext cx="129113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Motivations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1912925" y="4343400"/>
            <a:ext cx="1375258" cy="320040"/>
          </a:xfrm>
          <a:prstGeom prst="roundRect">
            <a:avLst>
              <a:gd name="adj" fmla="val 22857"/>
            </a:avLst>
          </a:prstGeom>
          <a:solidFill>
            <a:srgbClr val="006D77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1912925" y="4361688"/>
            <a:ext cx="13752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Model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452774" y="4343400"/>
            <a:ext cx="1291133" cy="320040"/>
          </a:xfrm>
          <a:prstGeom prst="roundRect">
            <a:avLst>
              <a:gd name="adj" fmla="val 22857"/>
            </a:avLst>
          </a:prstGeom>
          <a:solidFill>
            <a:srgbClr val="006D77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3452774" y="4361688"/>
            <a:ext cx="1291133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Phases</a:t>
            </a:r>
            <a:endParaRPr lang="en-US" sz="950" dirty="0"/>
          </a:p>
        </p:txBody>
      </p:sp>
      <p:sp>
        <p:nvSpPr>
          <p:cNvPr id="16" name="Shape 14"/>
          <p:cNvSpPr/>
          <p:nvPr/>
        </p:nvSpPr>
        <p:spPr>
          <a:xfrm>
            <a:off x="4908499" y="4343400"/>
            <a:ext cx="1038758" cy="320040"/>
          </a:xfrm>
          <a:prstGeom prst="roundRect">
            <a:avLst>
              <a:gd name="adj" fmla="val 22857"/>
            </a:avLst>
          </a:prstGeom>
          <a:solidFill>
            <a:srgbClr val="006D77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908499" y="4361688"/>
            <a:ext cx="103875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Ordering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111850" y="4343400"/>
            <a:ext cx="1964131" cy="320040"/>
          </a:xfrm>
          <a:prstGeom prst="roundRect">
            <a:avLst>
              <a:gd name="adj" fmla="val 22857"/>
            </a:avLst>
          </a:prstGeom>
          <a:solidFill>
            <a:srgbClr val="006D77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6111850" y="4361688"/>
            <a:ext cx="1964131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Passive Replication</a:t>
            </a:r>
            <a:endParaRPr lang="en-US" sz="950" dirty="0"/>
          </a:p>
        </p:txBody>
      </p:sp>
      <p:sp>
        <p:nvSpPr>
          <p:cNvPr id="20" name="Shape 18"/>
          <p:cNvSpPr/>
          <p:nvPr/>
        </p:nvSpPr>
        <p:spPr>
          <a:xfrm>
            <a:off x="8240573" y="4343400"/>
            <a:ext cx="1880006" cy="320040"/>
          </a:xfrm>
          <a:prstGeom prst="roundRect">
            <a:avLst>
              <a:gd name="adj" fmla="val 22857"/>
            </a:avLst>
          </a:prstGeom>
          <a:solidFill>
            <a:srgbClr val="006D77">
              <a:alpha val="60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240573" y="4361688"/>
            <a:ext cx="1880006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Replication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457200" y="6492240"/>
            <a:ext cx="11430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Dept. of Software Engineering  ·  University of Kelaniya  ·  Academic Year 2018/2019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457200" y="6702552"/>
            <a:ext cx="1143000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75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Ref: Coulouris et al., Distributed Systems: Concepts and Design (5th ed.)</a:t>
            </a:r>
            <a:endParaRPr lang="en-US" sz="7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 Motivations &amp; System Model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760720" cy="369011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9_Replication/word/media/image1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669280" cy="3333004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192024" y="3967430"/>
            <a:ext cx="5760720" cy="26783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Replication system model: front ends, replica managers, and the five-phase request cycle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6309360" y="566928"/>
            <a:ext cx="5650992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Performance Enhancement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Caching avoids latency of fetching from originating server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DNS round-robin distributes workload; replication of immutable data is trivial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Increased Availability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must be accessible close to 100% of the time</a:t>
            </a:r>
            <a:endParaRPr lang="en-US" sz="1350" dirty="0"/>
          </a:p>
          <a:p>
            <a:pPr marL="0" indent="0">
              <a:spcAft>
                <a:spcPts val="100"/>
              </a:spcAft>
              <a:buNone/>
            </a:pPr>
            <a:r>
              <a:rPr lang="en-US" sz="1200" dirty="0">
                <a:solidFill>
                  <a:srgbClr val="7A55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Availability = 1 – p^n; Example: p=5%, n=2 servers → 1 – 0.05² = 99.75%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Note: caches do not necessarily hold complete collections — caching ≠ availability guarantee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Fault Tolerance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Highly available data ≠ strictly correct data (may be out of date; conflicting updates after partition)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Fault-tolerant service: ALWAYS guarantees strictly correct behaviour despite certain faults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Replication Transparency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Clients should NOT normally be aware multiple physical copies exist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Model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Asynchronous system; processes fail only by crashing; no network partitions (default)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Replica managers: components containing replicas; operations applied RECOVERABLY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09</a:t>
            </a:r>
            <a:endParaRPr lang="en-US" sz="7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Five Phases &amp; Ordering Guarantees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6126480" y="566928"/>
            <a:ext cx="5760720" cy="38831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9_Replication/word/media/image2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172200" y="612648"/>
            <a:ext cx="5669280" cy="3507363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126480" y="4120011"/>
            <a:ext cx="5760720" cy="28184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phases of a single request: request, coordination, execution, agreement, response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237744" y="566928"/>
            <a:ext cx="5650992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 Phases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Request: front end issues request to one or more replica managers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Coordination: managers coordinate; agree on whether to apply request; agree on ordering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Execution: replica managers execute the request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Agreement: managers reach consensus on effect (e.g. abort or commit in transactional system)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Response: one or more managers respond to front end; front end synthesises single response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FIFO Ordering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Messages from Pi received at all Pj in order they were sent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Causal Ordering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r happened-before r', any manager handling r' handles r first; stronger than FIFO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Ordering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processes see exactly the same FIFO sequence of messages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 lock server: coordinator C; processes send lock → granted if free, else queued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passing ring: logical ring; single token circulates; enter critical section only when possessing token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09</a:t>
            </a:r>
            <a:endParaRPr lang="en-US" sz="7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 Ordering — Diagrams from Lecture Notes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9_Replication/word/media/image3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349240" cy="269748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237744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FIFO, causal, and total ordering across replica managers</a:t>
            </a:r>
            <a:endParaRPr lang="en-US" sz="900" dirty="0"/>
          </a:p>
        </p:txBody>
      </p:sp>
      <p:sp>
        <p:nvSpPr>
          <p:cNvPr id="7" name="Shape 4"/>
          <p:cNvSpPr/>
          <p:nvPr/>
        </p:nvSpPr>
        <p:spPr>
          <a:xfrm>
            <a:off x="6309360" y="566928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8" name="Image 1" descr="/home/claude/docx_images/9_Replication/word/media/image6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355080" y="612648"/>
            <a:ext cx="5349240" cy="2697480"/>
          </a:xfrm>
          <a:prstGeom prst="rect">
            <a:avLst/>
          </a:prstGeom>
        </p:spPr>
      </p:pic>
      <p:sp>
        <p:nvSpPr>
          <p:cNvPr id="9" name="Text 5"/>
          <p:cNvSpPr/>
          <p:nvPr/>
        </p:nvSpPr>
        <p:spPr>
          <a:xfrm>
            <a:off x="6309360" y="3355848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Central lock server solution for mutual exclusion and total ordering</a:t>
            </a:r>
            <a:endParaRPr lang="en-US" sz="900" dirty="0"/>
          </a:p>
        </p:txBody>
      </p:sp>
      <p:sp>
        <p:nvSpPr>
          <p:cNvPr id="10" name="Shape 6"/>
          <p:cNvSpPr/>
          <p:nvPr/>
        </p:nvSpPr>
        <p:spPr>
          <a:xfrm>
            <a:off x="237744" y="3566160"/>
            <a:ext cx="5440680" cy="304495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1" name="Image 2" descr="/home/claude/docx_images/9_Replication/word/media/image7.png"/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83464" y="3611880"/>
            <a:ext cx="5349240" cy="2697480"/>
          </a:xfrm>
          <a:prstGeom prst="rect">
            <a:avLst/>
          </a:prstGeom>
        </p:spPr>
      </p:pic>
      <p:sp>
        <p:nvSpPr>
          <p:cNvPr id="12" name="Text 7"/>
          <p:cNvSpPr/>
          <p:nvPr/>
        </p:nvSpPr>
        <p:spPr>
          <a:xfrm>
            <a:off x="237744" y="6355080"/>
            <a:ext cx="5440680" cy="30175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Token passing ring: token circulates; process may only access resource when holding token</a:t>
            </a:r>
            <a:endParaRPr lang="en-US" sz="900" dirty="0"/>
          </a:p>
        </p:txBody>
      </p:sp>
      <p:sp>
        <p:nvSpPr>
          <p:cNvPr id="13" name="Shape 8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9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5" name="Text 10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09</a:t>
            </a:r>
            <a:endParaRPr lang="en-US" sz="7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 Passive (Primary-Backup) Replication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6126480" y="566928"/>
            <a:ext cx="5760720" cy="328371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9_Replication/word/media/image4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172200" y="612648"/>
            <a:ext cx="5669280" cy="2965933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6126480" y="3578581"/>
            <a:ext cx="5760720" cy="23833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Passive replication: primary processes requests and propagates updated state to all backups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237744" y="566928"/>
            <a:ext cx="5650992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PRIMARY + one or more secondary (backup/slave) managers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 ends communicate ONLY with primary (in pure form)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Primary executes operations; sends updated state to backups; if primary fails one backup promoted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 Sequence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Request: front end sends request with unique identifier to primary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Coordination: primary takes requests atomically; checks for duplicate IDs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Execution: primary executes request and stores response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Agreement (if update): primary sends updated state + response + ID to ALL backups; backups ACK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Response: primary responds to front end; front end hands response back to client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Linearisability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Obviously linearisable if primary is correct — sequences all operations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View-synchronous semantics: either ALL backups or NONE deliver update before new view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primary chosen by any function of the new view (e.g. first member in view)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09</a:t>
            </a:r>
            <a:endParaRPr lang="en-US" sz="7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6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61520" cy="47548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256032" y="36576"/>
            <a:ext cx="11612880" cy="42062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 Active Replication</a:t>
            </a:r>
            <a:endParaRPr lang="en-US" sz="1700" dirty="0"/>
          </a:p>
        </p:txBody>
      </p:sp>
      <p:sp>
        <p:nvSpPr>
          <p:cNvPr id="4" name="Shape 2"/>
          <p:cNvSpPr/>
          <p:nvPr/>
        </p:nvSpPr>
        <p:spPr>
          <a:xfrm>
            <a:off x="237744" y="566928"/>
            <a:ext cx="5760720" cy="3486912"/>
          </a:xfrm>
          <a:prstGeom prst="rect">
            <a:avLst/>
          </a:prstGeom>
          <a:solidFill>
            <a:srgbClr val="EEF3FA"/>
          </a:solidFill>
          <a:ln/>
          <a:effectLst>
            <a:outerShdw blurRad="101600" dist="38100" dir="8700000" algn="bl" rotWithShape="0">
              <a:srgbClr val="000000">
                <a:alpha val="15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5" name="Image 0" descr="/home/claude/docx_images/9_Replication/word/media/image5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83464" y="612648"/>
            <a:ext cx="5669280" cy="3149469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301752" y="3771261"/>
            <a:ext cx="5760720" cy="25308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8899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Active replication: front end multicasts to all managers; each processes independently but identically</a:t>
            </a:r>
            <a:endParaRPr lang="en-US" sz="900" dirty="0"/>
          </a:p>
        </p:txBody>
      </p:sp>
      <p:sp>
        <p:nvSpPr>
          <p:cNvPr id="7" name="Text 4"/>
          <p:cNvSpPr/>
          <p:nvPr/>
        </p:nvSpPr>
        <p:spPr>
          <a:xfrm>
            <a:off x="6309360" y="566928"/>
            <a:ext cx="5650992" cy="59893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Model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Replica managers are STATE MACHINES playing equivalent roles in a group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Front ends MULTICAST requests to group; all managers process INDEPENDENTLY but IDENTICALLY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manager crash has NO impact — remaining managers continue responding normally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Request Sequence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1. Request: front end attaches unique ID; multicasts using TOTALLY ORDERED RELIABLE multicast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2. Coordination: group communication delivers request to every correct manager in SAME TOTAL ORDER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3. Execution: every manager executes request IDENTICALLY (state machines + same total order)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 Agreement: NO agreement phase needed — multicast delivery semantics guarantee this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 Response: each manager sends response; front end passes FIRST response to client; discards rest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Consistency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correct managers process same sequence → same state → SEQUENTIAL CONSISTENCY</a:t>
            </a:r>
            <a:endParaRPr lang="en-US" sz="1350" dirty="0"/>
          </a:p>
          <a:p>
            <a:pPr marL="0" indent="0">
              <a:spcBef>
                <a:spcPts val="700"/>
              </a:spcBef>
              <a:spcAft>
                <a:spcPts val="400"/>
              </a:spcAft>
              <a:buNone/>
            </a:pPr>
            <a:r>
              <a:rPr lang="en-US" sz="1350" b="1" dirty="0">
                <a:solidFill>
                  <a:srgbClr val="006D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Transactions with Replicated Data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2PC becomes two-level nested 2PC when replica managers are involved</a:t>
            </a:r>
            <a:endParaRPr lang="en-US" sz="1350" dirty="0"/>
          </a:p>
          <a:p>
            <a:pPr marL="342900" indent="-342900">
              <a:spcAft>
                <a:spcPts val="100"/>
              </a:spcAft>
              <a:buSzPct val="100000"/>
              <a:buChar char="•"/>
            </a:pPr>
            <a:r>
              <a:rPr lang="en-US" sz="1200" dirty="0">
                <a:solidFill>
                  <a:srgbClr val="1A233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Read-one/write-all: write at ALL managers (write lock each); read at single manager (read lock)</a:t>
            </a:r>
            <a:endParaRPr lang="en-US" sz="1350" dirty="0"/>
          </a:p>
        </p:txBody>
      </p:sp>
      <p:sp>
        <p:nvSpPr>
          <p:cNvPr id="8" name="Shape 5"/>
          <p:cNvSpPr/>
          <p:nvPr/>
        </p:nvSpPr>
        <p:spPr>
          <a:xfrm>
            <a:off x="0" y="6656832"/>
            <a:ext cx="12161520" cy="201168"/>
          </a:xfrm>
          <a:prstGeom prst="rect">
            <a:avLst/>
          </a:prstGeom>
          <a:solidFill>
            <a:srgbClr val="006D77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228600" y="6665976"/>
            <a:ext cx="73152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SENG 41283  ·  University of Kelaniya</a:t>
            </a:r>
            <a:endParaRPr lang="en-US" sz="750" dirty="0"/>
          </a:p>
        </p:txBody>
      </p:sp>
      <p:sp>
        <p:nvSpPr>
          <p:cNvPr id="10" name="Text 7"/>
          <p:cNvSpPr/>
          <p:nvPr/>
        </p:nvSpPr>
        <p:spPr>
          <a:xfrm>
            <a:off x="7315200" y="6665976"/>
            <a:ext cx="457200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7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Lecture 09</a:t>
            </a:r>
            <a:endParaRPr lang="en-US" sz="7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867</Words>
  <Application>Microsoft Macintosh PowerPoint</Application>
  <PresentationFormat>Widescreen</PresentationFormat>
  <Paragraphs>98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Tiroshan Madushanka</cp:lastModifiedBy>
  <cp:revision>2</cp:revision>
  <dcterms:created xsi:type="dcterms:W3CDTF">2026-03-16T10:30:45Z</dcterms:created>
  <dcterms:modified xsi:type="dcterms:W3CDTF">2026-03-16T17:38:14Z</dcterms:modified>
</cp:coreProperties>
</file>