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3" name="Shape 1"/>
          <p:cNvSpPr/>
          <p:nvPr/>
        </p:nvSpPr>
        <p:spPr>
          <a:xfrm>
            <a:off x="256032" y="0"/>
            <a:ext cx="11905488" cy="54864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Shape 2"/>
          <p:cNvSpPr/>
          <p:nvPr/>
        </p:nvSpPr>
        <p:spPr>
          <a:xfrm>
            <a:off x="8961120" y="3840480"/>
            <a:ext cx="3108960" cy="3108960"/>
          </a:xfrm>
          <a:prstGeom prst="ellipse">
            <a:avLst/>
          </a:prstGeom>
          <a:solidFill>
            <a:srgbClr val="6B2D6B">
              <a:alpha val="1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58400" y="3017520"/>
            <a:ext cx="1828800" cy="1828800"/>
          </a:xfrm>
          <a:prstGeom prst="ellipse">
            <a:avLst/>
          </a:prstGeom>
          <a:solidFill>
            <a:srgbClr val="E8A020">
              <a:alpha val="2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Distributed and Cloud Computing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Distributed Transactions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&amp; Nested · Coordinator · 2PC · Nested 2PC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7200" y="4343400"/>
            <a:ext cx="1795882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4361688"/>
            <a:ext cx="179588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Transactions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417674" y="4343400"/>
            <a:ext cx="1964131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2417674" y="4361688"/>
            <a:ext cx="1964131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Transactions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546397" y="4343400"/>
            <a:ext cx="1627632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4546397" y="4361688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Coordinator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338621" y="4343400"/>
            <a:ext cx="1122883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338621" y="4361688"/>
            <a:ext cx="112288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1PC &amp; 2PC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626096" y="4343400"/>
            <a:ext cx="1038758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7626096" y="4361688"/>
            <a:ext cx="10387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Drawback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8829446" y="4343400"/>
            <a:ext cx="1207008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8829446" y="4361688"/>
            <a:ext cx="1207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2PC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57200" y="6492240"/>
            <a:ext cx="11430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Software Engineering  ·  University of Kelaniya  ·  Academic Year 2018/2019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57200" y="6702552"/>
            <a:ext cx="11430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Ref: Coulouris et al., Distributed Systems: Concepts and Design (5th ed.)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Flat &amp; Nested Transactions — Diagrams from Notes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pic>
        <p:nvPicPr>
          <p:cNvPr id="5" name="Image 0" descr="/home/claude/docx_images/10_Distributed_Transactions/word/media/image1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transactions: T1, T2, T3, T4 subtransactions running in parallel inside top-level transaction T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pic>
        <p:nvPicPr>
          <p:cNvPr id="8" name="Image 1" descr="/home/claude/docx_images/10_Distributed_Transactions/word/media/image2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Coordinator of a distributed transaction: coordinator, participants, and the join protocol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11" name="Text 7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2" name="Text 8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10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Flat &amp; Nested Transactions — Coordinator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Transaction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makes requests to more than one server; completes each before going to next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Accesses servers' objects SEQUENTIALLY; when using locking: waiting for ONE object at a time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Transaction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Top-level transaction can open subtransactions; each can open further to any depth of nesting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from the Lecture Notes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transfers £10 from A to C and £20 from B to D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A, B at separate servers X, Y; accounts C, D at server Z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as FOUR nested transactions (two deposits + two withdrawals) — run IN PARALLEL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performance than sequential flat transaction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Coordinator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sends openTransaction to coordinator; coordinator returns unique Transaction Identifier (TID)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TID: (1) identifier of creating server (e.g. IP address) + (2) number unique to that server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Coordinator RESPONSIBLE for committing or aborting at the end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server managing an accessed object is a PARTICIPANT; keeps track of all recoverable objects involved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operation: new participant joins; coordinator records it in participant list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time client calls closeTransaction: coordinator has references to ALL participants</a:t>
            </a:r>
            <a:endParaRPr lang="en-US" sz="14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1100" dirty="0">
                <a:solidFill>
                  <a:srgbClr val="7A5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participant may call abortTransaction on the coordinator if it is unable to continue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10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Atomic Commit Protocols — 2PC Diagrams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pic>
        <p:nvPicPr>
          <p:cNvPr id="5" name="Image 0" descr="/home/claude/docx_images/10_Distributed_Transactions/word/media/image3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Two-phase commit: Phase 1 voting and Phase 2 completion message flow between coordinator and participants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pic>
        <p:nvPicPr>
          <p:cNvPr id="8" name="Image 1" descr="/home/claude/docx_images/10_Distributed_Transactions/word/media/image4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2PC protocol operations: canCommit?, doCommit, doAbort, haveCommitted, getDecision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11" name="Text 7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2" name="Text 8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10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Atomic Commit Protocols — 1PC &amp; 2PC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Atomicity Requirement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distributed transaction ends: EITHER all operations carried out OR none of them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One-Phase Commit (1PC)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Coordinator communicates commit or abort to all participants; repeats until all acknowledge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allow server to make unilateral decision to abort when client requests commit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Fails when: deadlock resolution silently aborts; validation fails in optimistic CC; server crashes and replaced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Two-Phase Commit Protocol (2PC)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to allow ANY participant to abort its part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voting Yes: participant SAVES all altered objects to permanent storage + status 'prepared'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state: will eventually be able to commit even if it crashes and is replaced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(Voting)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Coordinator sends canCommit?(trans) to each participant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2a. Vote Yes: prepares to commit (saves objects to permanent storage); sends Yes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2b. Vote No: aborts immediately; sends No to coordinator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(Completion)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3a. All Yes and no failures: coordinator sends doCommit(trans) to each participant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3b. Otherwise: coordinator sends doAbort(trans) to all participants that voted Yes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Participants that voted Yes wait for doCommit or doAbort</a:t>
            </a:r>
            <a:endParaRPr lang="en-US" sz="1400" dirty="0"/>
          </a:p>
          <a:p>
            <a:pPr lvl="1" marL="685800" indent="-342900">
              <a:spcAft>
                <a:spcPts val="100"/>
              </a:spcAft>
              <a:buSzPct val="100000"/>
              <a:buChar char="•"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commit: participant calls haveCommitted(trans, participant) to confirm to coordinator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getDecision(trans): participant asks coordinator when voted Yes but no reply received after delay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10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Drawback &amp; Nested 2PC — Diagrams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pic>
        <p:nvPicPr>
          <p:cNvPr id="5" name="Image 0" descr="/home/claude/docx_images/10_Distributed_Transactions/word/media/image5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2PC tree: subtransaction tree showing provisional commits and propagation of aborts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pic>
        <p:nvPicPr>
          <p:cNvPr id="8" name="Image 1" descr="/home/claude/docx_images/10_Distributed_Transactions/word/media/image6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Subtransaction state transitions: open, provisionally committed, committed, and aborted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11" name="Text 7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2" name="Text 8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10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2PC Drawback &amp; Two-Phase Commit for Nested Transactions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Drawback — The Blocking Problem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 that voted Yes and is waiting is in an UNCERTAIN state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proceed any further until it gets outcome from coordinator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decide unilaterally — objects used by transaction CANNOT be released for other transactions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coordinator has FAILED — cannot get decision until coordinator is replaced → EXTENSIVE DELAYS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Two-Phase Commit for Nested Transactions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subtransaction completes: commits PROVISIONALLY or aborts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Provisional commit ≠ prepared to commit: NOTHING backed up in permanent storage</a:t>
            </a:r>
            <a:endParaRPr lang="en-US" sz="1400" dirty="0"/>
          </a:p>
          <a:p>
            <a:pPr lvl="1" marL="685800" indent="-342900">
              <a:spcAft>
                <a:spcPts val="100"/>
              </a:spcAft>
              <a:buSzPct val="100000"/>
              <a:buChar char="•"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server crashes: replacement server CANNOT commit the transaction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prepared guarantees commit; provisional commit only means the operation finished correctly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all subtransactions complete: provisionally committed ones participate in full 2PC</a:t>
            </a:r>
            <a:endParaRPr lang="en-US" sz="1400" dirty="0"/>
          </a:p>
          <a:p>
            <a:pPr lvl="1" marL="685800" indent="-342900">
              <a:spcAft>
                <a:spcPts val="100"/>
              </a:spcAft>
              <a:buSzPct val="100000"/>
              <a:buChar char="•"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Servers of provisionally committed subtransactions with aborted ancestor will abort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TID: must be extension of parent's TID; parent TID determinable from subtransaction TID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subtransaction identifiers must be globally unique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from the Lecture Notes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T21 and T22 provisionally committed but T2 has aborted → T21 and T22 MUST also abort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nested transaction provisionally commits: reports status and descendants to parent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nested transaction aborts: reports only abort to parent (no descendant information)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Top-level transaction receives list of ALL subtransactions in tree with status of each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10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2026-03-16T10:30:45Z</dcterms:created>
  <dcterms:modified xsi:type="dcterms:W3CDTF">2026-03-16T10:30:45Z</dcterms:modified>
</cp:coreProperties>
</file>