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B3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Shape 1"/>
          <p:cNvSpPr/>
          <p:nvPr/>
        </p:nvSpPr>
        <p:spPr>
          <a:xfrm>
            <a:off x="256032" y="0"/>
            <a:ext cx="11905488" cy="54864"/>
          </a:xfrm>
          <a:prstGeom prst="rect">
            <a:avLst/>
          </a:prstGeom>
          <a:solidFill>
            <a:srgbClr val="E8A020"/>
          </a:solidFill>
          <a:ln/>
        </p:spPr>
      </p:sp>
      <p:sp>
        <p:nvSpPr>
          <p:cNvPr id="4" name="Shape 2"/>
          <p:cNvSpPr/>
          <p:nvPr/>
        </p:nvSpPr>
        <p:spPr>
          <a:xfrm>
            <a:off x="8961120" y="3840480"/>
            <a:ext cx="3108960" cy="3108960"/>
          </a:xfrm>
          <a:prstGeom prst="ellipse">
            <a:avLst/>
          </a:prstGeom>
          <a:solidFill>
            <a:srgbClr val="065A82">
              <a:alpha val="15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10058400" y="3017520"/>
            <a:ext cx="1828800" cy="1828800"/>
          </a:xfrm>
          <a:prstGeom prst="ellipse">
            <a:avLst/>
          </a:prstGeom>
          <a:solidFill>
            <a:srgbClr val="E8A020">
              <a:alpha val="25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457200" y="64008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600" kern="0" dirty="0">
                <a:solidFill>
                  <a:srgbClr val="E8A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Lecture 11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57200" y="100584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C5D5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SENG 41283  ·  Distributed and Cloud Computing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457200" y="1463040"/>
            <a:ext cx="1097280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8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Cryptography</a:t>
            </a:r>
            <a:endParaRPr lang="en-US" sz="3800" dirty="0"/>
          </a:p>
        </p:txBody>
      </p:sp>
      <p:sp>
        <p:nvSpPr>
          <p:cNvPr id="9" name="Text 7"/>
          <p:cNvSpPr/>
          <p:nvPr/>
        </p:nvSpPr>
        <p:spPr>
          <a:xfrm>
            <a:off x="457200" y="3520440"/>
            <a:ext cx="10972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i="1" dirty="0">
                <a:solidFill>
                  <a:srgbClr val="C5D5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Conventional · Caesar Cipher · Public Key · PGP · Signatures · Certificates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457200" y="4343400"/>
            <a:ext cx="2468880" cy="320040"/>
          </a:xfrm>
          <a:prstGeom prst="roundRect">
            <a:avLst>
              <a:gd name="adj" fmla="val 22857"/>
            </a:avLst>
          </a:prstGeom>
          <a:solidFill>
            <a:srgbClr val="065A82">
              <a:alpha val="60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457200" y="4361688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Conventional Cryptography</a:t>
            </a:r>
            <a:endParaRPr lang="en-US" sz="950" dirty="0"/>
          </a:p>
        </p:txBody>
      </p:sp>
      <p:sp>
        <p:nvSpPr>
          <p:cNvPr id="12" name="Shape 10"/>
          <p:cNvSpPr/>
          <p:nvPr/>
        </p:nvSpPr>
        <p:spPr>
          <a:xfrm>
            <a:off x="3090672" y="4343400"/>
            <a:ext cx="1627632" cy="320040"/>
          </a:xfrm>
          <a:prstGeom prst="roundRect">
            <a:avLst>
              <a:gd name="adj" fmla="val 22857"/>
            </a:avLst>
          </a:prstGeom>
          <a:solidFill>
            <a:srgbClr val="065A82">
              <a:alpha val="6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3090672" y="4361688"/>
            <a:ext cx="16276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Caesar's Cipher</a:t>
            </a:r>
            <a:endParaRPr lang="en-US" sz="950" dirty="0"/>
          </a:p>
        </p:txBody>
      </p:sp>
      <p:sp>
        <p:nvSpPr>
          <p:cNvPr id="14" name="Shape 12"/>
          <p:cNvSpPr/>
          <p:nvPr/>
        </p:nvSpPr>
        <p:spPr>
          <a:xfrm>
            <a:off x="4882896" y="4343400"/>
            <a:ext cx="1207008" cy="320040"/>
          </a:xfrm>
          <a:prstGeom prst="roundRect">
            <a:avLst>
              <a:gd name="adj" fmla="val 22857"/>
            </a:avLst>
          </a:prstGeom>
          <a:solidFill>
            <a:srgbClr val="065A82">
              <a:alpha val="60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4882896" y="4361688"/>
            <a:ext cx="12070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 Key</a:t>
            </a:r>
            <a:endParaRPr lang="en-US" sz="950" dirty="0"/>
          </a:p>
        </p:txBody>
      </p:sp>
      <p:sp>
        <p:nvSpPr>
          <p:cNvPr id="16" name="Shape 14"/>
          <p:cNvSpPr/>
          <p:nvPr/>
        </p:nvSpPr>
        <p:spPr>
          <a:xfrm>
            <a:off x="6254496" y="4343400"/>
            <a:ext cx="618134" cy="320040"/>
          </a:xfrm>
          <a:prstGeom prst="roundRect">
            <a:avLst>
              <a:gd name="adj" fmla="val 22857"/>
            </a:avLst>
          </a:prstGeom>
          <a:solidFill>
            <a:srgbClr val="065A82">
              <a:alpha val="60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6254496" y="4361688"/>
            <a:ext cx="61813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PGP</a:t>
            </a:r>
            <a:endParaRPr lang="en-US" sz="950" dirty="0"/>
          </a:p>
        </p:txBody>
      </p:sp>
      <p:sp>
        <p:nvSpPr>
          <p:cNvPr id="18" name="Shape 16"/>
          <p:cNvSpPr/>
          <p:nvPr/>
        </p:nvSpPr>
        <p:spPr>
          <a:xfrm>
            <a:off x="7037222" y="4343400"/>
            <a:ext cx="702259" cy="320040"/>
          </a:xfrm>
          <a:prstGeom prst="roundRect">
            <a:avLst>
              <a:gd name="adj" fmla="val 22857"/>
            </a:avLst>
          </a:prstGeom>
          <a:solidFill>
            <a:srgbClr val="065A82">
              <a:alpha val="60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7037222" y="4361688"/>
            <a:ext cx="70225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Keys</a:t>
            </a:r>
            <a:endParaRPr lang="en-US" sz="950" dirty="0"/>
          </a:p>
        </p:txBody>
      </p:sp>
      <p:sp>
        <p:nvSpPr>
          <p:cNvPr id="20" name="Shape 18"/>
          <p:cNvSpPr/>
          <p:nvPr/>
        </p:nvSpPr>
        <p:spPr>
          <a:xfrm>
            <a:off x="7904074" y="4343400"/>
            <a:ext cx="1880006" cy="320040"/>
          </a:xfrm>
          <a:prstGeom prst="roundRect">
            <a:avLst>
              <a:gd name="adj" fmla="val 22857"/>
            </a:avLst>
          </a:prstGeom>
          <a:solidFill>
            <a:srgbClr val="065A82">
              <a:alpha val="60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7904074" y="4361688"/>
            <a:ext cx="188000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Signatures</a:t>
            </a:r>
            <a:endParaRPr lang="en-US" sz="950" dirty="0"/>
          </a:p>
        </p:txBody>
      </p:sp>
      <p:sp>
        <p:nvSpPr>
          <p:cNvPr id="22" name="Shape 20"/>
          <p:cNvSpPr/>
          <p:nvPr/>
        </p:nvSpPr>
        <p:spPr>
          <a:xfrm>
            <a:off x="9948672" y="4343400"/>
            <a:ext cx="1543507" cy="320040"/>
          </a:xfrm>
          <a:prstGeom prst="roundRect">
            <a:avLst>
              <a:gd name="adj" fmla="val 22857"/>
            </a:avLst>
          </a:prstGeom>
          <a:solidFill>
            <a:srgbClr val="065A82">
              <a:alpha val="60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9948672" y="4361688"/>
            <a:ext cx="1543507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Hash Functions</a:t>
            </a:r>
            <a:endParaRPr lang="en-US" sz="950" dirty="0"/>
          </a:p>
        </p:txBody>
      </p:sp>
      <p:sp>
        <p:nvSpPr>
          <p:cNvPr id="24" name="Text 22"/>
          <p:cNvSpPr/>
          <p:nvPr/>
        </p:nvSpPr>
        <p:spPr>
          <a:xfrm>
            <a:off x="457200" y="6492240"/>
            <a:ext cx="11430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Dept. of Software Engineering  ·  University of Kelaniya  ·  Academic Year 2018/2019</a:t>
            </a:r>
            <a:endParaRPr lang="en-US" sz="800" dirty="0"/>
          </a:p>
        </p:txBody>
      </p:sp>
      <p:sp>
        <p:nvSpPr>
          <p:cNvPr id="25" name="Text 23"/>
          <p:cNvSpPr/>
          <p:nvPr/>
        </p:nvSpPr>
        <p:spPr>
          <a:xfrm>
            <a:off x="457200" y="6702552"/>
            <a:ext cx="114300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Ref: Coulouris et al., Distributed Systems: Concepts and Design (5th ed.)</a:t>
            </a:r>
            <a:endParaRPr lang="en-US" sz="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475488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256032" y="36576"/>
            <a:ext cx="1161288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 Fundamentals &amp; Conventional Cryptography</a:t>
            </a:r>
            <a:endParaRPr lang="en-US" sz="1700" dirty="0"/>
          </a:p>
        </p:txBody>
      </p:sp>
      <p:sp>
        <p:nvSpPr>
          <p:cNvPr id="4" name="Shape 2"/>
          <p:cNvSpPr/>
          <p:nvPr/>
        </p:nvSpPr>
        <p:spPr>
          <a:xfrm>
            <a:off x="237744" y="566928"/>
            <a:ext cx="5760720" cy="5669280"/>
          </a:xfrm>
          <a:prstGeom prst="rect">
            <a:avLst/>
          </a:prstGeom>
          <a:solidFill>
            <a:srgbClr val="EEF3FA"/>
          </a:solidFill>
          <a:ln/>
          <a:effectLst>
            <a:outerShdw sx="100000" sy="100000" kx="0" ky="0" algn="bl" rotWithShape="0" blurRad="101600" dist="38100" dir="8700000">
              <a:srgbClr val="000000">
                <a:alpha val="15000"/>
              </a:srgbClr>
            </a:outerShdw>
          </a:effectLst>
        </p:spPr>
      </p:sp>
      <p:pic>
        <p:nvPicPr>
          <p:cNvPr id="5" name="Image 0" descr="/home/claude/docx_images/Cryptography/word/media/image3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83464" y="612648"/>
            <a:ext cx="5669280" cy="512064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7744" y="5733288"/>
            <a:ext cx="5760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Conventional cryptography: a single shared key is used for both encryption and decryption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6309360" y="566928"/>
            <a:ext cx="5650992" cy="5989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Bef>
                <a:spcPts val="700"/>
              </a:spcBef>
              <a:spcAft>
                <a:spcPts val="400"/>
              </a:spcAft>
              <a:buNone/>
            </a:pPr>
            <a:r>
              <a:rPr lang="en-US" sz="135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Cryptography?</a:t>
            </a:r>
            <a:endParaRPr lang="en-US" sz="135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20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Science of using mathematics to encrypt and decrypt data</a:t>
            </a:r>
            <a:endParaRPr lang="en-US" sz="135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20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Enables storing or transmitting sensitive information on insecure networks</a:t>
            </a:r>
            <a:endParaRPr lang="en-US" sz="135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20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Cryptanalysis: science of analysing and breaking secure communication</a:t>
            </a:r>
            <a:endParaRPr lang="en-US" sz="1350" dirty="0"/>
          </a:p>
          <a:p>
            <a:pPr indent="0" marL="0">
              <a:spcBef>
                <a:spcPts val="700"/>
              </a:spcBef>
              <a:spcAft>
                <a:spcPts val="400"/>
              </a:spcAft>
              <a:buNone/>
            </a:pPr>
            <a:r>
              <a:rPr lang="en-US" sz="135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It Works</a:t>
            </a:r>
            <a:endParaRPr lang="en-US" sz="135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20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Cryptographic algorithm (cipher) works with a key (word, number, or phrase)</a:t>
            </a:r>
            <a:endParaRPr lang="en-US" sz="135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20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 plaintext encrypts to DIFFERENT ciphertext with different keys</a:t>
            </a:r>
            <a:endParaRPr lang="en-US" sz="135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20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Security depends on: (1) strength of algorithm, (2) secrecy of the key</a:t>
            </a:r>
            <a:endParaRPr lang="en-US" sz="1350" dirty="0"/>
          </a:p>
          <a:p>
            <a:pPr indent="0" marL="0">
              <a:spcBef>
                <a:spcPts val="700"/>
              </a:spcBef>
              <a:spcAft>
                <a:spcPts val="400"/>
              </a:spcAft>
              <a:buNone/>
            </a:pPr>
            <a:r>
              <a:rPr lang="en-US" sz="135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Conventional (Symmetric) Cryptography</a:t>
            </a:r>
            <a:endParaRPr lang="en-US" sz="135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20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key used for BOTH encryption and decryption</a:t>
            </a:r>
            <a:endParaRPr lang="en-US" sz="135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20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Benefits: very fast; excellent for data at rest</a:t>
            </a:r>
            <a:endParaRPr lang="en-US" sz="135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20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Drawback: difficulty of secure key distribution is expensive</a:t>
            </a:r>
            <a:endParaRPr lang="en-US" sz="1350" dirty="0"/>
          </a:p>
          <a:p>
            <a:pPr indent="0" marL="0">
              <a:spcBef>
                <a:spcPts val="700"/>
              </a:spcBef>
              <a:spcAft>
                <a:spcPts val="400"/>
              </a:spcAft>
              <a:buNone/>
            </a:pPr>
            <a:r>
              <a:rPr lang="en-US" sz="135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Caesar's Cipher (from the lecture notes)</a:t>
            </a:r>
            <a:endParaRPr lang="en-US" sz="1350" dirty="0"/>
          </a:p>
          <a:p>
            <a:pPr indent="0" marL="0">
              <a:spcAft>
                <a:spcPts val="100"/>
              </a:spcAft>
              <a:buNone/>
            </a:pPr>
            <a:r>
              <a:rPr lang="en-US" sz="1000" dirty="0">
                <a:solidFill>
                  <a:srgbClr val="1A3A8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Original:  A B C D E F G H I J K L M N O P Q R S T U V W X Y Z</a:t>
            </a:r>
            <a:endParaRPr lang="en-US" sz="1350" dirty="0"/>
          </a:p>
          <a:p>
            <a:pPr indent="0" marL="0">
              <a:spcAft>
                <a:spcPts val="100"/>
              </a:spcAft>
              <a:buNone/>
            </a:pPr>
            <a:r>
              <a:rPr lang="en-US" sz="1000" dirty="0">
                <a:solidFill>
                  <a:srgbClr val="1A3A8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Shift +3:  D E F G H I J K L M N O P Q R S T U V W X Y Z A B C</a:t>
            </a:r>
            <a:endParaRPr lang="en-US" sz="1350" dirty="0"/>
          </a:p>
          <a:p>
            <a:pPr indent="0" marL="0">
              <a:spcAft>
                <a:spcPts val="100"/>
              </a:spcAft>
              <a:buNone/>
            </a:pPr>
            <a:r>
              <a:rPr lang="en-US" sz="1000" dirty="0">
                <a:solidFill>
                  <a:srgbClr val="1A3A8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S→V  E→H  C→F  R→U  E→H  T→W</a:t>
            </a:r>
            <a:endParaRPr lang="en-US" sz="1350" dirty="0"/>
          </a:p>
          <a:p>
            <a:pPr indent="0" marL="0">
              <a:spcAft>
                <a:spcPts val="100"/>
              </a:spcAft>
              <a:buNone/>
            </a:pPr>
            <a:r>
              <a:rPr lang="en-US" sz="1000" dirty="0">
                <a:solidFill>
                  <a:srgbClr val="1A3A8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'SECRET'  encrypts as  'VHFUHW'</a:t>
            </a:r>
            <a:endParaRPr lang="en-US" sz="1350" dirty="0"/>
          </a:p>
        </p:txBody>
      </p:sp>
      <p:sp>
        <p:nvSpPr>
          <p:cNvPr id="8" name="Shape 5"/>
          <p:cNvSpPr/>
          <p:nvPr/>
        </p:nvSpPr>
        <p:spPr>
          <a:xfrm>
            <a:off x="0" y="6656832"/>
            <a:ext cx="12161520" cy="201168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9" name="Text 6"/>
          <p:cNvSpPr/>
          <p:nvPr/>
        </p:nvSpPr>
        <p:spPr>
          <a:xfrm>
            <a:off x="228600" y="6665976"/>
            <a:ext cx="7315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SENG 41283  ·  University of Kelaniya</a:t>
            </a:r>
            <a:endParaRPr lang="en-US" sz="750" dirty="0"/>
          </a:p>
        </p:txBody>
      </p:sp>
      <p:sp>
        <p:nvSpPr>
          <p:cNvPr id="10" name="Text 7"/>
          <p:cNvSpPr/>
          <p:nvPr/>
        </p:nvSpPr>
        <p:spPr>
          <a:xfrm>
            <a:off x="7315200" y="6665976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Lecture 11</a:t>
            </a:r>
            <a:endParaRPr lang="en-US" sz="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475488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256032" y="36576"/>
            <a:ext cx="1161288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 Public Key Cryptography &amp; PGP — Diagrams</a:t>
            </a:r>
            <a:endParaRPr lang="en-US" sz="1700" dirty="0"/>
          </a:p>
        </p:txBody>
      </p:sp>
      <p:sp>
        <p:nvSpPr>
          <p:cNvPr id="4" name="Shape 2"/>
          <p:cNvSpPr/>
          <p:nvPr/>
        </p:nvSpPr>
        <p:spPr>
          <a:xfrm>
            <a:off x="237744" y="566928"/>
            <a:ext cx="5440680" cy="3044952"/>
          </a:xfrm>
          <a:prstGeom prst="rect">
            <a:avLst/>
          </a:prstGeom>
          <a:solidFill>
            <a:srgbClr val="EEF3FA"/>
          </a:solidFill>
          <a:ln/>
          <a:effectLst>
            <a:outerShdw sx="100000" sy="100000" kx="0" ky="0" algn="bl" rotWithShape="0" blurRad="101600" dist="38100" dir="8700000">
              <a:srgbClr val="000000">
                <a:alpha val="15000"/>
              </a:srgbClr>
            </a:outerShdw>
          </a:effectLst>
        </p:spPr>
      </p:sp>
      <p:pic>
        <p:nvPicPr>
          <p:cNvPr id="5" name="Image 0" descr="/home/claude/docx_images/Cryptography/word/media/image4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83464" y="612648"/>
            <a:ext cx="5349240" cy="26974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7744" y="3355848"/>
            <a:ext cx="544068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 key cryptography: sender uses recipient's public key to encrypt; recipient uses private key to decrypt</a:t>
            </a:r>
            <a:endParaRPr lang="en-US" sz="900" dirty="0"/>
          </a:p>
        </p:txBody>
      </p:sp>
      <p:sp>
        <p:nvSpPr>
          <p:cNvPr id="7" name="Shape 4"/>
          <p:cNvSpPr/>
          <p:nvPr/>
        </p:nvSpPr>
        <p:spPr>
          <a:xfrm>
            <a:off x="6309360" y="566928"/>
            <a:ext cx="5440680" cy="3044952"/>
          </a:xfrm>
          <a:prstGeom prst="rect">
            <a:avLst/>
          </a:prstGeom>
          <a:solidFill>
            <a:srgbClr val="EEF3FA"/>
          </a:solidFill>
          <a:ln/>
          <a:effectLst>
            <a:outerShdw sx="100000" sy="100000" kx="0" ky="0" algn="bl" rotWithShape="0" blurRad="101600" dist="38100" dir="8700000">
              <a:srgbClr val="000000">
                <a:alpha val="15000"/>
              </a:srgbClr>
            </a:outerShdw>
          </a:effectLst>
        </p:spPr>
      </p:sp>
      <p:pic>
        <p:nvPicPr>
          <p:cNvPr id="8" name="Image 1" descr="/home/claude/docx_images/Cryptography/word/media/image5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6355080" y="612648"/>
            <a:ext cx="5349240" cy="269748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309360" y="3355848"/>
            <a:ext cx="544068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PGP encryption process: compress, create session key, encrypt message, encrypt session key with public key</a:t>
            </a:r>
            <a:endParaRPr lang="en-US" sz="900" dirty="0"/>
          </a:p>
        </p:txBody>
      </p:sp>
      <p:sp>
        <p:nvSpPr>
          <p:cNvPr id="10" name="Shape 6"/>
          <p:cNvSpPr/>
          <p:nvPr/>
        </p:nvSpPr>
        <p:spPr>
          <a:xfrm>
            <a:off x="0" y="6656832"/>
            <a:ext cx="12161520" cy="201168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11" name="Text 7"/>
          <p:cNvSpPr/>
          <p:nvPr/>
        </p:nvSpPr>
        <p:spPr>
          <a:xfrm>
            <a:off x="228600" y="6665976"/>
            <a:ext cx="7315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SENG 41283  ·  University of Kelaniya</a:t>
            </a:r>
            <a:endParaRPr lang="en-US" sz="750" dirty="0"/>
          </a:p>
        </p:txBody>
      </p:sp>
      <p:sp>
        <p:nvSpPr>
          <p:cNvPr id="12" name="Text 8"/>
          <p:cNvSpPr/>
          <p:nvPr/>
        </p:nvSpPr>
        <p:spPr>
          <a:xfrm>
            <a:off x="7315200" y="6665976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Lecture 11</a:t>
            </a:r>
            <a:endParaRPr lang="en-US" sz="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475488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256032" y="36576"/>
            <a:ext cx="1161288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 Public Key Cryptography &amp; PGP</a:t>
            </a:r>
            <a:endParaRPr lang="en-US" sz="1700" dirty="0"/>
          </a:p>
        </p:txBody>
      </p:sp>
      <p:sp>
        <p:nvSpPr>
          <p:cNvPr id="4" name="Shape 2"/>
          <p:cNvSpPr/>
          <p:nvPr/>
        </p:nvSpPr>
        <p:spPr>
          <a:xfrm>
            <a:off x="237744" y="603504"/>
            <a:ext cx="5687568" cy="5833872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700000">
              <a:srgbClr val="000000">
                <a:alpha val="15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237744" y="603504"/>
            <a:ext cx="5687568" cy="347472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6" name="Text 4"/>
          <p:cNvSpPr/>
          <p:nvPr/>
        </p:nvSpPr>
        <p:spPr>
          <a:xfrm>
            <a:off x="365760" y="621792"/>
            <a:ext cx="543153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 Key Cryptography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365760" y="978408"/>
            <a:ext cx="5431536" cy="5340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Bef>
                <a:spcPts val="600"/>
              </a:spcBef>
              <a:spcAft>
                <a:spcPts val="400"/>
              </a:spcAft>
              <a:buNone/>
            </a:pPr>
            <a:r>
              <a:rPr lang="en-US" sz="130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Solution (Diffie &amp; Hellman, 1975)</a:t>
            </a:r>
            <a:endParaRPr lang="en-US" sz="13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1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Problems of key distribution solved by public key cryptography</a:t>
            </a:r>
            <a:endParaRPr lang="en-US" sz="13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1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Asymmetric scheme using a PAIR OF KEYS:</a:t>
            </a:r>
            <a:endParaRPr lang="en-US" sz="1300" dirty="0"/>
          </a:p>
          <a:p>
            <a:pPr lvl="1" marL="685800" indent="-342900">
              <a:spcAft>
                <a:spcPts val="100"/>
              </a:spcAft>
              <a:buSzPct val="100000"/>
              <a:buChar char="•"/>
            </a:pPr>
            <a:r>
              <a:rPr lang="en-US" sz="105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 key: encrypts data; published to the WORLD</a:t>
            </a:r>
            <a:endParaRPr lang="en-US" sz="1300" dirty="0"/>
          </a:p>
          <a:p>
            <a:pPr lvl="1" marL="685800" indent="-342900">
              <a:spcAft>
                <a:spcPts val="100"/>
              </a:spcAft>
              <a:buSzPct val="100000"/>
              <a:buChar char="•"/>
            </a:pPr>
            <a:r>
              <a:rPr lang="en-US" sz="105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Private key (secret key): decrypts data; kept SECRET by owner</a:t>
            </a:r>
            <a:endParaRPr lang="en-US" sz="13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1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Anyone with public key can encrypt — ONLY person with private key can decrypt</a:t>
            </a:r>
            <a:endParaRPr lang="en-US" sz="13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1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Computationally INFEASIBLE to deduce private key from public key</a:t>
            </a:r>
            <a:endParaRPr lang="en-US" sz="13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1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PRIMARY BENEFIT: allows parties with NO preexisting security arrangement to exchange messages securely</a:t>
            </a:r>
            <a:endParaRPr lang="en-US" sz="1300" dirty="0"/>
          </a:p>
          <a:p>
            <a:pPr indent="0" marL="0">
              <a:spcBef>
                <a:spcPts val="600"/>
              </a:spcBef>
              <a:spcAft>
                <a:spcPts val="400"/>
              </a:spcAft>
              <a:buNone/>
            </a:pPr>
            <a:r>
              <a:rPr lang="en-US" sz="130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Examples</a:t>
            </a:r>
            <a:endParaRPr lang="en-US" sz="13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1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ElGamal · RSA (Rivest, Shamir, Adleman) · Diffie-Hellman · DSA (David Kravitz)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6236208" y="603504"/>
            <a:ext cx="5687568" cy="5833872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700000">
              <a:srgbClr val="000000">
                <a:alpha val="15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6236208" y="603504"/>
            <a:ext cx="5687568" cy="347472"/>
          </a:xfrm>
          <a:prstGeom prst="rect">
            <a:avLst/>
          </a:prstGeom>
          <a:solidFill>
            <a:srgbClr val="007A7A"/>
          </a:solidFill>
          <a:ln/>
        </p:spPr>
      </p:sp>
      <p:sp>
        <p:nvSpPr>
          <p:cNvPr id="10" name="Text 8"/>
          <p:cNvSpPr/>
          <p:nvPr/>
        </p:nvSpPr>
        <p:spPr>
          <a:xfrm>
            <a:off x="6364224" y="621792"/>
            <a:ext cx="543153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PGP — Pretty Good Privacy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6364224" y="978408"/>
            <a:ext cx="5431536" cy="5340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Bef>
                <a:spcPts val="600"/>
              </a:spcBef>
              <a:spcAft>
                <a:spcPts val="400"/>
              </a:spcAft>
              <a:buNone/>
            </a:pPr>
            <a:r>
              <a:rPr lang="en-US" sz="1300" b="1" dirty="0">
                <a:solidFill>
                  <a:srgbClr val="007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Overview</a:t>
            </a:r>
            <a:endParaRPr lang="en-US" sz="13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1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Hybrid cryptosystem combining conventional and public key cryptography</a:t>
            </a:r>
            <a:endParaRPr lang="en-US" sz="1300" dirty="0"/>
          </a:p>
          <a:p>
            <a:pPr indent="0" marL="0">
              <a:spcBef>
                <a:spcPts val="600"/>
              </a:spcBef>
              <a:spcAft>
                <a:spcPts val="400"/>
              </a:spcAft>
              <a:buNone/>
            </a:pPr>
            <a:r>
              <a:rPr lang="en-US" sz="1300" b="1" dirty="0">
                <a:solidFill>
                  <a:srgbClr val="007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Encryption Process (from the lecture notes)</a:t>
            </a:r>
            <a:endParaRPr lang="en-US" sz="13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1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Compress plaintext (reduces patterns that cryptanalysis exploits)</a:t>
            </a:r>
            <a:endParaRPr lang="en-US" sz="13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1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Create one-time session key from random mouse movements and keystrokes</a:t>
            </a:r>
            <a:endParaRPr lang="en-US" sz="13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1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Encrypt plaintext with session key using a fast conventional algorithm → ciphertext</a:t>
            </a:r>
            <a:endParaRPr lang="en-US" sz="13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1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Encrypt session key using recipient's PUBLIC KEY</a:t>
            </a:r>
            <a:endParaRPr lang="en-US" sz="13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1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Transmit: encrypted session key + ciphertext to recipient</a:t>
            </a:r>
            <a:endParaRPr lang="en-US" sz="1300" dirty="0"/>
          </a:p>
          <a:p>
            <a:pPr indent="0" marL="0">
              <a:spcBef>
                <a:spcPts val="600"/>
              </a:spcBef>
              <a:spcAft>
                <a:spcPts val="400"/>
              </a:spcAft>
              <a:buNone/>
            </a:pPr>
            <a:r>
              <a:rPr lang="en-US" sz="1300" b="1" dirty="0">
                <a:solidFill>
                  <a:srgbClr val="007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Decryption Process</a:t>
            </a:r>
            <a:endParaRPr lang="en-US" sz="13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1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Recipient uses PRIVATE KEY to recover session key</a:t>
            </a:r>
            <a:endParaRPr lang="en-US" sz="13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1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Recipient uses session key to DECRYPT ciphertext</a:t>
            </a:r>
            <a:endParaRPr lang="en-US" sz="1300" dirty="0"/>
          </a:p>
          <a:p>
            <a:pPr indent="0" marL="0">
              <a:spcBef>
                <a:spcPts val="600"/>
              </a:spcBef>
              <a:spcAft>
                <a:spcPts val="400"/>
              </a:spcAft>
              <a:buNone/>
            </a:pPr>
            <a:r>
              <a:rPr lang="en-US" sz="1300" b="1" dirty="0">
                <a:solidFill>
                  <a:srgbClr val="007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Keys</a:t>
            </a:r>
            <a:endParaRPr lang="en-US" sz="13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1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Keys are very large numbers; key size measured in bits</a:t>
            </a:r>
            <a:endParaRPr lang="en-US" sz="13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1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Larger key → more secure; must be large enough to be secure yet small enough to apply quickly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0" y="6656832"/>
            <a:ext cx="12161520" cy="201168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13" name="Text 11"/>
          <p:cNvSpPr/>
          <p:nvPr/>
        </p:nvSpPr>
        <p:spPr>
          <a:xfrm>
            <a:off x="228600" y="6665976"/>
            <a:ext cx="7315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SENG 41283  ·  University of Kelaniya</a:t>
            </a:r>
            <a:endParaRPr lang="en-US" sz="750" dirty="0"/>
          </a:p>
        </p:txBody>
      </p:sp>
      <p:sp>
        <p:nvSpPr>
          <p:cNvPr id="14" name="Text 12"/>
          <p:cNvSpPr/>
          <p:nvPr/>
        </p:nvSpPr>
        <p:spPr>
          <a:xfrm>
            <a:off x="7315200" y="6665976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Lecture 11</a:t>
            </a:r>
            <a:endParaRPr lang="en-US" sz="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475488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256032" y="36576"/>
            <a:ext cx="1161288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 Digital Signatures, Hash Functions &amp; Certificates</a:t>
            </a:r>
            <a:endParaRPr lang="en-US" sz="1700" dirty="0"/>
          </a:p>
        </p:txBody>
      </p:sp>
      <p:sp>
        <p:nvSpPr>
          <p:cNvPr id="4" name="Shape 2"/>
          <p:cNvSpPr/>
          <p:nvPr/>
        </p:nvSpPr>
        <p:spPr>
          <a:xfrm>
            <a:off x="237744" y="566928"/>
            <a:ext cx="5440680" cy="3044952"/>
          </a:xfrm>
          <a:prstGeom prst="rect">
            <a:avLst/>
          </a:prstGeom>
          <a:solidFill>
            <a:srgbClr val="EEF3FA"/>
          </a:solidFill>
          <a:ln/>
          <a:effectLst>
            <a:outerShdw sx="100000" sy="100000" kx="0" ky="0" algn="bl" rotWithShape="0" blurRad="101600" dist="38100" dir="8700000">
              <a:srgbClr val="000000">
                <a:alpha val="15000"/>
              </a:srgbClr>
            </a:outerShdw>
          </a:effectLst>
        </p:spPr>
      </p:sp>
      <p:pic>
        <p:nvPicPr>
          <p:cNvPr id="5" name="Image 0" descr="/home/claude/docx_images/Cryptography/word/media/image6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83464" y="612648"/>
            <a:ext cx="5349240" cy="26974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7744" y="3355848"/>
            <a:ext cx="544068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signature: Alice encrypts message digest with private key; Bob verifies using Alice's public key</a:t>
            </a:r>
            <a:endParaRPr lang="en-US" sz="900" dirty="0"/>
          </a:p>
        </p:txBody>
      </p:sp>
      <p:sp>
        <p:nvSpPr>
          <p:cNvPr id="7" name="Shape 4"/>
          <p:cNvSpPr/>
          <p:nvPr/>
        </p:nvSpPr>
        <p:spPr>
          <a:xfrm>
            <a:off x="6309360" y="566928"/>
            <a:ext cx="5440680" cy="3044952"/>
          </a:xfrm>
          <a:prstGeom prst="rect">
            <a:avLst/>
          </a:prstGeom>
          <a:solidFill>
            <a:srgbClr val="EEF3FA"/>
          </a:solidFill>
          <a:ln/>
          <a:effectLst>
            <a:outerShdw sx="100000" sy="100000" kx="0" ky="0" algn="bl" rotWithShape="0" blurRad="101600" dist="38100" dir="8700000">
              <a:srgbClr val="000000">
                <a:alpha val="15000"/>
              </a:srgbClr>
            </a:outerShdw>
          </a:effectLst>
        </p:spPr>
      </p:sp>
      <p:pic>
        <p:nvPicPr>
          <p:cNvPr id="8" name="Image 1" descr="/home/claude/docx_images/Cryptography/word/media/image7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6355080" y="612648"/>
            <a:ext cx="5349240" cy="269748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309360" y="3355848"/>
            <a:ext cx="544068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certificate structure: public key, identity information, and digital signature from a CA</a:t>
            </a:r>
            <a:endParaRPr lang="en-US" sz="900" dirty="0"/>
          </a:p>
        </p:txBody>
      </p:sp>
      <p:sp>
        <p:nvSpPr>
          <p:cNvPr id="10" name="Shape 6"/>
          <p:cNvSpPr/>
          <p:nvPr/>
        </p:nvSpPr>
        <p:spPr>
          <a:xfrm>
            <a:off x="237744" y="3566160"/>
            <a:ext cx="5440680" cy="3044952"/>
          </a:xfrm>
          <a:prstGeom prst="rect">
            <a:avLst/>
          </a:prstGeom>
          <a:solidFill>
            <a:srgbClr val="EEF3FA"/>
          </a:solidFill>
          <a:ln/>
          <a:effectLst>
            <a:outerShdw sx="100000" sy="100000" kx="0" ky="0" algn="bl" rotWithShape="0" blurRad="101600" dist="38100" dir="8700000">
              <a:srgbClr val="000000">
                <a:alpha val="15000"/>
              </a:srgbClr>
            </a:outerShdw>
          </a:effectLst>
        </p:spPr>
      </p:sp>
      <p:pic>
        <p:nvPicPr>
          <p:cNvPr id="11" name="Image 2" descr="/home/claude/docx_images/Cryptography/word/media/image8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283464" y="3611880"/>
            <a:ext cx="5349240" cy="269748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237744" y="6355080"/>
            <a:ext cx="544068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Secure hash function: small change in input produces completely different output hash</a:t>
            </a:r>
            <a:endParaRPr lang="en-US" sz="900" dirty="0"/>
          </a:p>
        </p:txBody>
      </p:sp>
      <p:sp>
        <p:nvSpPr>
          <p:cNvPr id="13" name="Shape 8"/>
          <p:cNvSpPr/>
          <p:nvPr/>
        </p:nvSpPr>
        <p:spPr>
          <a:xfrm>
            <a:off x="0" y="6656832"/>
            <a:ext cx="12161520" cy="201168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14" name="Text 9"/>
          <p:cNvSpPr/>
          <p:nvPr/>
        </p:nvSpPr>
        <p:spPr>
          <a:xfrm>
            <a:off x="228600" y="6665976"/>
            <a:ext cx="7315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SENG 41283  ·  University of Kelaniya</a:t>
            </a:r>
            <a:endParaRPr lang="en-US" sz="750" dirty="0"/>
          </a:p>
        </p:txBody>
      </p:sp>
      <p:sp>
        <p:nvSpPr>
          <p:cNvPr id="15" name="Text 10"/>
          <p:cNvSpPr/>
          <p:nvPr/>
        </p:nvSpPr>
        <p:spPr>
          <a:xfrm>
            <a:off x="7315200" y="6665976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Lecture 11</a:t>
            </a:r>
            <a:endParaRPr lang="en-US" sz="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475488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256032" y="36576"/>
            <a:ext cx="1161288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 Digital Signatures, Hash Functions &amp; Certificates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256032" y="548640"/>
            <a:ext cx="11649456" cy="5989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Bef>
                <a:spcPts val="800"/>
              </a:spcBef>
              <a:spcAft>
                <a:spcPts val="400"/>
              </a:spcAft>
              <a:buNone/>
            </a:pPr>
            <a:r>
              <a:rPr lang="en-US" sz="140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Signatures</a:t>
            </a:r>
            <a:endParaRPr lang="en-US" sz="14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2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Major benefit of public key cryptography: provides method for digital signatures</a:t>
            </a:r>
            <a:endParaRPr lang="en-US" sz="14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2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Allow recipient to verify: (1) authenticity of information's origin, (2) information not altered in transit</a:t>
            </a:r>
            <a:endParaRPr lang="en-US" sz="14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2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Instead of encrypting using someone else's public key — encrypt with YOUR OWN PRIVATE KEY</a:t>
            </a:r>
            <a:endParaRPr lang="en-US" sz="14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2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information can be decrypted with your public key → it MUST have originated with you</a:t>
            </a:r>
            <a:endParaRPr lang="en-US" sz="1400" dirty="0"/>
          </a:p>
          <a:p>
            <a:pPr indent="0" marL="0">
              <a:spcBef>
                <a:spcPts val="800"/>
              </a:spcBef>
              <a:spcAft>
                <a:spcPts val="400"/>
              </a:spcAft>
              <a:buNone/>
            </a:pPr>
            <a:r>
              <a:rPr lang="en-US" sz="140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Hash Functions</a:t>
            </a:r>
            <a:endParaRPr lang="en-US" sz="14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2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information changed in ANY way — even ONE bit — entirely different output value produced</a:t>
            </a:r>
            <a:endParaRPr lang="en-US" sz="14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2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Cannot take a signature from one document and attach it to another</a:t>
            </a:r>
            <a:endParaRPr lang="en-US" sz="14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2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Slightest change to a signed document causes digital signature verification to FAIL</a:t>
            </a:r>
            <a:endParaRPr lang="en-US" sz="1400" dirty="0"/>
          </a:p>
          <a:p>
            <a:pPr indent="0" marL="0">
              <a:spcBef>
                <a:spcPts val="800"/>
              </a:spcBef>
              <a:spcAft>
                <a:spcPts val="400"/>
              </a:spcAft>
              <a:buNone/>
            </a:pPr>
            <a:r>
              <a:rPr lang="en-US" sz="140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Certificates</a:t>
            </a:r>
            <a:endParaRPr lang="en-US" sz="14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2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Users must be vigilant to ensure encrypting to CORRECT person's key</a:t>
            </a:r>
            <a:endParaRPr lang="en-US" sz="14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2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Man-in-the-middle attacks are a potential threat when freely exchanging keys via public servers</a:t>
            </a:r>
            <a:endParaRPr lang="en-US" sz="14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2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digital certificate consists of three things:</a:t>
            </a:r>
            <a:endParaRPr lang="en-US" sz="1400" dirty="0"/>
          </a:p>
          <a:p>
            <a:pPr lvl="1" marL="685800" indent="-342900">
              <a:spcAft>
                <a:spcPts val="100"/>
              </a:spcAft>
              <a:buSzPct val="100000"/>
              <a:buChar char="•"/>
            </a:pPr>
            <a:r>
              <a:rPr lang="en-US" sz="11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(1) A public key</a:t>
            </a:r>
            <a:endParaRPr lang="en-US" sz="1400" dirty="0"/>
          </a:p>
          <a:p>
            <a:pPr lvl="1" marL="685800" indent="-342900">
              <a:spcAft>
                <a:spcPts val="100"/>
              </a:spcAft>
              <a:buSzPct val="100000"/>
              <a:buChar char="•"/>
            </a:pPr>
            <a:r>
              <a:rPr lang="en-US" sz="11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(2) Certificate information — identity information about the user (name, user ID, etc.)</a:t>
            </a:r>
            <a:endParaRPr lang="en-US" sz="1400" dirty="0"/>
          </a:p>
          <a:p>
            <a:pPr lvl="1" marL="685800" indent="-342900">
              <a:spcAft>
                <a:spcPts val="100"/>
              </a:spcAft>
              <a:buSzPct val="100000"/>
              <a:buChar char="•"/>
            </a:pPr>
            <a:r>
              <a:rPr lang="en-US" sz="11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(3) One or more digital signatures</a:t>
            </a:r>
            <a:endParaRPr lang="en-US" sz="14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2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Purpose of digital signature on certificate: states identity information has been attested to by some trusted entity</a:t>
            </a:r>
            <a:endParaRPr lang="en-US" sz="14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2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signature does NOT attest to authenticity of certificate as a whole</a:t>
            </a:r>
            <a:endParaRPr lang="en-US" sz="14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250" dirty="0">
                <a:solidFill>
                  <a:srgbClr val="1A23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Vouches ONLY that signed identity information is BOUND TO the public key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0" y="6656832"/>
            <a:ext cx="12161520" cy="201168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6" name="Text 4"/>
          <p:cNvSpPr/>
          <p:nvPr/>
        </p:nvSpPr>
        <p:spPr>
          <a:xfrm>
            <a:off x="228600" y="6665976"/>
            <a:ext cx="7315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SENG 41283  ·  University of Kelaniya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7315200" y="6665976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Lecture 11</a:t>
            </a:r>
            <a:endParaRPr lang="en-US" sz="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2026-03-16T10:30:45Z</dcterms:created>
  <dcterms:modified xsi:type="dcterms:W3CDTF">2026-03-16T10:30:45Z</dcterms:modified>
</cp:coreProperties>
</file>