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881360" y="548640"/>
            <a:ext cx="182880" cy="182880"/>
          </a:xfrm>
          <a:prstGeom prst="ellipse">
            <a:avLst/>
          </a:prstGeom>
          <a:solidFill>
            <a:srgbClr val="1C7293">
              <a:alpha val="8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1338560" y="1005840"/>
            <a:ext cx="109728" cy="109728"/>
          </a:xfrm>
          <a:prstGeom prst="ellipse">
            <a:avLst/>
          </a:prstGeom>
          <a:solidFill>
            <a:srgbClr val="1C7293">
              <a:alpha val="8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607040" y="1371600"/>
            <a:ext cx="91440" cy="91440"/>
          </a:xfrm>
          <a:prstGeom prst="ellipse">
            <a:avLst/>
          </a:prstGeom>
          <a:solidFill>
            <a:srgbClr val="1C7293">
              <a:alpha val="8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6035040"/>
            <a:ext cx="164592" cy="164592"/>
          </a:xfrm>
          <a:prstGeom prst="ellipse">
            <a:avLst/>
          </a:prstGeom>
          <a:solidFill>
            <a:srgbClr val="1C7293">
              <a:alpha val="8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1051560" y="6355080"/>
            <a:ext cx="91440" cy="91440"/>
          </a:xfrm>
          <a:prstGeom prst="ellipse">
            <a:avLst/>
          </a:prstGeom>
          <a:solidFill>
            <a:srgbClr val="1C7293">
              <a:alpha val="8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365760" y="6355080"/>
            <a:ext cx="91440" cy="91440"/>
          </a:xfrm>
          <a:prstGeom prst="ellipse">
            <a:avLst/>
          </a:prstGeom>
          <a:solidFill>
            <a:srgbClr val="1C7293">
              <a:alpha val="8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8778240" y="-1463040"/>
            <a:ext cx="5029200" cy="5029200"/>
          </a:xfrm>
          <a:prstGeom prst="ellipse">
            <a:avLst/>
          </a:prstGeom>
          <a:ln w="19050">
            <a:solidFill>
              <a:srgbClr val="1C7293">
                <a:alpha val="6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692640" y="-548640"/>
            <a:ext cx="3200400" cy="3200400"/>
          </a:xfrm>
          <a:prstGeom prst="ellipse">
            <a:avLst/>
          </a:prstGeom>
          <a:ln w="19050">
            <a:solidFill>
              <a:srgbClr val="065A82">
                <a:alpha val="70000"/>
              </a:srgbClr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31520" y="18745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42293  ·  DATA SCIENCE SPECIALIZATION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2286000"/>
            <a:ext cx="10058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Big Data Analytics</a:t>
            </a:r>
            <a:endParaRPr lang="en-US" sz="5400" dirty="0"/>
          </a:p>
        </p:txBody>
      </p:sp>
      <p:sp>
        <p:nvSpPr>
          <p:cNvPr id="12" name="Text 10"/>
          <p:cNvSpPr txBox="1"/>
          <p:nvPr/>
        </p:nvSpPr>
        <p:spPr>
          <a:xfrm>
            <a:off x="731520" y="342900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1 — Foundations of Big Data Analytics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731520" y="4160520"/>
            <a:ext cx="2011680" cy="0"/>
          </a:xfrm>
          <a:prstGeom prst="line">
            <a:avLst/>
          </a:prstGeom>
          <a:noFill/>
          <a:ln w="38100">
            <a:solidFill>
              <a:srgbClr val="1C7293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31520" y="434340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9FB6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Characteristics, opportunities, challenges, and where the semester is headed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731520" y="62636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E8C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Kelaniya  ·  Faculty of Science  ·  Software Engineering Teaching Unit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1 AGENDA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We'll Cover Today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11064240" cy="448056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05840" y="2148840"/>
            <a:ext cx="457200" cy="45720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05840" y="2148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148840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orientation &amp; assessment overview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1005840" y="2807208"/>
            <a:ext cx="457200" cy="45720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005840" y="28072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691640" y="2807208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Big Data? The 5 V's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1005840" y="3465576"/>
            <a:ext cx="457200" cy="457200"/>
          </a:xfrm>
          <a:prstGeom prst="ellipse">
            <a:avLst/>
          </a:prstGeom>
          <a:solidFill>
            <a:srgbClr val="21295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005840" y="34655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691640" y="3465576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&amp; technical opportunities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1005840" y="4123944"/>
            <a:ext cx="457200" cy="457200"/>
          </a:xfrm>
          <a:prstGeom prst="ellipse">
            <a:avLst/>
          </a:prstGeom>
          <a:solidFill>
            <a:srgbClr val="3D7A9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1005840" y="41239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691640" y="4123944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&amp; technical challenges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1005840" y="4782312"/>
            <a:ext cx="457200" cy="457200"/>
          </a:xfrm>
          <a:prstGeom prst="ellipse">
            <a:avLst/>
          </a:prstGeom>
          <a:solidFill>
            <a:srgbClr val="0E4A63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005840" y="47823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691640" y="4782312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Real-world case spotlight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1005840" y="5440680"/>
            <a:ext cx="457200" cy="45720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1005840" y="5440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691640" y="5440680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12-week semester roadmap</a:t>
            </a:r>
            <a:endParaRPr lang="en-US" sz="1700" dirty="0"/>
          </a:p>
        </p:txBody>
      </p:sp>
      <p:sp>
        <p:nvSpPr>
          <p:cNvPr id="23" name="Text 21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 · ORIENTATION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Course Orientation &amp; Assessment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1645920" cy="1554480"/>
          </a:xfrm>
          <a:prstGeom prst="roundRect">
            <a:avLst>
              <a:gd name="adj" fmla="val 5882"/>
            </a:avLst>
          </a:prstGeom>
          <a:solidFill>
            <a:srgbClr val="065A8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1965960"/>
            <a:ext cx="1645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65176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Credits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377440" y="1828800"/>
            <a:ext cx="1645920" cy="1554480"/>
          </a:xfrm>
          <a:prstGeom prst="roundRect">
            <a:avLst>
              <a:gd name="adj" fmla="val 5882"/>
            </a:avLst>
          </a:prstGeom>
          <a:solidFill>
            <a:srgbClr val="065A82"/>
          </a:solidFill>
          <a:ln/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2377440" y="1965960"/>
            <a:ext cx="1645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Level 4</a:t>
            </a:r>
            <a:endParaRPr lang="en-US" sz="3000" dirty="0"/>
          </a:p>
        </p:txBody>
      </p:sp>
      <p:sp>
        <p:nvSpPr>
          <p:cNvPr id="9" name="Text 7"/>
          <p:cNvSpPr txBox="1"/>
          <p:nvPr/>
        </p:nvSpPr>
        <p:spPr>
          <a:xfrm>
            <a:off x="2377440" y="265176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Compulsory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206240" y="1828800"/>
            <a:ext cx="1645920" cy="1554480"/>
          </a:xfrm>
          <a:prstGeom prst="roundRect">
            <a:avLst>
              <a:gd name="adj" fmla="val 5882"/>
            </a:avLst>
          </a:prstGeom>
          <a:solidFill>
            <a:srgbClr val="065A82"/>
          </a:solidFill>
          <a:ln/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4206240" y="1965960"/>
            <a:ext cx="1645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endParaRPr lang="en-US" sz="3000" dirty="0"/>
          </a:p>
        </p:txBody>
      </p:sp>
      <p:sp>
        <p:nvSpPr>
          <p:cNvPr id="12" name="Text 10"/>
          <p:cNvSpPr txBox="1"/>
          <p:nvPr/>
        </p:nvSpPr>
        <p:spPr>
          <a:xfrm>
            <a:off x="4206240" y="265176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Weeks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37033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Prerequisite:  SENG 41303 — Big Data Infrastructure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4114800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should already be comfortable with: the Hadoop/Spark ecosystem, distributed storage concepts, and basic cluster operations. This course builds analytics on top of that infrastructure.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534924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Tools you'll need: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5669280"/>
            <a:ext cx="5669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 3.x  ·  Jupyter  ·  Pandas  ·  PySpark / Databricks Community Edition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675120" y="1828800"/>
            <a:ext cx="4937760" cy="438912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7040880" y="205740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 Breakdown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040880" y="260604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 Labs (practice, ungraded)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10241280" y="260604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7040880" y="2898648"/>
            <a:ext cx="4297680" cy="146304"/>
          </a:xfrm>
          <a:prstGeom prst="roundRect">
            <a:avLst>
              <a:gd name="adj" fmla="val 50000"/>
            </a:avLst>
          </a:prstGeom>
          <a:solidFill>
            <a:srgbClr val="E4EEF2"/>
          </a:solidFill>
          <a:ln/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7040880" y="352044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Semester Project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10241280" y="352044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20%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7040880" y="3813048"/>
            <a:ext cx="4297680" cy="146304"/>
          </a:xfrm>
          <a:prstGeom prst="roundRect">
            <a:avLst>
              <a:gd name="adj" fmla="val 50000"/>
            </a:avLst>
          </a:prstGeom>
          <a:solidFill>
            <a:srgbClr val="E4EEF2"/>
          </a:solidFill>
          <a:ln/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>
            <a:off x="7040880" y="3813048"/>
            <a:ext cx="1227908" cy="146304"/>
          </a:xfrm>
          <a:prstGeom prst="roundRect">
            <a:avLst>
              <a:gd name="adj" fmla="val 50000"/>
            </a:avLst>
          </a:prstGeom>
          <a:solidFill>
            <a:srgbClr val="065A82"/>
          </a:solidFill>
          <a:ln/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7040880" y="443484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Mid-Semester Quiz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10241280" y="443484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10%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7040880" y="4727448"/>
            <a:ext cx="4297680" cy="146304"/>
          </a:xfrm>
          <a:prstGeom prst="roundRect">
            <a:avLst>
              <a:gd name="adj" fmla="val 50000"/>
            </a:avLst>
          </a:prstGeom>
          <a:solidFill>
            <a:srgbClr val="E4EEF2"/>
          </a:solidFill>
          <a:ln/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7040880" y="4727448"/>
            <a:ext cx="613954" cy="146304"/>
          </a:xfrm>
          <a:prstGeom prst="roundRect">
            <a:avLst>
              <a:gd name="adj" fmla="val 50000"/>
            </a:avLst>
          </a:prstGeom>
          <a:solidFill>
            <a:srgbClr val="21295C"/>
          </a:solidFill>
          <a:ln/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7040880" y="534924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Examination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10241280" y="534924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70%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7040880" y="5641848"/>
            <a:ext cx="4297680" cy="146304"/>
          </a:xfrm>
          <a:prstGeom prst="roundRect">
            <a:avLst>
              <a:gd name="adj" fmla="val 50000"/>
            </a:avLst>
          </a:prstGeom>
          <a:solidFill>
            <a:srgbClr val="E4EEF2"/>
          </a:solidFill>
          <a:ln/>
        </p:spPr>
        <p:txBody>
          <a:bodyPr/>
          <a:p/>
        </p:txBody>
      </p:sp>
      <p:sp>
        <p:nvSpPr>
          <p:cNvPr id="34" name="Shape 32"/>
          <p:cNvSpPr/>
          <p:nvPr/>
        </p:nvSpPr>
        <p:spPr>
          <a:xfrm>
            <a:off x="7040880" y="5641848"/>
            <a:ext cx="4297680" cy="146304"/>
          </a:xfrm>
          <a:prstGeom prst="roundRect">
            <a:avLst>
              <a:gd name="adj" fmla="val 50000"/>
            </a:avLst>
          </a:prstGeom>
          <a:solidFill>
            <a:srgbClr val="3D7A99"/>
          </a:solidFill>
          <a:ln/>
        </p:spPr>
        <p:txBody>
          <a:bodyPr/>
          <a:p/>
        </p:txBody>
      </p:sp>
      <p:sp>
        <p:nvSpPr>
          <p:cNvPr id="35" name="Text 33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 · WHAT IS BIG DATA?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Traditional Data to Big Data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5303520" cy="448056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01168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Traditional Data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06040"/>
            <a:ext cx="466344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Gigabytes, fits on one machine</a:t>
            </a:r>
            <a:endParaRPr lang="en-US" sz="14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Mostly structured (tables, rows)</a:t>
            </a:r>
            <a:endParaRPr lang="en-US" sz="14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Relational databases (SQL)</a:t>
            </a:r>
            <a:endParaRPr lang="en-US" sz="14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Batch processing overnight</a:t>
            </a:r>
            <a:endParaRPr lang="en-US" sz="14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Predictable, steady growth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172200" y="1783080"/>
            <a:ext cx="5303520" cy="4480560"/>
          </a:xfrm>
          <a:prstGeom prst="roundRect">
            <a:avLst>
              <a:gd name="adj" fmla="val 2449"/>
            </a:avLst>
          </a:prstGeom>
          <a:solidFill>
            <a:srgbClr val="065A82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92240" y="201168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Big Data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6492240" y="2606040"/>
            <a:ext cx="466344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Terabytes to petabytes, distributed</a:t>
            </a:r>
            <a:endParaRPr lang="en-US" sz="14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Structured, semi-structured, unstructured</a:t>
            </a:r>
            <a:endParaRPr lang="en-US" sz="14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Distributed file systems &amp; NoSQL</a:t>
            </a:r>
            <a:endParaRPr lang="en-US" sz="14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Batch AND real-time streaming</a:t>
            </a:r>
            <a:endParaRPr lang="en-US" sz="14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Explosive, unpredictable growth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 · LEARNING OUTCOME 1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5 V's of Big Data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2103120" cy="420624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234440" y="2148840"/>
            <a:ext cx="731520" cy="73152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234440" y="21488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306324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Volume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713232" y="3566160"/>
            <a:ext cx="1773936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 of data generated — logs, sensors, transactions at massive size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2816352" y="1874520"/>
            <a:ext cx="2103120" cy="420624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02152" y="2148840"/>
            <a:ext cx="731520" cy="73152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502152" y="21488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2907792" y="306324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Velocity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2980944" y="3566160"/>
            <a:ext cx="1773936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 of generation &amp; processing — batch vs. real-time streams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084064" y="1874520"/>
            <a:ext cx="2103120" cy="420624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769864" y="2148840"/>
            <a:ext cx="731520" cy="731520"/>
          </a:xfrm>
          <a:prstGeom prst="ellipse">
            <a:avLst/>
          </a:prstGeom>
          <a:solidFill>
            <a:srgbClr val="21295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5769864" y="21488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5175504" y="306324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Variety</a:t>
            </a:r>
            <a:endParaRPr lang="en-US" sz="1700" dirty="0"/>
          </a:p>
        </p:txBody>
      </p:sp>
      <p:sp>
        <p:nvSpPr>
          <p:cNvPr id="18" name="Text 16"/>
          <p:cNvSpPr txBox="1"/>
          <p:nvPr/>
        </p:nvSpPr>
        <p:spPr>
          <a:xfrm>
            <a:off x="5248656" y="3566160"/>
            <a:ext cx="1773936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Structured, semi-structured (JSON/XML), and unstructured data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7351776" y="1874520"/>
            <a:ext cx="2103120" cy="420624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037576" y="2148840"/>
            <a:ext cx="731520" cy="731520"/>
          </a:xfrm>
          <a:prstGeom prst="ellipse">
            <a:avLst/>
          </a:prstGeom>
          <a:solidFill>
            <a:srgbClr val="3D7A99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037576" y="21488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7443216" y="306324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Veracity</a:t>
            </a:r>
            <a:endParaRPr lang="en-US" sz="1700" dirty="0"/>
          </a:p>
        </p:txBody>
      </p:sp>
      <p:sp>
        <p:nvSpPr>
          <p:cNvPr id="23" name="Text 21"/>
          <p:cNvSpPr txBox="1"/>
          <p:nvPr/>
        </p:nvSpPr>
        <p:spPr>
          <a:xfrm>
            <a:off x="7516368" y="3566160"/>
            <a:ext cx="1773936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Uncertainty and quality — noise, inconsistency, incompleteness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9619488" y="1874520"/>
            <a:ext cx="2103120" cy="420624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0305288" y="2148840"/>
            <a:ext cx="731520" cy="731520"/>
          </a:xfrm>
          <a:prstGeom prst="ellipse">
            <a:avLst/>
          </a:prstGeom>
          <a:solidFill>
            <a:srgbClr val="0E4A63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305288" y="21488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endParaRPr lang="en-US" sz="2000" dirty="0"/>
          </a:p>
        </p:txBody>
      </p:sp>
      <p:sp>
        <p:nvSpPr>
          <p:cNvPr id="27" name="Text 25"/>
          <p:cNvSpPr txBox="1"/>
          <p:nvPr/>
        </p:nvSpPr>
        <p:spPr>
          <a:xfrm>
            <a:off x="9710928" y="306324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Value</a:t>
            </a:r>
            <a:endParaRPr lang="en-US" sz="1700" dirty="0"/>
          </a:p>
        </p:txBody>
      </p:sp>
      <p:sp>
        <p:nvSpPr>
          <p:cNvPr id="28" name="Text 26"/>
          <p:cNvSpPr txBox="1"/>
          <p:nvPr/>
        </p:nvSpPr>
        <p:spPr>
          <a:xfrm>
            <a:off x="9784080" y="3566160"/>
            <a:ext cx="1773936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business insight actually extracted — the point of it all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 · DISCUSS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Which V's Dominate Here?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544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pairs, classify each example by its dominant V's (2 minutes):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148840"/>
            <a:ext cx="530352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22960" y="2423160"/>
            <a:ext cx="457200" cy="45720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2960" y="2423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242316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 Transactions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06324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Millions of records/day, must be accurate and consistent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172200" y="2148840"/>
            <a:ext cx="530352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446520" y="2423160"/>
            <a:ext cx="457200" cy="45720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446520" y="2423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42316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Media Posts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446520" y="306324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Constant real-time stream of unstructured text &amp; images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48640" y="4206240"/>
            <a:ext cx="530352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480560"/>
            <a:ext cx="457200" cy="457200"/>
          </a:xfrm>
          <a:prstGeom prst="ellipse">
            <a:avLst/>
          </a:prstGeom>
          <a:solidFill>
            <a:srgbClr val="21295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22960" y="44805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463040" y="448056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IoT Sensor Streams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822960" y="512064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high-frequency readings from thousands of devices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172200" y="4206240"/>
            <a:ext cx="530352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446520" y="4480560"/>
            <a:ext cx="457200" cy="457200"/>
          </a:xfrm>
          <a:prstGeom prst="ellipse">
            <a:avLst/>
          </a:prstGeom>
          <a:solidFill>
            <a:srgbClr val="3D7A99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6446520" y="44805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7086600" y="448056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 Records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6446520" y="512064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Mixed structured (labs) and unstructured (notes) data; accuracy critical</a:t>
            </a:r>
            <a:endParaRPr lang="en-US" sz="1250" dirty="0"/>
          </a:p>
        </p:txBody>
      </p:sp>
      <p:sp>
        <p:nvSpPr>
          <p:cNvPr id="25" name="Text 23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 · LEARNING OUTCOME 2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Opportunities Big Data Unlocks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02920" cy="50292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828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234440" y="178308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Personalization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468880"/>
            <a:ext cx="3520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Recommendation engines tailored to each user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297680" y="1828800"/>
            <a:ext cx="502920" cy="50292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297680" y="1828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4983480" y="178308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Fraud Detection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4297680" y="2468880"/>
            <a:ext cx="3520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anomaly detection across transactions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046720" y="1828800"/>
            <a:ext cx="502920" cy="50292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8046720" y="1828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8732520" y="178308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Predictive Maintenance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8046720" y="2468880"/>
            <a:ext cx="3520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Anticipating equipment failure before it happens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48640" y="4114800"/>
            <a:ext cx="502920" cy="50292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48640" y="4114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234440" y="406908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Sentiment Tracking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4754880"/>
            <a:ext cx="3520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Understanding customers at scale from text &amp; social data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297680" y="4114800"/>
            <a:ext cx="502920" cy="50292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4297680" y="4114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4983480" y="406908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Business Models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4297680" y="4754880"/>
            <a:ext cx="3520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Ride-sharing, streaming — built entirely on data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8046720" y="4114800"/>
            <a:ext cx="502920" cy="50292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8046720" y="4114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8732520" y="406908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Operational Efficiency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8046720" y="4754880"/>
            <a:ext cx="3520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Optimizing supply chains and resource allocation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 · LEARNING OUTCOME 2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Challenges to Navigate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5303520" cy="448056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2011680"/>
            <a:ext cx="457200" cy="45720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6" name="Shape 4"/>
          <p:cNvSpPr/>
          <p:nvPr/>
        </p:nvSpPr>
        <p:spPr>
          <a:xfrm>
            <a:off x="1033272" y="2176272"/>
            <a:ext cx="128016" cy="128016"/>
          </a:xfrm>
          <a:prstGeom prst="roundRect">
            <a:avLst/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5087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Technical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2697480"/>
            <a:ext cx="46634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Storage &amp; compute scaling</a:t>
            </a:r>
            <a:endParaRPr lang="en-US" sz="13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Integrating diverse data formats</a:t>
            </a:r>
            <a:endParaRPr lang="en-US" sz="13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Meeting latency requirements</a:t>
            </a:r>
            <a:endParaRPr lang="en-US" sz="13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Maintaining data quality</a:t>
            </a:r>
            <a:endParaRPr lang="en-US" sz="13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&amp; privacy at scale</a:t>
            </a:r>
            <a:endParaRPr lang="en-US" sz="13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Talent / skills gap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6172200" y="1783080"/>
            <a:ext cx="5303520" cy="448056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92240" y="2011680"/>
            <a:ext cx="457200" cy="45720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1" name="Shape 9"/>
          <p:cNvSpPr/>
          <p:nvPr/>
        </p:nvSpPr>
        <p:spPr>
          <a:xfrm>
            <a:off x="6656832" y="2176272"/>
            <a:ext cx="128016" cy="128016"/>
          </a:xfrm>
          <a:prstGeom prst="roundRect">
            <a:avLst/>
          </a:prstGeom>
          <a:solidFill>
            <a:srgbClr val="FFFFFF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13232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Business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492240" y="2697480"/>
            <a:ext cx="46634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Infrastructure cost</a:t>
            </a:r>
            <a:endParaRPr lang="en-US" sz="13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governance &amp; compliance</a:t>
            </a:r>
            <a:endParaRPr lang="en-US" sz="13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Regulatory concerns (e.g. privacy law)</a:t>
            </a:r>
            <a:endParaRPr lang="en-US" sz="13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Organizational resistance to data-driven decisions</a:t>
            </a:r>
            <a:endParaRPr lang="en-US" sz="13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Ethical use of data — bias, surveillance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881360" y="548640"/>
            <a:ext cx="182880" cy="182880"/>
          </a:xfrm>
          <a:prstGeom prst="ellipse">
            <a:avLst/>
          </a:prstGeom>
          <a:solidFill>
            <a:srgbClr val="1C7293">
              <a:alpha val="7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1338560" y="1005840"/>
            <a:ext cx="109728" cy="109728"/>
          </a:xfrm>
          <a:prstGeom prst="ellipse">
            <a:avLst/>
          </a:prstGeom>
          <a:solidFill>
            <a:srgbClr val="1C7293">
              <a:alpha val="7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607040" y="1371600"/>
            <a:ext cx="91440" cy="91440"/>
          </a:xfrm>
          <a:prstGeom prst="ellipse">
            <a:avLst/>
          </a:prstGeom>
          <a:solidFill>
            <a:srgbClr val="1C7293">
              <a:alpha val="7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6035040"/>
            <a:ext cx="164592" cy="164592"/>
          </a:xfrm>
          <a:prstGeom prst="ellipse">
            <a:avLst/>
          </a:prstGeom>
          <a:solidFill>
            <a:srgbClr val="1C7293">
              <a:alpha val="7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1051560" y="6355080"/>
            <a:ext cx="91440" cy="91440"/>
          </a:xfrm>
          <a:prstGeom prst="ellipse">
            <a:avLst/>
          </a:prstGeom>
          <a:solidFill>
            <a:srgbClr val="1C7293">
              <a:alpha val="7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365760" y="6355080"/>
            <a:ext cx="91440" cy="91440"/>
          </a:xfrm>
          <a:prstGeom prst="ellipse">
            <a:avLst/>
          </a:prstGeom>
          <a:solidFill>
            <a:srgbClr val="1C7293">
              <a:alpha val="70000"/>
            </a:srgbClr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 · CASE SPOTLIGHT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Netflix: Recommendations at Scale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18288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Dominant V's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2240280"/>
            <a:ext cx="49377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— billions of viewing events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Velocity — real-time viewing &amp; rating streams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Variety — clicks, watch time, ratings, text reviews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40233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Opportunity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4389120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Personalized recommendations drive engagement and retention — a direct revenue lever.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400800" y="1828800"/>
            <a:ext cx="5212080" cy="4114800"/>
          </a:xfrm>
          <a:prstGeom prst="roundRect">
            <a:avLst>
              <a:gd name="adj" fmla="val 2667"/>
            </a:avLst>
          </a:prstGeom>
          <a:solidFill>
            <a:srgbClr val="17204A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00800" y="2103120"/>
            <a:ext cx="5212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600" b="1" dirty="0">
                <a:solidFill>
                  <a:srgbClr val="5FD4C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80%</a:t>
            </a:r>
            <a:endParaRPr lang="en-US" sz="56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3200400"/>
            <a:ext cx="4480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content watched on Netflix is estimated to come from algorithmic recommendations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949440" y="4206240"/>
            <a:ext cx="4114800" cy="0"/>
          </a:xfrm>
          <a:prstGeom prst="line">
            <a:avLst/>
          </a:prstGeom>
          <a:noFill/>
          <a:ln w="12700">
            <a:solidFill>
              <a:srgbClr val="1C7293">
                <a:alpha val="60000"/>
              </a:srgbClr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766560" y="443484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Challenge: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4754880"/>
            <a:ext cx="4480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Cold-start problem for new users, feedback-loop bias, and the compute cost of retraining models continuously.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 · WHERE THIS COURSE FITS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12-Week Journey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611880" cy="502920"/>
          </a:xfrm>
          <a:prstGeom prst="roundRect">
            <a:avLst>
              <a:gd name="adj" fmla="val 14545"/>
            </a:avLst>
          </a:prstGeom>
          <a:solidFill>
            <a:srgbClr val="065A8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92024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Foundations   ·   Wk 1–4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2560320"/>
            <a:ext cx="3611880" cy="3383280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2788920"/>
            <a:ext cx="31546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 data traits · collection &amp; sampling · data quality &amp; pre-processing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43400" y="1920240"/>
            <a:ext cx="3611880" cy="502920"/>
          </a:xfrm>
          <a:prstGeom prst="roundRect">
            <a:avLst>
              <a:gd name="adj" fmla="val 14545"/>
            </a:avLst>
          </a:prstGeom>
          <a:solidFill>
            <a:srgbClr val="1C729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343400" y="192024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Analytics Core   ·   Wk 5–8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343400" y="2560320"/>
            <a:ext cx="3611880" cy="3383280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72000" y="2788920"/>
            <a:ext cx="31546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Descriptive · predictive · prescriptive analytics · survival analysis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38160" y="1920240"/>
            <a:ext cx="3611880" cy="502920"/>
          </a:xfrm>
          <a:prstGeom prst="roundRect">
            <a:avLst>
              <a:gd name="adj" fmla="val 14545"/>
            </a:avLst>
          </a:prstGeom>
          <a:solidFill>
            <a:srgbClr val="21295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8138160" y="192024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Specialized &amp; Viz   ·   Wk 9–12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138160" y="2560320"/>
            <a:ext cx="3611880" cy="3383280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66760" y="2788920"/>
            <a:ext cx="31546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 &amp; sentiment · social network · web analytics · visualization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2423160"/>
            <a:ext cx="11064240" cy="0"/>
          </a:xfrm>
          <a:prstGeom prst="line">
            <a:avLst/>
          </a:prstGeom>
          <a:noFill/>
          <a:ln w="19050">
            <a:solidFill>
              <a:srgbClr val="C7DCE4"/>
            </a:solidFill>
            <a:prstDash val="dash"/>
          </a:ln>
        </p:spPr>
      </p:sp>
      <p:sp>
        <p:nvSpPr>
          <p:cNvPr id="17" name="Text 15"/>
          <p:cNvSpPr txBox="1"/>
          <p:nvPr/>
        </p:nvSpPr>
        <p:spPr>
          <a:xfrm>
            <a:off x="548640" y="61722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1 is where you are now — the base every later week builds on.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881360" y="548640"/>
            <a:ext cx="182880" cy="182880"/>
          </a:xfrm>
          <a:prstGeom prst="ellipse">
            <a:avLst/>
          </a:prstGeom>
          <a:solidFill>
            <a:srgbClr val="1C7293">
              <a:alpha val="8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1338560" y="1005840"/>
            <a:ext cx="109728" cy="109728"/>
          </a:xfrm>
          <a:prstGeom prst="ellipse">
            <a:avLst/>
          </a:prstGeom>
          <a:solidFill>
            <a:srgbClr val="1C7293">
              <a:alpha val="8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607040" y="1371600"/>
            <a:ext cx="91440" cy="91440"/>
          </a:xfrm>
          <a:prstGeom prst="ellipse">
            <a:avLst/>
          </a:prstGeom>
          <a:solidFill>
            <a:srgbClr val="1C7293">
              <a:alpha val="8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6035040"/>
            <a:ext cx="164592" cy="164592"/>
          </a:xfrm>
          <a:prstGeom prst="ellipse">
            <a:avLst/>
          </a:prstGeom>
          <a:solidFill>
            <a:srgbClr val="1C7293">
              <a:alpha val="8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1051560" y="6355080"/>
            <a:ext cx="91440" cy="91440"/>
          </a:xfrm>
          <a:prstGeom prst="ellipse">
            <a:avLst/>
          </a:prstGeom>
          <a:solidFill>
            <a:srgbClr val="1C7293">
              <a:alpha val="8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365760" y="6355080"/>
            <a:ext cx="91440" cy="91440"/>
          </a:xfrm>
          <a:prstGeom prst="ellipse">
            <a:avLst/>
          </a:prstGeom>
          <a:solidFill>
            <a:srgbClr val="1C7293">
              <a:alpha val="80000"/>
            </a:srgbClr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8FD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WRAP-UP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Recap &amp; Next Week</a:t>
            </a:r>
            <a:endParaRPr lang="en-US" sz="3200" dirty="0"/>
          </a:p>
        </p:txBody>
      </p:sp>
      <p:sp>
        <p:nvSpPr>
          <p:cNvPr id="10" name="Shape 8"/>
          <p:cNvSpPr/>
          <p:nvPr/>
        </p:nvSpPr>
        <p:spPr>
          <a:xfrm>
            <a:off x="548640" y="1783080"/>
            <a:ext cx="6309360" cy="4389120"/>
          </a:xfrm>
          <a:prstGeom prst="roundRect">
            <a:avLst>
              <a:gd name="adj" fmla="val 2500"/>
            </a:avLst>
          </a:prstGeom>
          <a:solidFill>
            <a:srgbClr val="17204A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2011680"/>
            <a:ext cx="5669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8FD3E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Today's Key Takeaways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2606040"/>
            <a:ext cx="56692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 data is defined by Volume, Velocity, Variety, Veracity, and Value</a:t>
            </a:r>
            <a:endParaRPr lang="en-US" sz="145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unlocks real opportunities — but comes with real technical and business challenges</a:t>
            </a:r>
            <a:endParaRPr lang="en-US" sz="145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course builds a full analytics pipeline over 12 weeks, on top of the infrastructure you already know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7086600" y="1783080"/>
            <a:ext cx="4526280" cy="4389120"/>
          </a:xfrm>
          <a:prstGeom prst="roundRect">
            <a:avLst>
              <a:gd name="adj" fmla="val 2500"/>
            </a:avLst>
          </a:prstGeom>
          <a:solidFill>
            <a:srgbClr val="065A8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406640" y="205740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Week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7406640" y="2423160"/>
            <a:ext cx="3931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 Collection &amp; Sampling</a:t>
            </a:r>
            <a:endParaRPr lang="en-US" sz="2100" dirty="0"/>
          </a:p>
        </p:txBody>
      </p:sp>
      <p:sp>
        <p:nvSpPr>
          <p:cNvPr id="16" name="Text 14"/>
          <p:cNvSpPr txBox="1"/>
          <p:nvPr/>
        </p:nvSpPr>
        <p:spPr>
          <a:xfrm>
            <a:off x="7406640" y="3337560"/>
            <a:ext cx="39319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5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sources &amp; collection methods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5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Sampling theory: random, stratified, systematic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E5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Big-data sampling: reservoir sampling, sketches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2026-09-17T01:34:22Z</dcterms:created>
  <dcterms:modified xsi:type="dcterms:W3CDTF">2026-09-17T01:34:22Z</dcterms:modified>
</cp:coreProperties>
</file>