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92640" y="-548640"/>
            <a:ext cx="3200400" cy="3200400"/>
          </a:xfrm>
          <a:prstGeom prst="ellipse">
            <a:avLst/>
          </a:prstGeom>
          <a:ln w="19050">
            <a:solidFill>
              <a:srgbClr val="065A82">
                <a:alpha val="7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1874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 ·  DATA SCIENCE SPECIALIZATION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Collection &amp; Sampling</a:t>
            </a:r>
            <a:endParaRPr lang="en-US" sz="50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4290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— From Raw Data to a Workable Dataset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31520" y="4160520"/>
            <a:ext cx="20116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3434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&amp; collection methods, classical sampling theory, and sampling at big-data scale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6263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8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Kelaniya  ·  Faculty of Science  · 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Left Off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667512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Week 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5943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is defined by Volume, Velocity, Variety, Veracity, and Value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creates real opportunities, alongside real technical and business challenges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course builds a full analytics pipeline over 12 weeks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52360" y="1783080"/>
            <a:ext cx="4160520" cy="4434840"/>
          </a:xfrm>
          <a:prstGeom prst="roundRect">
            <a:avLst>
              <a:gd name="adj" fmla="val 2637"/>
            </a:avLst>
          </a:prstGeom>
          <a:solidFill>
            <a:srgbClr val="065A8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Week 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772400" y="24231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data ready to analyze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7772400" y="342900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 descriptive, predictive, or prescriptive technique can run — we need data in hand, and often just enough of it.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AGENDA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Today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2057400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057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0574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data landscape: structured, semi-structured, unstructured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05840" y="2628900"/>
            <a:ext cx="420624" cy="42062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05840" y="26289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26289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collect it — and the challenges that come with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005840" y="3200400"/>
            <a:ext cx="420624" cy="420624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05840" y="3200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2004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sample at all?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05840" y="3771900"/>
            <a:ext cx="420624" cy="420624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05840" y="37719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37719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classical sampling techniques, and their pitfalls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005840" y="4343400"/>
            <a:ext cx="420624" cy="420624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05840" y="4343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691640" y="43434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big should your sample be?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" y="4914900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05840" y="49149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691640" y="49149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at big-data scale: reservoir sampling &amp; sketches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005840" y="5486400"/>
            <a:ext cx="420624" cy="42062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05840" y="5486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691640" y="5486400"/>
            <a:ext cx="8961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lab &amp; next week preview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Types of Data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611880" cy="44348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57400"/>
            <a:ext cx="146304" cy="14630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97280" y="196596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39572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Fits neatly into rows &amp; columns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database tables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Spreadsheets &amp; CSVs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readings with fixed fields</a:t>
            </a:r>
            <a:endParaRPr lang="en-US" sz="12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 bank's daily transaction table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611880" cy="44348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92040" y="196596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Semi-Structured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39572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structure, but not a fixed schema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017520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&amp; XML documents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server / application logs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 document stores</a:t>
            </a:r>
            <a:endParaRPr lang="en-US" sz="12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2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 REST API response with nested fields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38160" y="1783080"/>
            <a:ext cx="3611880" cy="44348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2057400"/>
            <a:ext cx="146304" cy="146304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0" y="196596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Unstructured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39572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predefined structure at all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017520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text — emails, reviews, posts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Images, audio, video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PDFs and scanned documents</a:t>
            </a:r>
            <a:endParaRPr lang="en-US" sz="12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25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 folder of customer support call recordings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 METHODS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Collect It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75564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Collection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5000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bulk loads on a schedule.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08152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cron jobs, Apache Airflow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97680" y="17830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2976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175564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Streaming Collection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235000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ingestion as events happen.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308152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Apache Kafka, Amazon Kinesis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46720" y="17830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0467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0" y="175564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8046720" y="235000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Pulling data from a service's endpoint on demand.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8046720" y="308152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REST, GraphQL, webhooks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41148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486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188720" y="408736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Scraping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68172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Extracting data when no API is available.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41324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BeautifulSoup, Scrapy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97680" y="41148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29768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937760" y="408736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&amp; IoT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4297680" y="468172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 pushing continuous readings.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4297680" y="541324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MQTT, Zigbee, edge gateways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46720" y="41148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04672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0" y="4087368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Logs</a:t>
            </a:r>
            <a:endParaRPr lang="en-US" sz="1450" dirty="0"/>
          </a:p>
        </p:txBody>
      </p:sp>
      <p:sp>
        <p:nvSpPr>
          <p:cNvPr id="32" name="Text 30"/>
          <p:cNvSpPr txBox="1"/>
          <p:nvPr/>
        </p:nvSpPr>
        <p:spPr>
          <a:xfrm>
            <a:off x="8046720" y="468172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 and user-generated events.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046720" y="5413248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the ELK stack, Fluentd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 METHODS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 in Practice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Limits &amp; Quotas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cap how much you can pull per minute or day — you must throttle or back off.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82880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29768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Drift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Fields appear, disappear, or change meaning over time as upstream systems evolve.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1828800"/>
            <a:ext cx="502920" cy="50292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04672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73252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Legality &amp; Ethics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804672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Scraping must respect robots.txt, terms of service, and data-privacy law.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vs. Freshness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Truly real-time collection costs far more infrastructure than periodic batches.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97680" y="4114800"/>
            <a:ext cx="502920" cy="502920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29768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498348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&amp; Late Events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Streams can redeliver the same event, or deliver it out of order.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46720" y="4114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04672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73252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at Scale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804672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storage, egress, and API costs add up quickly at big-data volumes.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Sample at All?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0352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Everything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663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— a full job over 50M rows can take hours on a cluster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Expensive — more compute and storage to touch it all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unnecessary — a good sample estimates the same answer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Sometimes impossible — infinite streams never "finish"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783080"/>
            <a:ext cx="5303520" cy="4434840"/>
          </a:xfrm>
          <a:prstGeom prst="roundRect">
            <a:avLst>
              <a:gd name="adj" fmla="val 2474"/>
            </a:avLst>
          </a:prstGeom>
          <a:solidFill>
            <a:srgbClr val="065A82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92240" y="20116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Smart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651760"/>
            <a:ext cx="4663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— a 100K-row sample often finishes in seconds, not hours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— a fraction of the compute and storage cost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accurate — ~1,000 well-drawn records can estimate a population statistic within a few percentage points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on streams — see a representative slice as data arrives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Classical Techniques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574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44752" y="199339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Sampling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517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record has an equal chance of selection — the simplest, most unbiased baseline.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3649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numbering all customers and using a random-number generator to pick 500.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72200" y="182880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46520" y="205740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46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68312" y="199339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 Sampling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6517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the population into subgroups first, then sample proportionally from each.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336499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sampling 5% of transactions from every branch, so small branches aren't lost.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416052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4389120"/>
            <a:ext cx="457200" cy="45720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444752" y="432511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Sampling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9834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every k-th record after a random start — simple on ordered or streaming data.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569671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auditing every 20th invoice starting from a randomly chosen first one.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172200" y="416052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46520" y="4389120"/>
            <a:ext cx="457200" cy="45720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4652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68312" y="432511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Sampling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446520" y="49834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Randomly select whole clusters and use every record within them.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46520" y="569671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3D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randomly picking 10 of 200 retail stores and using all of their sales data.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 · WORKED EXAMPLE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Population, Four Ways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survey 10,000 students on cafeteria satisfaction — target sample n = 400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035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19456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44752" y="21305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8892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all 10,000 students 1-10,000. Use a random-number generator to draw 400 IDs.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965960"/>
            <a:ext cx="53035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46520" y="219456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4652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68312" y="21305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78892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by faculty, sampled proportionally: Science 3,000 (30%) → 120  ·  Engineering 2,500 (25%) → 100  ·  Arts 2,500 (25%) → 100  ·  Business 2,000 (20%) → 80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160520"/>
            <a:ext cx="53035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389120"/>
            <a:ext cx="457200" cy="45720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44752" y="432511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 k = 10,000 / 400 = 25. Pick a random start between 1-25 (say 14), then every 25th student after: 14, 39, 64, ...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72200" y="4160520"/>
            <a:ext cx="530352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6520" y="4389120"/>
            <a:ext cx="457200" cy="457200"/>
          </a:xfrm>
          <a:prstGeom prst="ellipse">
            <a:avLst/>
          </a:prstGeom>
          <a:solidFill>
            <a:srgbClr val="3D7A9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4652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068312" y="432511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498348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tutorial groups of ~50 students each. Randomly select 8 groups (8 × 50 = 400) and survey everyone in them.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4008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target size, four different selection mechanics — and four different risk profiles.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Sampling Bias &amp; Pitfalls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is only useful if it represents the population — watch for these traps (quantified live in this week's notebook):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035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212848"/>
            <a:ext cx="438912" cy="438912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2128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488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Bias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2491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sampling method systematically favors or excludes certain groups.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22783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surveying only app users misses customers who never installed it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22960" y="3639312"/>
            <a:ext cx="47548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37033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against it: draw from every channel your population actually uses, not just the easiest one.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72200" y="2011680"/>
            <a:ext cx="53035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46520" y="2212848"/>
            <a:ext cx="438912" cy="43891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46520" y="22128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21488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Survivorship Bias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272491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"survivors" are visible, so failures are invisible to the analysis.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446520" y="322783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studying only currently active accounts ignores everyone who churned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46520" y="3639312"/>
            <a:ext cx="47548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46520" y="37033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against it: deliberately include the dropouts, failures, and churned records too.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4251960"/>
            <a:ext cx="53035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2960" y="4453128"/>
            <a:ext cx="438912" cy="438912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22960" y="44531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43891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Undercoverage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822960" y="496519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of the population has no realistic chance of being sampled at all.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" y="546811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phone surveys miss people without a registered phone number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822960" y="5879592"/>
            <a:ext cx="47548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2960" y="5943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against it: check your sampling frame actually covers the full population first.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172200" y="4251960"/>
            <a:ext cx="53035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46520" y="4453128"/>
            <a:ext cx="438912" cy="438912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46520" y="44531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7040880" y="43891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Non-Response Bias</a:t>
            </a:r>
            <a:endParaRPr lang="en-US" sz="1450" dirty="0"/>
          </a:p>
        </p:txBody>
      </p:sp>
      <p:sp>
        <p:nvSpPr>
          <p:cNvPr id="33" name="Text 31"/>
          <p:cNvSpPr txBox="1"/>
          <p:nvPr/>
        </p:nvSpPr>
        <p:spPr>
          <a:xfrm>
            <a:off x="6446520" y="496519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who respond differ systematically from those who don't.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6446520" y="546811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3D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only unhappy customers bother to fill in a feedback form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6446520" y="5879592"/>
            <a:ext cx="47548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446520" y="5943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against it: follow up with non-responders, or weight responses to correct for it.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SPOTLIGHT · SELECTION &amp; NON-RESPONSE BIAS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1936 Literary Digest Poll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828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19456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Literary Digest magazine mailed 10 million straw-vote ballots ahead of the US presidential election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2.4 million people replied — a huge sample by any standard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confidently predicted Alf Landon would beat Franklin D. Roosevelt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114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48056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bias — names came from phone directories and car registrations, which in 1936 skewed toward wealthier, more Republican-leaning households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Non-response bias — only ~24% replied, and Roosevelt supporters were less likely to mail a ballot back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080760" y="1828800"/>
            <a:ext cx="5532120" cy="4389120"/>
          </a:xfrm>
          <a:prstGeom prst="roundRect">
            <a:avLst>
              <a:gd name="adj" fmla="val 250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80760" y="2103120"/>
            <a:ext cx="5532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5FD4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60.8%</a:t>
            </a:r>
            <a:endParaRPr lang="en-US" sz="52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320040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popular vote Roosevelt actually won — one of the largest miscalls in polling history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629400" y="4206240"/>
            <a:ext cx="443484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46520" y="44348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lesson: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480060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huge sample size doesn't guarantee an unbiased one. 2.4 million responses were still wrong, because both who was asked and who bothered to answer were skewed the same direction.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SPOTLIGHT · SURVIVORSHIP BIAS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Abraham Wald and the Bomber Problem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War II, US Air Force — where should armor go on a bomber?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03520" cy="420624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military saw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834640"/>
            <a:ext cx="46634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examined planes returning from combat missions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Bullet holes clustered on the wings, fuselage, and tail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conclusion: reinforce armor where the damage is visible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2200" y="2011680"/>
            <a:ext cx="5303520" cy="4206240"/>
          </a:xfrm>
          <a:prstGeom prst="roundRect">
            <a:avLst>
              <a:gd name="adj" fmla="val 2609"/>
            </a:avLst>
          </a:prstGeom>
          <a:solidFill>
            <a:srgbClr val="065A82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22402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Wald pointed out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834640"/>
            <a:ext cx="46634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study only included planes that survived and made it home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hit in the engine or cockpit mostly never returned at all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"undamaged" spots on survivors were exactly where hits were fatal</a:t>
            </a:r>
            <a:endParaRPr lang="en-US" sz="1300" dirty="0"/>
          </a:p>
          <a:p>
            <a:pPr marL="342900" indent="-342900"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Conclusion: armor the places with the fewest holes on returning planes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lesson: the data you don't see can matter more than the data you do — missing records are rarely missing at random.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20040" y="6537960"/>
            <a:ext cx="109728" cy="109728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653796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SPOTLIGHT · BIAS IN BIG DATA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Google Flu Trends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828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19456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 in 2008: estimated flu prevalence from search-query volume across millions of users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 official health-agency surveillance, and tracked it well for several years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2013, it was badly overestimating the actual flu peak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14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48056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used whichever search terms happened to correlate with past data — not a designed sample tied to actual illness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 coverage of flu season drove flu-related searches from worried, healthy people, not just the sick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Google's own autocomplete and related-search changes quietly shifted user search behavior over time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080760" y="1828800"/>
            <a:ext cx="5532120" cy="4389120"/>
          </a:xfrm>
          <a:prstGeom prst="roundRect">
            <a:avLst>
              <a:gd name="adj" fmla="val 250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2103120"/>
            <a:ext cx="5532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5FD4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~2×</a:t>
            </a:r>
            <a:endParaRPr lang="en-US" sz="56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320040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the overestimate of the actual 2013 flu peak reported by the CDC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29400" y="4206240"/>
            <a:ext cx="443484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46520" y="44348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lesson: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46520" y="480060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doesn't exempt you from sampling theory. A huge, passively collected dataset can still be a biased, moving sample of the thing you actually want to measure.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 the Bias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pairs, name the bias at work in each scenario (4 minutes):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093976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04672" y="20939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89888" y="2002536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university measures "student satisfaction" from a form linked only on the library's homepage.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874520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28232" y="2093976"/>
            <a:ext cx="420624" cy="42062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28232" y="20939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013448" y="2002536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fintech app studies power-user behavior using only accounts that finished onboarding, ignoring everyone who dropped out partway.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3355848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4672" y="3575304"/>
            <a:ext cx="420624" cy="420624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04672" y="35753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89888" y="3483864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restaurant's feedback kiosk collects mostly 1-star and 5-star ratings, with very few in the middle.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72200" y="3355848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28232" y="3575304"/>
            <a:ext cx="420624" cy="420624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28232" y="35753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013448" y="3483864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startup recruits beta testers by posting only in a Discord server full of existing power users.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4837176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4672" y="5056632"/>
            <a:ext cx="420624" cy="420624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04672" y="50566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389888" y="4965192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telecom analyzes "typical call duration" using only calls that completed normally, excluding all dropped calls.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172200" y="4837176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28232" y="5056632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428232" y="50566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013448" y="4965192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course evaluation is emailed to students, but only those still enrolled at week 12 receive it — early dropouts never do.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· ANSWER KEY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 the Bias — Answer Key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48256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04672" y="20482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956816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Undercoverage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389888" y="2359152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who never visit the library or its homepage have zero chance of being sampled.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1828800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28232" y="2048256"/>
            <a:ext cx="420624" cy="42062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28232" y="20482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013448" y="1956816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Survivorship Bias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7013448" y="2359152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who abandoned onboarding are invisible — exactly the users most likely to reveal a problem.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401568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" y="3621024"/>
            <a:ext cx="420624" cy="420624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04672" y="36210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389888" y="3529584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Non-Response Bias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389888" y="3931920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Moderately satisfied customers rarely bother to rate at all, so only the extremes respond.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72200" y="3401568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28232" y="3621024"/>
            <a:ext cx="420624" cy="420624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28232" y="36210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013448" y="3529584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Bias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7013448" y="3931920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sampling frame — an existing power-user community — excludes casual and prospective users entirely.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974336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04672" y="5193792"/>
            <a:ext cx="420624" cy="420624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04672" y="51937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1389888" y="5102352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Survivorship Bias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1389888" y="55046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Dropped calls are the very failures a network team needs to see, and this method removes them.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172200" y="4974336"/>
            <a:ext cx="5303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28232" y="5193792"/>
            <a:ext cx="420624" cy="420624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28232" y="51937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7013448" y="5102352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Non-Response / Attrition Bias</a:t>
            </a:r>
            <a:endParaRPr lang="en-US" sz="1450" dirty="0"/>
          </a:p>
        </p:txBody>
      </p:sp>
      <p:sp>
        <p:nvSpPr>
          <p:cNvPr id="33" name="Text 31"/>
          <p:cNvSpPr txBox="1"/>
          <p:nvPr/>
        </p:nvSpPr>
        <p:spPr>
          <a:xfrm>
            <a:off x="7013448" y="55046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dropouts are excluded by construction, biasing results toward students who stayed.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the Right Technique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2743200" y="20116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WHEN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20116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 FOR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732520" y="20116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68680" y="2395728"/>
            <a:ext cx="1042416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6060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2606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want an unbiased baseline, no known subgroups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989320" y="260604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subgroups can be under-represented by chance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732520" y="260604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random audit of tax returns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68680" y="3136392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22783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2743200" y="322783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Subgroups matter and must be proportionally represented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989320" y="322783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knowing group membership in advance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732520" y="3227832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Election polling stratified by region and age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3758184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3849624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2743200" y="3849624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ordered or streaming, and simplicity matters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989320" y="3849624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periodic patterns can bias the sample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732520" y="3849624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Inspecting every 50th unit off a production line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68680" y="4379976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4471416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2743200" y="4471416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naturally grouped and full population access is costly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989320" y="4471416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sampling error than random if clusters are diverse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732520" y="4471416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health survey of a few villages, in full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Choose: A Quick Decision Guide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5778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87452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defined subgroups (region, category, tier) matter for your analysis?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949440" y="1874520"/>
            <a:ext cx="4663440" cy="822960"/>
          </a:xfrm>
          <a:prstGeom prst="roundRect">
            <a:avLst>
              <a:gd name="adj" fmla="val 11111"/>
            </a:avLst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178040" y="18745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 Sampling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26480" y="2286000"/>
            <a:ext cx="822960" cy="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6263640" y="19659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55778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0632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data streaming, or too large to fully enumerate?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949440" y="3063240"/>
            <a:ext cx="4663440" cy="822960"/>
          </a:xfrm>
          <a:prstGeom prst="roundRect">
            <a:avLst>
              <a:gd name="adj" fmla="val 11111"/>
            </a:avLst>
          </a:prstGeom>
          <a:solidFill>
            <a:srgbClr val="065A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178040" y="306324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Sampling  (or Reservoir Sampling for unbounded streams)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3474720"/>
            <a:ext cx="822960" cy="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15" name="Text 13"/>
          <p:cNvSpPr txBox="1"/>
          <p:nvPr/>
        </p:nvSpPr>
        <p:spPr>
          <a:xfrm>
            <a:off x="6263640" y="31546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4251960"/>
            <a:ext cx="55778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2519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population naturally grouped into costly-to-access clusters (stores, villages, servers)?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949440" y="4251960"/>
            <a:ext cx="4663440" cy="822960"/>
          </a:xfrm>
          <a:prstGeom prst="roundRect">
            <a:avLst>
              <a:gd name="adj" fmla="val 11111"/>
            </a:avLst>
          </a:prstGeom>
          <a:solidFill>
            <a:srgbClr val="21295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178040" y="425196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Sampling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26480" y="4663440"/>
            <a:ext cx="822960" cy="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21" name="Text 19"/>
          <p:cNvSpPr txBox="1"/>
          <p:nvPr/>
        </p:nvSpPr>
        <p:spPr>
          <a:xfrm>
            <a:off x="6263640" y="4343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337560" y="2697480"/>
            <a:ext cx="0" cy="36576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3429000" y="27432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337560" y="3886200"/>
            <a:ext cx="0" cy="36576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25" name="Text 23"/>
          <p:cNvSpPr txBox="1"/>
          <p:nvPr/>
        </p:nvSpPr>
        <p:spPr>
          <a:xfrm>
            <a:off x="3429000" y="3931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5394960"/>
            <a:ext cx="11064240" cy="685800"/>
          </a:xfrm>
          <a:prstGeom prst="roundRect">
            <a:avLst>
              <a:gd name="adj" fmla="val 13333"/>
            </a:avLst>
          </a:prstGeom>
          <a:solidFill>
            <a:srgbClr val="3D7A99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77240" y="539496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 above? Random Sampling is the unbiased default.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337560" y="5074920"/>
            <a:ext cx="0" cy="320040"/>
          </a:xfrm>
          <a:prstGeom prst="line">
            <a:avLst/>
          </a:prstGeom>
          <a:noFill/>
          <a:ln w="19050">
            <a:solidFill>
              <a:srgbClr val="5A7480"/>
            </a:solidFill>
            <a:prstDash val="solid"/>
            <a:tailEnd type="triangle"/>
          </a:ln>
        </p:spPr>
      </p:sp>
      <p:sp>
        <p:nvSpPr>
          <p:cNvPr id="29" name="Text 27"/>
          <p:cNvSpPr txBox="1"/>
          <p:nvPr/>
        </p:nvSpPr>
        <p:spPr>
          <a:xfrm>
            <a:off x="3429000" y="51206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Big Should Your Sample Be?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intuition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4884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larger sample narrows your margin of error — but with diminishing returns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a point, doubling the sample barely tightens your estimate further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huge population, the required sample size barely grows with N — a 500K and a 500M population often need a similarly sized sample for the same confidence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7091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07492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95% confidence level and a ±5% margin of error, you need roughly n ≈ 385 — whether the population is 50,000 or 50 million.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0" y="1783080"/>
            <a:ext cx="5212080" cy="4480560"/>
          </a:xfrm>
          <a:prstGeom prst="roundRect">
            <a:avLst>
              <a:gd name="adj" fmla="val 2041"/>
            </a:avLst>
          </a:prstGeom>
          <a:solidFill>
            <a:srgbClr val="0F183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720840" y="2057400"/>
            <a:ext cx="45720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Z² · p(1 - p)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  =  ─────────────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e²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  =  required sample size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  =  confidence level's z-score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(e.g. 1.96 for 95% confidence)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  =  estimated proportion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(use 0.5 if unknown — safest)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  =  margin of error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(e.g. 0.05 for ±5%)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AT SCALE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Reservoir Sampling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it solves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reading an unbounded stream — you don't know how many records there will be, and can't store them all. How do you keep a fair random sample of size k as it flows past?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93592"/>
            <a:ext cx="5486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first k records as your reservoir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new record n (n &gt; k), keep it with probability k/n — replacing a random existing entry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record ends up with an equal k/N chance of being in the final sample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349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it: k = 2, items A, B, C, D...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687568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D4C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[A,B] → see C, keep w.p. 2/3 → [A,C] → see D, keep w.p. 2/4 → ...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0" y="1737360"/>
            <a:ext cx="5212080" cy="4526280"/>
          </a:xfrm>
          <a:prstGeom prst="roundRect">
            <a:avLst>
              <a:gd name="adj" fmla="val 2020"/>
            </a:avLst>
          </a:prstGeom>
          <a:solidFill>
            <a:srgbClr val="0F183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720840" y="1965960"/>
            <a:ext cx="45720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reservoir_sample(stream, k):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reservoir = []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n, item in enumerate(stream, 1):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if n &lt;= k: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reservoir.append(item)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else: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j = random.randint(1, n)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if j &lt;= k: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reservoir[j - 1] = item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reservoir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AT SCALE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Works &amp; Where It's Used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every record gets a fair k/N chance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48840"/>
            <a:ext cx="5486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n enters the reservoir the moment it arrives with probability k/n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item already inside is only evicted if a later arrival both lands in the reservoir and happens to pick that exact slot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Multiplying these survival odds across every future arrival gives every item — early or late — exactly a k/N chance of surviving to the end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empirically in this week's notebook: a 20,000-trial Monte Carlo check landed every item within ±0.004 of the expected 10% selection rate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976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66344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Space: O(k) — constant, no matter how long the stream runs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Time: a single O(N) pass, O(1) amortized work per item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0" y="1737360"/>
            <a:ext cx="5212080" cy="4526280"/>
          </a:xfrm>
          <a:prstGeom prst="roundRect">
            <a:avLst>
              <a:gd name="adj" fmla="val 202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720840" y="1965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it's used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20840" y="233172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engines sampling rows from a live, growing table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tracing systems, keeping a fixed number of spans per time window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platforms sampling a fixed-rate slice of a live "firehose" feed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testing frameworks holding a fixed-size holdout from live traffic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720840" y="4709160"/>
            <a:ext cx="457200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720840" y="48920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weighted variant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720840" y="5230368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 items should be more likely to be kept (e.g. sampling proportional to transaction size), Algorithm A-Res assigns each item a key u^(1/weight) for random u, and keeps the top-k keys.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AT SCALE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Sketching for Streams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don't need the sample itself — just a fast, approximate answer about the whole stream.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03520" cy="4160520"/>
          </a:xfrm>
          <a:prstGeom prst="roundRect">
            <a:avLst>
              <a:gd name="adj" fmla="val 263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860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Count-Min Sketch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“How many times has X appeared?”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46120"/>
            <a:ext cx="4709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 increments one cell per row across d hash functions; estimates by taking the minimum across rows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Fixed-size structure, however long the stream runs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Trades a small, bounded over-count for constant memory — collisions only ever inflate a count, never deflate it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in: network traffic monitoring, trending-topic detection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2057400"/>
            <a:ext cx="5303520" cy="4160520"/>
          </a:xfrm>
          <a:prstGeom prst="roundRect">
            <a:avLst>
              <a:gd name="adj" fmla="val 263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92240" y="22860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HyperLogLog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“How many distinct items so far?”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492240" y="3246120"/>
            <a:ext cx="4709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 tracks the longest run of leading zeros seen across many hash buckets, then averages across buckets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billions of distinct items using kilobytes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error is about 1-2% of the true count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in: Redis, Google BigQuery, unique visitor counts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AT SCALE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Sketch vs. Exact: A Concrete Comparison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this week's notebook streamed 200,000 events over 40,000 possible unique visitor IDs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110642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1945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21945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REQUIRED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394960" y="219456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06640" y="2194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68680" y="2560320"/>
            <a:ext cx="1042416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7889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(hash set)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108960" y="278892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~4.6 MB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394960" y="2788920"/>
            <a:ext cx="1874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exact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406640" y="27889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store every unique value it has ever seen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68680" y="3410712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" y="35204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Count-Min Sketch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3520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~625 KB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394960" y="3520440"/>
            <a:ext cx="1874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Bounded over-count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406640" y="352044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frequency counts, not unique counts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68680" y="4142232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68680" y="42519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HyperLogLog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3108960" y="425196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 KB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394960" y="4251960"/>
            <a:ext cx="1874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0.54% error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406640" y="425196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specifically for “how many distinct” questions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4406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~1,190× less memory than an exact set, for well under 1% error — run live in this week's notebook, not just illustrative.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LAB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Exercise — Now a Notebook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Week2_Data_Collection_Sampling.ipynb (45–60 min)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10058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from today already runs end-to-end in the notebook on a 10,000-student simulated population (student_population.csv) — these six tasks extend it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the four-technique comparison with n=50 instead of 400 — which estimate degrades the most, and why?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your own biased sampling scenario and quantify the error, the way the notebook's “library survey” demo did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the required n for 99% confidence at ±3% margin — compare it to the 95%/±5% example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the weighted reservoir sampling variant (Algorithm A-Res) from the “Why It Works” slide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the sketching demo to 4,000,000 unique IDs — does memory change? Does the error rate?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&amp; Next Week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548640" y="1783080"/>
            <a:ext cx="6309360" cy="4389120"/>
          </a:xfrm>
          <a:prstGeom prst="roundRect">
            <a:avLst>
              <a:gd name="adj" fmla="val 250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0116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FD3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Key Takeaways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2606040"/>
            <a:ext cx="56692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comes structured, semi-structured, and unstructured — each collected (and challenged) differently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trades a little precision for a lot of speed and cost savings — but watch for bias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sample size grows with confidence and precision, not population size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Reservoir sampling and sketches make sampling work even on unbounded streams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086600" y="1783080"/>
            <a:ext cx="4526280" cy="4389120"/>
          </a:xfrm>
          <a:prstGeom prst="roundRect">
            <a:avLst>
              <a:gd name="adj" fmla="val 2500"/>
            </a:avLst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06640" y="20574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24231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 &amp; Pre-processing I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3520440"/>
            <a:ext cx="39319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dimensions: completeness, accuracy, consistency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 missing values, duplicates, and outliers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categorical variables, normalization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2026-09-23T19:13:19Z</dcterms:created>
  <dcterms:modified xsi:type="dcterms:W3CDTF">2026-09-23T19:13:19Z</dcterms:modified>
</cp:coreProperties>
</file>