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missing</c:v>
                </c:pt>
              </c:strCache>
            </c:strRef>
          </c:tx>
          <c:spPr>
            <a:solidFill>
              <a:srgbClr val="1C729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1295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Age</c:v>
                  </c:pt>
                  <c:pt idx="1">
                    <c:v>Income</c:v>
                  </c:pt>
                  <c:pt idx="2">
                    <c:v>City</c:v>
                  </c:pt>
                  <c:pt idx="3">
                    <c:v>Signup</c:v>
                  </c:pt>
                  <c:pt idx="4">
                    <c:v>Purchase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12.5</c:v>
                </c:pt>
                <c:pt idx="1">
                  <c:v>50</c:v>
                </c:pt>
                <c:pt idx="2">
                  <c:v>0</c:v>
                </c:pt>
                <c:pt idx="3">
                  <c:v>12.5</c:v>
                </c:pt>
                <c:pt idx="4">
                  <c:v>12.5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1295C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Temp (°C)</c:v>
                </c:pt>
              </c:strCache>
            </c:strRef>
          </c:tx>
          <c:spPr>
            <a:solidFill>
              <a:srgbClr val="D85A30"/>
            </a:solidFill>
            <a:ln w="25400" cap="flat">
              <a:solidFill>
                <a:srgbClr val="D85A3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4"/>
            <c:spPr>
              <a:solidFill>
                <a:srgbClr val="D85A30"/>
              </a:solidFill>
              <a:ln w="9525" cap="flat">
                <a:solidFill>
                  <a:srgbClr val="D85A3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  <c:pt idx="8">
                    <c:v>t9</c:v>
                  </c:pt>
                  <c:pt idx="9">
                    <c:v>t10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23.5</c:v>
                </c:pt>
                <c:pt idx="1">
                  <c:v>23.6</c:v>
                </c:pt>
                <c:pt idx="2">
                  <c:v>23.4</c:v>
                </c:pt>
                <c:pt idx="3">
                  <c:v>23.7</c:v>
                </c:pt>
                <c:pt idx="4">
                  <c:v>23.5</c:v>
                </c:pt>
                <c:pt idx="5">
                  <c:v>98.2</c:v>
                </c:pt>
                <c:pt idx="6">
                  <c:v>23.6</c:v>
                </c:pt>
                <c:pt idx="7">
                  <c:v>23.5</c:v>
                </c:pt>
                <c:pt idx="8">
                  <c:v>23.4</c:v>
                </c:pt>
                <c:pt idx="9">
                  <c:v>23.6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035040"/>
            <a:ext cx="164592" cy="164592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778240" y="-1463040"/>
            <a:ext cx="5029200" cy="5029200"/>
          </a:xfrm>
          <a:prstGeom prst="ellipse">
            <a:avLst/>
          </a:prstGeom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92640" y="-548640"/>
            <a:ext cx="3200400" cy="3200400"/>
          </a:xfrm>
          <a:prstGeom prst="ellipse">
            <a:avLst/>
          </a:prstGeom>
          <a:ln w="19050">
            <a:solidFill>
              <a:srgbClr val="065A82">
                <a:alpha val="7000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18745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 ·  DATA SCIENCE SPECIALIZATION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2860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Quality &amp; Pre-processing I</a:t>
            </a:r>
            <a:endParaRPr lang="en-US" sz="46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38328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 — Making Data Usable Before Any Analysis Touches It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31520" y="4114800"/>
            <a:ext cx="2011680" cy="0"/>
          </a:xfrm>
          <a:prstGeom prst="line">
            <a:avLst/>
          </a:prstGeom>
          <a:noFill/>
          <a:ln w="38100">
            <a:solidFill>
              <a:srgbClr val="1C729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42976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F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dimensions, missing data, duplicates &amp; noise, outliers, encoding, and scaling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62636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8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Kelaniya  ·  Faculty of Science  ·  Software Engineering Teaching Unit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&amp; AGENDA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Left Off, and Today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Week 2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47548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comes structured, semi-structured, and unstructured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trades a little precision for a lot of speed — but watch for bias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Reservoir sampling and sketches make sampling work even on unbounded streams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1783080"/>
            <a:ext cx="534924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83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Agenda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583680" y="2606040"/>
            <a:ext cx="384048" cy="384048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2606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14032" y="2606040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data quality matters, and its dimensions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583680" y="3154680"/>
            <a:ext cx="384048" cy="38404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583680" y="3154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114032" y="3154680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data: types, detection, handling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583680" y="3703320"/>
            <a:ext cx="384048" cy="384048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583680" y="3703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114032" y="3703320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Duplicates &amp; noisy data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583680" y="4251960"/>
            <a:ext cx="384048" cy="384048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83680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7114032" y="4251960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Outliers: detecting and handling them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583680" y="4800600"/>
            <a:ext cx="384048" cy="384048"/>
          </a:xfrm>
          <a:prstGeom prst="ellipse">
            <a:avLst/>
          </a:prstGeom>
          <a:solidFill>
            <a:srgbClr val="0E4A6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583680" y="4800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114032" y="4800600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Encoding categorical variables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583680" y="5349240"/>
            <a:ext cx="384048" cy="384048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583680" y="5349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114032" y="5349240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Normalization &amp; standardization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035040"/>
            <a:ext cx="164592" cy="164592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635508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635508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Data Quality Matters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182880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about it this way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2194560"/>
            <a:ext cx="5120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brilliant model trained on bad data still makes bad decisions — garbage in, garbage out</a:t>
            </a:r>
            <a:endParaRPr lang="en-US" sz="13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duplicated record can silently double a KPI; a missing value can silently bias an average</a:t>
            </a:r>
            <a:endParaRPr lang="en-US" sz="13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Veracity — one of Week 1's 5 V's — actually gets dealt with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309360" y="1828800"/>
            <a:ext cx="5303520" cy="4343400"/>
          </a:xfrm>
          <a:prstGeom prst="roundRect">
            <a:avLst>
              <a:gd name="adj" fmla="val 2526"/>
            </a:avLst>
          </a:prstGeom>
          <a:solidFill>
            <a:srgbClr val="17204A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09360" y="2148840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5FD4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 trillion+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675120" y="324612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widely-cited estimate (IBM, 2016) of what poor-quality data costs the US economy every year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858000" y="4251960"/>
            <a:ext cx="4206240" cy="0"/>
          </a:xfrm>
          <a:prstGeom prst="line">
            <a:avLst/>
          </a:prstGeom>
          <a:noFill/>
          <a:ln w="1270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675120" y="44348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goal: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675120" y="4773168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habits and techniques that catch these problems before they reach a model or a dashboard.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Data Quality Dimensions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58444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10312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04672" y="2103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213055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Completeness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83464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anything missing that should be there?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15968" y="1874520"/>
            <a:ext cx="358444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10312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72000" y="2103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230368" y="213055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Accuracy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83464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data correctly reflect reality?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83296" y="1874520"/>
            <a:ext cx="358444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103120"/>
            <a:ext cx="502920" cy="50292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39328" y="2103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997696" y="213055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Consistency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83464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same fact agree across records?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4114800"/>
            <a:ext cx="358444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502920" cy="502920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43708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Timeliness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50749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data current enough to be useful?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315968" y="4114800"/>
            <a:ext cx="358444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502920" cy="502920"/>
          </a:xfrm>
          <a:prstGeom prst="ellipse">
            <a:avLst/>
          </a:prstGeom>
          <a:solidFill>
            <a:srgbClr val="0E4A6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230368" y="43708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Validity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50749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conform to an expected format or range?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083296" y="4114800"/>
            <a:ext cx="358444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997696" y="43708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Uniqueness</a:t>
            </a:r>
            <a:endParaRPr lang="en-US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50749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each real-world fact recorded only once?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FOUNDATIONS · WORKED EXAMPLE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Messy Data in Practice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real-looking customer table — spot the dimension each row violates (the full 311-row version runs in this week's notebook)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1064240" cy="429768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148840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214884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3337560" y="2148840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COUNTRY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14884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SIGNUP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5577840" y="2148840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22960" y="2487168"/>
            <a:ext cx="10515600" cy="0"/>
          </a:xfrm>
          <a:prstGeom prst="line">
            <a:avLst/>
          </a:prstGeom>
          <a:noFill/>
          <a:ln w="12700">
            <a:solidFill>
              <a:srgbClr val="DCE7E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26517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1508760" y="265176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2331720" y="26517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52,000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3337560" y="265176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4572000" y="26517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2023-05-01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5577840" y="265176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31546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1508760" y="31546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31546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61,000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3337560" y="315468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States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0" y="31546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2023-05-03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5577840" y="31546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age — Completeness; "United States" vs "USA" — Consistency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822960" y="36576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1508760" y="365760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2331720" y="36576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3337560" y="36576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4572000" y="36576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2023-05-03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5577840" y="36576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income — Completeness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822960" y="41605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1508760" y="416052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2331720" y="416052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48,000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3337560" y="416052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4572000" y="416052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2022-11-12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5577840" y="416052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= 250 — Accuracy; "U.S." spelling — Consistency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822960" y="46634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1508760" y="466344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2331720" y="46634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58,000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3337560" y="466344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</a:t>
            </a:r>
            <a:endParaRPr lang="en-US" sz="1150" dirty="0"/>
          </a:p>
        </p:txBody>
      </p:sp>
      <p:sp>
        <p:nvSpPr>
          <p:cNvPr id="41" name="Text 39"/>
          <p:cNvSpPr txBox="1"/>
          <p:nvPr/>
        </p:nvSpPr>
        <p:spPr>
          <a:xfrm>
            <a:off x="4572000" y="46634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2023-05-03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5577840" y="466344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822960" y="516636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1508760" y="516636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2331720" y="51663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58,000</a:t>
            </a:r>
            <a:endParaRPr lang="en-US" sz="1150" dirty="0"/>
          </a:p>
        </p:txBody>
      </p:sp>
      <p:sp>
        <p:nvSpPr>
          <p:cNvPr id="46" name="Text 44"/>
          <p:cNvSpPr txBox="1"/>
          <p:nvPr/>
        </p:nvSpPr>
        <p:spPr>
          <a:xfrm>
            <a:off x="3337560" y="516636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</a:t>
            </a:r>
            <a:endParaRPr lang="en-US" sz="1150" dirty="0"/>
          </a:p>
        </p:txBody>
      </p:sp>
      <p:sp>
        <p:nvSpPr>
          <p:cNvPr id="47" name="Text 45"/>
          <p:cNvSpPr txBox="1"/>
          <p:nvPr/>
        </p:nvSpPr>
        <p:spPr>
          <a:xfrm>
            <a:off x="4572000" y="51663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2023-05-03</a:t>
            </a:r>
            <a:endParaRPr lang="en-US" sz="1150" dirty="0"/>
          </a:p>
        </p:txBody>
      </p:sp>
      <p:sp>
        <p:nvSpPr>
          <p:cNvPr id="48" name="Text 46"/>
          <p:cNvSpPr txBox="1"/>
          <p:nvPr/>
        </p:nvSpPr>
        <p:spPr>
          <a:xfrm>
            <a:off x="5577840" y="516636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duplicate of row 5 — Uniqueness</a:t>
            </a:r>
            <a:endParaRPr lang="en-US" sz="1100" dirty="0"/>
          </a:p>
        </p:txBody>
      </p:sp>
      <p:sp>
        <p:nvSpPr>
          <p:cNvPr id="49" name="Text 47"/>
          <p:cNvSpPr txBox="1"/>
          <p:nvPr/>
        </p:nvSpPr>
        <p:spPr>
          <a:xfrm>
            <a:off x="822960" y="56692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1508760" y="56692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150" dirty="0"/>
          </a:p>
        </p:txBody>
      </p:sp>
      <p:sp>
        <p:nvSpPr>
          <p:cNvPr id="51" name="Text 49"/>
          <p:cNvSpPr txBox="1"/>
          <p:nvPr/>
        </p:nvSpPr>
        <p:spPr>
          <a:xfrm>
            <a:off x="2331720" y="56692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53,000</a:t>
            </a:r>
            <a:endParaRPr lang="en-US" sz="1150" dirty="0"/>
          </a:p>
        </p:txBody>
      </p:sp>
      <p:sp>
        <p:nvSpPr>
          <p:cNvPr id="52" name="Text 50"/>
          <p:cNvSpPr txBox="1"/>
          <p:nvPr/>
        </p:nvSpPr>
        <p:spPr>
          <a:xfrm>
            <a:off x="3337560" y="566928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Canada</a:t>
            </a:r>
            <a:endParaRPr lang="en-US" sz="1150" dirty="0"/>
          </a:p>
        </p:txBody>
      </p:sp>
      <p:sp>
        <p:nvSpPr>
          <p:cNvPr id="53" name="Text 51"/>
          <p:cNvSpPr txBox="1"/>
          <p:nvPr/>
        </p:nvSpPr>
        <p:spPr>
          <a:xfrm>
            <a:off x="4572000" y="56692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2023-05-04</a:t>
            </a:r>
            <a:endParaRPr lang="en-US" sz="1150" dirty="0"/>
          </a:p>
        </p:txBody>
      </p:sp>
      <p:sp>
        <p:nvSpPr>
          <p:cNvPr id="54" name="Text 52"/>
          <p:cNvSpPr txBox="1"/>
          <p:nvPr/>
        </p:nvSpPr>
        <p:spPr>
          <a:xfrm>
            <a:off x="5577840" y="56692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55" name="Text 53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DATA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All Missing Data Is the Same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type of missingness determines whether a simple fix is safe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584448" cy="416052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240280"/>
            <a:ext cx="1188720" cy="457200"/>
          </a:xfrm>
          <a:prstGeom prst="roundRect">
            <a:avLst>
              <a:gd name="adj" fmla="val 16000"/>
            </a:avLst>
          </a:prstGeom>
          <a:solidFill>
            <a:srgbClr val="065A8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77240" y="224028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MCAR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83464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Completely At Random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429000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chance of missingness has nothing to do with any value, observed or not.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77240" y="4709160"/>
            <a:ext cx="315468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484632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512064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sensor randomly drops 1% of readings due to network blips.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315968" y="2011680"/>
            <a:ext cx="3584448" cy="416052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44568" y="2240280"/>
            <a:ext cx="1188720" cy="457200"/>
          </a:xfrm>
          <a:prstGeom prst="roundRect">
            <a:avLst>
              <a:gd name="adj" fmla="val 16000"/>
            </a:avLst>
          </a:prstGeom>
          <a:solidFill>
            <a:srgbClr val="1C72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44568" y="224028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44568" y="283464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At Random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544568" y="3429000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Missingness relates to other observed variables — not to the missing value itself.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44568" y="4709160"/>
            <a:ext cx="315468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44568" y="484632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4544568" y="512064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Older respondents are more likely to skip an online income question.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083296" y="2011680"/>
            <a:ext cx="3584448" cy="416052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311896" y="2240280"/>
            <a:ext cx="1188720" cy="457200"/>
          </a:xfrm>
          <a:prstGeom prst="roundRect">
            <a:avLst>
              <a:gd name="adj" fmla="val 16000"/>
            </a:avLst>
          </a:prstGeom>
          <a:solidFill>
            <a:srgbClr val="21295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311896" y="224028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MNAR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8311896" y="283464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Not At Random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8311896" y="3429000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Missingness relates to the missing value itself — the hardest and riskiest case.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311896" y="4709160"/>
            <a:ext cx="315468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311896" y="484632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8311896" y="512064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with very high incomes decline to disclose them at all.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DATA · GRAPHICAL VIEW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Spotting the Pattern Visually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customers × 5 fields — notice which field goes missing, and for whom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2377440" y="178308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3794760" y="178308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5212080" y="178308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78308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Signup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8046720" y="178308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148840"/>
            <a:ext cx="1737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 1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423160" y="2148840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423160" y="214884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840480" y="2148840"/>
            <a:ext cx="1325880" cy="347472"/>
          </a:xfrm>
          <a:prstGeom prst="rect">
            <a:avLst/>
          </a:prstGeom>
          <a:solidFill>
            <a:srgbClr val="F6D2C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840480" y="214884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257800" y="2148840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257800" y="214884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675120" y="2148840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675120" y="214884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8092440" y="2148840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92440" y="214884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2569464"/>
            <a:ext cx="1737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 2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423160" y="2569464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2423160" y="256946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3840480" y="2569464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840480" y="256946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257800" y="2569464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257800" y="256946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6675120" y="2569464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675120" y="256946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8092440" y="2569464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092440" y="256946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2990088"/>
            <a:ext cx="1737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 3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2423160" y="2990088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2423160" y="299008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3840480" y="2990088"/>
            <a:ext cx="1325880" cy="347472"/>
          </a:xfrm>
          <a:prstGeom prst="rect">
            <a:avLst/>
          </a:prstGeom>
          <a:solidFill>
            <a:srgbClr val="F6D2C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3840480" y="299008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5257800" y="2990088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5257800" y="299008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6675120" y="2990088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675120" y="299008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8092440" y="2990088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8092440" y="299008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43" name="Text 41"/>
          <p:cNvSpPr txBox="1"/>
          <p:nvPr/>
        </p:nvSpPr>
        <p:spPr>
          <a:xfrm>
            <a:off x="548640" y="3410712"/>
            <a:ext cx="1737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 4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2423160" y="3410712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2423160" y="3410712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3840480" y="3410712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3840480" y="3410712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5257800" y="3410712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257800" y="3410712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6675120" y="3410712"/>
            <a:ext cx="1325880" cy="347472"/>
          </a:xfrm>
          <a:prstGeom prst="rect">
            <a:avLst/>
          </a:prstGeom>
          <a:solidFill>
            <a:srgbClr val="F6D2C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6675120" y="3410712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8092440" y="3410712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8092440" y="3410712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54" name="Text 52"/>
          <p:cNvSpPr txBox="1"/>
          <p:nvPr/>
        </p:nvSpPr>
        <p:spPr>
          <a:xfrm>
            <a:off x="548640" y="3831336"/>
            <a:ext cx="1737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 5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2423160" y="3831336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2423160" y="3831336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57" name="Shape 55"/>
          <p:cNvSpPr/>
          <p:nvPr/>
        </p:nvSpPr>
        <p:spPr>
          <a:xfrm>
            <a:off x="3840480" y="3831336"/>
            <a:ext cx="1325880" cy="347472"/>
          </a:xfrm>
          <a:prstGeom prst="rect">
            <a:avLst/>
          </a:prstGeom>
          <a:solidFill>
            <a:srgbClr val="F6D2C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3840480" y="3831336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950" dirty="0"/>
          </a:p>
        </p:txBody>
      </p:sp>
      <p:sp>
        <p:nvSpPr>
          <p:cNvPr id="59" name="Shape 57"/>
          <p:cNvSpPr/>
          <p:nvPr/>
        </p:nvSpPr>
        <p:spPr>
          <a:xfrm>
            <a:off x="5257800" y="3831336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5257800" y="3831336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61" name="Shape 59"/>
          <p:cNvSpPr/>
          <p:nvPr/>
        </p:nvSpPr>
        <p:spPr>
          <a:xfrm>
            <a:off x="6675120" y="3831336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6675120" y="3831336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63" name="Shape 61"/>
          <p:cNvSpPr/>
          <p:nvPr/>
        </p:nvSpPr>
        <p:spPr>
          <a:xfrm>
            <a:off x="8092440" y="3831336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8092440" y="3831336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65" name="Text 63"/>
          <p:cNvSpPr txBox="1"/>
          <p:nvPr/>
        </p:nvSpPr>
        <p:spPr>
          <a:xfrm>
            <a:off x="548640" y="4251960"/>
            <a:ext cx="1737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 6</a:t>
            </a:r>
            <a:endParaRPr lang="en-US" sz="1100" dirty="0"/>
          </a:p>
        </p:txBody>
      </p:sp>
      <p:sp>
        <p:nvSpPr>
          <p:cNvPr id="66" name="Shape 64"/>
          <p:cNvSpPr/>
          <p:nvPr/>
        </p:nvSpPr>
        <p:spPr>
          <a:xfrm>
            <a:off x="2423160" y="4251960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7" name="Text 65"/>
          <p:cNvSpPr txBox="1"/>
          <p:nvPr/>
        </p:nvSpPr>
        <p:spPr>
          <a:xfrm>
            <a:off x="2423160" y="42519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68" name="Shape 66"/>
          <p:cNvSpPr/>
          <p:nvPr/>
        </p:nvSpPr>
        <p:spPr>
          <a:xfrm>
            <a:off x="3840480" y="4251960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3840480" y="42519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70" name="Shape 68"/>
          <p:cNvSpPr/>
          <p:nvPr/>
        </p:nvSpPr>
        <p:spPr>
          <a:xfrm>
            <a:off x="5257800" y="4251960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5257800" y="42519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72" name="Shape 70"/>
          <p:cNvSpPr/>
          <p:nvPr/>
        </p:nvSpPr>
        <p:spPr>
          <a:xfrm>
            <a:off x="6675120" y="4251960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3" name="Text 71"/>
          <p:cNvSpPr txBox="1"/>
          <p:nvPr/>
        </p:nvSpPr>
        <p:spPr>
          <a:xfrm>
            <a:off x="6675120" y="42519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74" name="Shape 72"/>
          <p:cNvSpPr/>
          <p:nvPr/>
        </p:nvSpPr>
        <p:spPr>
          <a:xfrm>
            <a:off x="8092440" y="4251960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5" name="Text 73"/>
          <p:cNvSpPr txBox="1"/>
          <p:nvPr/>
        </p:nvSpPr>
        <p:spPr>
          <a:xfrm>
            <a:off x="8092440" y="42519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76" name="Text 74"/>
          <p:cNvSpPr txBox="1"/>
          <p:nvPr/>
        </p:nvSpPr>
        <p:spPr>
          <a:xfrm>
            <a:off x="548640" y="4672584"/>
            <a:ext cx="1737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 7</a:t>
            </a:r>
            <a:endParaRPr lang="en-US" sz="1100" dirty="0"/>
          </a:p>
        </p:txBody>
      </p:sp>
      <p:sp>
        <p:nvSpPr>
          <p:cNvPr id="77" name="Shape 75"/>
          <p:cNvSpPr/>
          <p:nvPr/>
        </p:nvSpPr>
        <p:spPr>
          <a:xfrm>
            <a:off x="2423160" y="4672584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8" name="Text 76"/>
          <p:cNvSpPr txBox="1"/>
          <p:nvPr/>
        </p:nvSpPr>
        <p:spPr>
          <a:xfrm>
            <a:off x="2423160" y="467258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79" name="Shape 77"/>
          <p:cNvSpPr/>
          <p:nvPr/>
        </p:nvSpPr>
        <p:spPr>
          <a:xfrm>
            <a:off x="3840480" y="4672584"/>
            <a:ext cx="1325880" cy="347472"/>
          </a:xfrm>
          <a:prstGeom prst="rect">
            <a:avLst/>
          </a:prstGeom>
          <a:solidFill>
            <a:srgbClr val="F6D2C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0" name="Text 78"/>
          <p:cNvSpPr txBox="1"/>
          <p:nvPr/>
        </p:nvSpPr>
        <p:spPr>
          <a:xfrm>
            <a:off x="3840480" y="467258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950" dirty="0"/>
          </a:p>
        </p:txBody>
      </p:sp>
      <p:sp>
        <p:nvSpPr>
          <p:cNvPr id="81" name="Shape 79"/>
          <p:cNvSpPr/>
          <p:nvPr/>
        </p:nvSpPr>
        <p:spPr>
          <a:xfrm>
            <a:off x="5257800" y="4672584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2" name="Text 80"/>
          <p:cNvSpPr txBox="1"/>
          <p:nvPr/>
        </p:nvSpPr>
        <p:spPr>
          <a:xfrm>
            <a:off x="5257800" y="467258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83" name="Shape 81"/>
          <p:cNvSpPr/>
          <p:nvPr/>
        </p:nvSpPr>
        <p:spPr>
          <a:xfrm>
            <a:off x="6675120" y="4672584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4" name="Text 82"/>
          <p:cNvSpPr txBox="1"/>
          <p:nvPr/>
        </p:nvSpPr>
        <p:spPr>
          <a:xfrm>
            <a:off x="6675120" y="467258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85" name="Shape 83"/>
          <p:cNvSpPr/>
          <p:nvPr/>
        </p:nvSpPr>
        <p:spPr>
          <a:xfrm>
            <a:off x="8092440" y="4672584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6" name="Text 84"/>
          <p:cNvSpPr txBox="1"/>
          <p:nvPr/>
        </p:nvSpPr>
        <p:spPr>
          <a:xfrm>
            <a:off x="8092440" y="4672584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87" name="Text 85"/>
          <p:cNvSpPr txBox="1"/>
          <p:nvPr/>
        </p:nvSpPr>
        <p:spPr>
          <a:xfrm>
            <a:off x="548640" y="5093208"/>
            <a:ext cx="173736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 8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2423160" y="5093208"/>
            <a:ext cx="1325880" cy="347472"/>
          </a:xfrm>
          <a:prstGeom prst="rect">
            <a:avLst/>
          </a:prstGeom>
          <a:solidFill>
            <a:srgbClr val="F6D2C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9" name="Text 87"/>
          <p:cNvSpPr txBox="1"/>
          <p:nvPr/>
        </p:nvSpPr>
        <p:spPr>
          <a:xfrm>
            <a:off x="2423160" y="509320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950" dirty="0"/>
          </a:p>
        </p:txBody>
      </p:sp>
      <p:sp>
        <p:nvSpPr>
          <p:cNvPr id="90" name="Shape 88"/>
          <p:cNvSpPr/>
          <p:nvPr/>
        </p:nvSpPr>
        <p:spPr>
          <a:xfrm>
            <a:off x="3840480" y="5093208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1" name="Text 89"/>
          <p:cNvSpPr txBox="1"/>
          <p:nvPr/>
        </p:nvSpPr>
        <p:spPr>
          <a:xfrm>
            <a:off x="3840480" y="509320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92" name="Shape 90"/>
          <p:cNvSpPr/>
          <p:nvPr/>
        </p:nvSpPr>
        <p:spPr>
          <a:xfrm>
            <a:off x="5257800" y="5093208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3" name="Text 91"/>
          <p:cNvSpPr txBox="1"/>
          <p:nvPr/>
        </p:nvSpPr>
        <p:spPr>
          <a:xfrm>
            <a:off x="5257800" y="509320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94" name="Shape 92"/>
          <p:cNvSpPr/>
          <p:nvPr/>
        </p:nvSpPr>
        <p:spPr>
          <a:xfrm>
            <a:off x="6675120" y="5093208"/>
            <a:ext cx="1325880" cy="347472"/>
          </a:xfrm>
          <a:prstGeom prst="rect">
            <a:avLst/>
          </a:prstGeom>
          <a:solidFill>
            <a:srgbClr val="CFE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5" name="Text 93"/>
          <p:cNvSpPr txBox="1"/>
          <p:nvPr/>
        </p:nvSpPr>
        <p:spPr>
          <a:xfrm>
            <a:off x="6675120" y="509320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950" dirty="0"/>
          </a:p>
        </p:txBody>
      </p:sp>
      <p:sp>
        <p:nvSpPr>
          <p:cNvPr id="96" name="Shape 94"/>
          <p:cNvSpPr/>
          <p:nvPr/>
        </p:nvSpPr>
        <p:spPr>
          <a:xfrm>
            <a:off x="8092440" y="5093208"/>
            <a:ext cx="1325880" cy="347472"/>
          </a:xfrm>
          <a:prstGeom prst="rect">
            <a:avLst/>
          </a:prstGeom>
          <a:solidFill>
            <a:srgbClr val="F6D2C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7" name="Text 95"/>
          <p:cNvSpPr txBox="1"/>
          <p:nvPr/>
        </p:nvSpPr>
        <p:spPr>
          <a:xfrm>
            <a:off x="8092440" y="5093208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950" dirty="0"/>
          </a:p>
        </p:txBody>
      </p:sp>
      <p:sp>
        <p:nvSpPr>
          <p:cNvPr id="98" name="Shape 96"/>
          <p:cNvSpPr/>
          <p:nvPr/>
        </p:nvSpPr>
        <p:spPr>
          <a:xfrm>
            <a:off x="640080" y="5989320"/>
            <a:ext cx="274320" cy="201168"/>
          </a:xfrm>
          <a:prstGeom prst="rect">
            <a:avLst/>
          </a:prstGeom>
          <a:solidFill>
            <a:srgbClr val="CFE8DC"/>
          </a:solidFill>
          <a:ln/>
        </p:spPr>
      </p:sp>
      <p:sp>
        <p:nvSpPr>
          <p:cNvPr id="99" name="Text 97"/>
          <p:cNvSpPr txBox="1"/>
          <p:nvPr/>
        </p:nvSpPr>
        <p:spPr>
          <a:xfrm>
            <a:off x="960120" y="594360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endParaRPr lang="en-US" sz="1100" dirty="0"/>
          </a:p>
        </p:txBody>
      </p:sp>
      <p:sp>
        <p:nvSpPr>
          <p:cNvPr id="100" name="Shape 98"/>
          <p:cNvSpPr/>
          <p:nvPr/>
        </p:nvSpPr>
        <p:spPr>
          <a:xfrm>
            <a:off x="2057400" y="5989320"/>
            <a:ext cx="274320" cy="201168"/>
          </a:xfrm>
          <a:prstGeom prst="rect">
            <a:avLst/>
          </a:prstGeom>
          <a:solidFill>
            <a:srgbClr val="F6D2C2"/>
          </a:solidFill>
          <a:ln/>
        </p:spPr>
      </p:sp>
      <p:sp>
        <p:nvSpPr>
          <p:cNvPr id="101" name="Text 99"/>
          <p:cNvSpPr txBox="1"/>
          <p:nvPr/>
        </p:nvSpPr>
        <p:spPr>
          <a:xfrm>
            <a:off x="2377440" y="594360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1100" dirty="0"/>
          </a:p>
        </p:txBody>
      </p:sp>
      <p:sp>
        <p:nvSpPr>
          <p:cNvPr id="102" name="Text 100"/>
          <p:cNvSpPr txBox="1"/>
          <p:nvPr/>
        </p:nvSpPr>
        <p:spPr>
          <a:xfrm>
            <a:off x="3749040" y="5925312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is missing for exactly half the customers, in a suspiciously regular pattern — not the scattered, random look you'd expect from MCAR.</a:t>
            </a:r>
            <a:endParaRPr lang="en-US" sz="1150" dirty="0"/>
          </a:p>
        </p:txBody>
      </p:sp>
      <p:sp>
        <p:nvSpPr>
          <p:cNvPr id="103" name="Text 101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DATA · GRAPHICAL VIEW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Quantifying It: % Missing by Column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822960" y="1828800"/>
          <a:ext cx="1051560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" y="617220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grid on the previous slide — Income is missing for half the customers, far more than any other field.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DATA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Handling Strategies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2697480" y="2011680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5760720" y="201168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WHEN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8869680" y="201168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68680" y="2377440"/>
            <a:ext cx="10424160" cy="0"/>
          </a:xfrm>
          <a:prstGeom prst="line">
            <a:avLst/>
          </a:prstGeom>
          <a:noFill/>
          <a:ln w="12700">
            <a:solidFill>
              <a:srgbClr val="DCE7E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2560320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Listwise deletion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2697480" y="256032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Drops any row with a missing value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760720" y="2560320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Missingness is rare and MCAR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8869680" y="256032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Wastes data; biases results if not MCAR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68680" y="3090672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3182112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/ median imputation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2697480" y="3182112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Fills with the column average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5760720" y="3182112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Numeric, roughly symmetric data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8869680" y="3182112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Shrinks variance, hides uncertainty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68680" y="3712464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3803904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imputation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2697480" y="3803904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Fills with the most common category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5760720" y="3803904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Categorical columns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8869680" y="3803904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Over-represents the majority class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68680" y="4334256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8680" y="4425696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/ backward fill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2697480" y="4425696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the nearest known value forward or back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4425696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Ordered time-series data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8869680" y="4425696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Wrong if the trend is actually changing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68680" y="4956048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68680" y="504748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Model-based (k-NN, regression)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2697480" y="5047488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Predicts the missing value from other columns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5760720" y="504748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Missingness matters and MAR holds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8869680" y="5047488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complex, easy to overfit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868680" y="5577840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68680" y="5669280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Missing-indicator flag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2697480" y="566928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an is_missing column alongside an imputed value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5760720" y="5669280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Missingness itself may be informative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8869680" y="566928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a feature; doesn't fix the value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DUPLICATES &amp; NOISE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Fact, Recorded Twice — or Wrong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Near-Duplicate Records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68680" y="256032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51560" y="269748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Record A:  Jon Smith · jon.smith@mail.com · 2023-05-03 14:02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68680" y="365760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51560" y="379476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Record B:  John Smith · jon.smith@mail.com · 2023-05-03 14:02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470916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email, same timestamp, one letter different in the name — almost certainly the same event logged twice. An exact-match dedupe on the name column would miss this entirely; fuzzy matching (e.g. edit distance) catches it.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63640" y="1783080"/>
            <a:ext cx="534924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83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Noisy Sensor Readings</a:t>
            </a:r>
            <a:endParaRPr lang="en-US" sz="1600" dirty="0"/>
          </a:p>
        </p:txBody>
      </p:sp>
      <p:graphicFrame>
        <p:nvGraphicFramePr>
          <p:cNvPr id="13" name="Chart 0" descr=""/>
          <p:cNvGraphicFramePr/>
          <p:nvPr/>
        </p:nvGraphicFramePr>
        <p:xfrm>
          <a:off x="6492240" y="2514600"/>
          <a:ext cx="4937760" cy="2834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4" name="Text 11"/>
          <p:cNvSpPr txBox="1"/>
          <p:nvPr/>
        </p:nvSpPr>
        <p:spPr>
          <a:xfrm>
            <a:off x="6583680" y="544068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t6 is a spike to 98.2°C — almost certainly a sensor glitch, not a real reading. Smoothing (e.g. a moving average) or outlier capping would catch this before it reaches an average.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Outlier Isn't Always "Bad Data"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35661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103120"/>
            <a:ext cx="146304" cy="146304"/>
          </a:xfrm>
          <a:prstGeom prst="ellipse">
            <a:avLst/>
          </a:prstGeom>
          <a:solidFill>
            <a:srgbClr val="D85A3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143000" y="20116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Likely an error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606040"/>
            <a:ext cx="4709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typo: age recorded as 250</a:t>
            </a:r>
            <a:endParaRPr lang="en-US" sz="13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unit mix-up: kg entered where lbs was expected</a:t>
            </a:r>
            <a:endParaRPr lang="en-US" sz="13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sensor glitch, like the 98.2°C spike just now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2200" y="1828800"/>
            <a:ext cx="5303520" cy="35661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92240" y="2103120"/>
            <a:ext cx="146304" cy="146304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766560" y="20116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Likely genuine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492240" y="2606040"/>
            <a:ext cx="4709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fraud transaction — rare, but exactly what you're looking for</a:t>
            </a:r>
            <a:endParaRPr lang="en-US" sz="13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billionaire's income in a wealth survey</a:t>
            </a:r>
            <a:endParaRPr lang="en-US" sz="13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genuine surge in traffic during a viral event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5778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handling strategy depends entirely on which of these you're facing — that's why detection comes before any decision to remove, cap, or keep.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OUTLIERS · GRAPHICAL VIEW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Seeing Outliers: The Boxplot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ages — one value stands out well beyond the whiskers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14400" y="4160520"/>
            <a:ext cx="9601200" cy="0"/>
          </a:xfrm>
          <a:prstGeom prst="line">
            <a:avLst/>
          </a:prstGeom>
          <a:noFill/>
          <a:ln w="12700">
            <a:solidFill>
              <a:srgbClr val="C7DCE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4160520"/>
            <a:ext cx="0" cy="91440"/>
          </a:xfrm>
          <a:prstGeom prst="line">
            <a:avLst/>
          </a:prstGeom>
          <a:noFill/>
          <a:ln w="12700">
            <a:solidFill>
              <a:srgbClr val="C7DCE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4270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834640" y="4160520"/>
            <a:ext cx="0" cy="91440"/>
          </a:xfrm>
          <a:prstGeom prst="line">
            <a:avLst/>
          </a:prstGeom>
          <a:noFill/>
          <a:ln w="12700">
            <a:solidFill>
              <a:srgbClr val="C7DCE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560320" y="4270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754880" y="4160520"/>
            <a:ext cx="0" cy="91440"/>
          </a:xfrm>
          <a:prstGeom prst="line">
            <a:avLst/>
          </a:prstGeom>
          <a:noFill/>
          <a:ln w="12700">
            <a:solidFill>
              <a:srgbClr val="C7DCE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480560" y="4270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675120" y="4160520"/>
            <a:ext cx="0" cy="91440"/>
          </a:xfrm>
          <a:prstGeom prst="line">
            <a:avLst/>
          </a:prstGeom>
          <a:noFill/>
          <a:ln w="12700">
            <a:solidFill>
              <a:srgbClr val="C7DCE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0" y="4270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595360" y="4160520"/>
            <a:ext cx="0" cy="91440"/>
          </a:xfrm>
          <a:prstGeom prst="line">
            <a:avLst/>
          </a:prstGeom>
          <a:noFill/>
          <a:ln w="12700">
            <a:solidFill>
              <a:srgbClr val="C7DCE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21040" y="4270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10515600" y="4160520"/>
            <a:ext cx="0" cy="91440"/>
          </a:xfrm>
          <a:prstGeom prst="line">
            <a:avLst/>
          </a:prstGeom>
          <a:noFill/>
          <a:ln w="12700">
            <a:solidFill>
              <a:srgbClr val="C7DCE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241280" y="4270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38628" y="3566160"/>
            <a:ext cx="672084" cy="0"/>
          </a:xfrm>
          <a:prstGeom prst="line">
            <a:avLst/>
          </a:prstGeom>
          <a:noFill/>
          <a:ln w="19050">
            <a:solidFill>
              <a:srgbClr val="065A8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50892" y="3566160"/>
            <a:ext cx="1632204" cy="0"/>
          </a:xfrm>
          <a:prstGeom prst="line">
            <a:avLst/>
          </a:prstGeom>
          <a:noFill/>
          <a:ln w="19050">
            <a:solidFill>
              <a:srgbClr val="065A8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38628" y="3429000"/>
            <a:ext cx="0" cy="274320"/>
          </a:xfrm>
          <a:prstGeom prst="line">
            <a:avLst/>
          </a:prstGeom>
          <a:noFill/>
          <a:ln w="19050">
            <a:solidFill>
              <a:srgbClr val="065A8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83096" y="3429000"/>
            <a:ext cx="0" cy="274320"/>
          </a:xfrm>
          <a:prstGeom prst="line">
            <a:avLst/>
          </a:prstGeom>
          <a:noFill/>
          <a:ln w="19050">
            <a:solidFill>
              <a:srgbClr val="065A8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410712" y="3246120"/>
            <a:ext cx="1440180" cy="640080"/>
          </a:xfrm>
          <a:prstGeom prst="roundRect">
            <a:avLst>
              <a:gd name="adj" fmla="val 4286"/>
            </a:avLst>
          </a:prstGeom>
          <a:solidFill>
            <a:srgbClr val="9FD3E8"/>
          </a:solidFill>
          <a:ln w="19050">
            <a:solidFill>
              <a:srgbClr val="065A8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082796" y="3246120"/>
            <a:ext cx="0" cy="640080"/>
          </a:xfrm>
          <a:prstGeom prst="line">
            <a:avLst/>
          </a:prstGeom>
          <a:noFill/>
          <a:ln w="25400">
            <a:solidFill>
              <a:srgbClr val="21295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962388" y="3493008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044952" y="289864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26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3899916" y="26060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Median: 33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4942332" y="289864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41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2098548" y="37947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Whisker: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6300216" y="37947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Whisker: 58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8663940" y="29718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Outlier: age = 95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48640" y="4892040"/>
            <a:ext cx="11064240" cy="59436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496519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box spans Q1 to Q3 (the middle 50% of values); whiskers extend to the last non-outlier point; anything beyond is flagged — next slide shows exactly how far "beyond" is.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OUTLIERS · WORKED EXAMPLE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Drawing the Line: IQR &amp; Z-Score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83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IQR method (matches the boxplot)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48840"/>
            <a:ext cx="5486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IQR = Q3 − Q1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bound = Q1 − 1.5 × IQR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 bound = Q3 + 1.5 × IQR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outside [lower, upper] is flagged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Z-score method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48056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= (x − μ) / σ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any value with |z| &gt; 3 (roughly 3 standard deviations out)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0" y="1737360"/>
            <a:ext cx="5212080" cy="4572000"/>
          </a:xfrm>
          <a:prstGeom prst="roundRect">
            <a:avLst>
              <a:gd name="adj" fmla="val 2000"/>
            </a:avLst>
          </a:prstGeom>
          <a:solidFill>
            <a:srgbClr val="0F1830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720840" y="1965960"/>
            <a:ext cx="457200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Worked example: customer ages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Q1 = 26,  Q3 = 41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IQR = 41 - 26 = 15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Lower = 26 - 1.5(15) = 26 - 22.5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= 3.5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Upper = 41 + 1.5(15) = 41 + 22.5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= 63.5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 = 95  -&gt;  95 &gt; 63.5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FLAGGED as an outlier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" y="5532120"/>
            <a:ext cx="5486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i="1">
                <a:solidFill>
                  <a:srgbClr val="CADCFC"/>
                </a:solidFill>
                <a:latin typeface="Calibri"/>
              </a:rPr>
              <a:t>Verified in this week's notebook: the real pipeline flags three outliers this way — ages 250, 95, and 91 (customer IDs 196, 287, 126).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Once Flagged, Then What?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5740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444752" y="199339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3347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the record entirely.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20040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when it's clearly an error — e.g. age = 250.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1828800"/>
            <a:ext cx="530352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46520" y="205740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4652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68312" y="199339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 (winsorize)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263347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Clip the value to the nearest whisker bound.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446520" y="320040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when extreme values are real but you want to limit their influence.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4069080"/>
            <a:ext cx="530352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4297680"/>
            <a:ext cx="457200" cy="45720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2296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444752" y="423367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487375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a log transform to shrink the scale of extreme values.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54406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for naturally skewed data, like income.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172200" y="4069080"/>
            <a:ext cx="530352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46520" y="4297680"/>
            <a:ext cx="457200" cy="457200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44652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68312" y="423367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&amp; keep</a:t>
            </a:r>
            <a:endParaRPr lang="en-US" sz="1550" dirty="0"/>
          </a:p>
        </p:txBody>
      </p:sp>
      <p:sp>
        <p:nvSpPr>
          <p:cNvPr id="26" name="Text 24"/>
          <p:cNvSpPr txBox="1"/>
          <p:nvPr/>
        </p:nvSpPr>
        <p:spPr>
          <a:xfrm>
            <a:off x="6446520" y="487375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 is_outlier column; leave the value as-is.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446520" y="54406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when the outlier itself might be the signal — e.g. fraud.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ENCODING CATEGORICAL VARIABLES · WORKED EXAMPLE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One-Hot Encoding in Action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3291840" cy="292608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33172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6974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Colombo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1546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Kandy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6118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Colombo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40690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5262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Kandy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069080" y="3566160"/>
            <a:ext cx="1005840" cy="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  <a:tailEnd type="triangle"/>
          </a:ln>
        </p:spPr>
      </p:sp>
      <p:sp>
        <p:nvSpPr>
          <p:cNvPr id="13" name="Text 11"/>
          <p:cNvSpPr txBox="1"/>
          <p:nvPr/>
        </p:nvSpPr>
        <p:spPr>
          <a:xfrm>
            <a:off x="5257800" y="18288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(one-hot)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257800" y="2194560"/>
            <a:ext cx="6355080" cy="292608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0" y="23317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City_Colombo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7498080" y="23317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City_Kandy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9509760" y="23317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City_Galle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0" y="26974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7498080" y="26974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9509760" y="26974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0" y="3154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498080" y="3154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9509760" y="3154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0" y="36118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7498080" y="36118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9509760" y="36118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0" y="40690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7498080" y="40690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9509760" y="40690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0" y="4526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7498080" y="4526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509760" y="45262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534924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category becomes its own 0/1 column. No false ranking is introduced — Colombo isn't "less than" Kandy. The trade-off: one categorical column with 500 unique cities would explode into 500 new columns — worth flagging before you one-hot encode a high-cardinality field.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ENCODING CATEGORICAL VARIABLES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Nominal vs. Ordinal — Know Which You Have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03520" cy="4343400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5740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Nominal (no order)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5146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Color: Red, Blue, Green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017520"/>
            <a:ext cx="47091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inherent ranking between categories</a:t>
            </a:r>
            <a:endParaRPr lang="en-US" sz="13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encoding: one-hot</a:t>
            </a:r>
            <a:endParaRPr lang="en-US" sz="13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 to avoid: label-encoding as 0,1,2 — this invents a false order the model will learn as real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2200" y="1828800"/>
            <a:ext cx="5303520" cy="4343400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92240" y="205740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Ordinal (has order)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25146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Satisfaction: Low, Medium, High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492240" y="3017520"/>
            <a:ext cx="47091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genuine rank exists between categories</a:t>
            </a:r>
            <a:endParaRPr lang="en-US" sz="13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encoding: ordinal (0, 1, 2 — preserving rank)</a:t>
            </a:r>
            <a:endParaRPr lang="en-US" sz="13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 to avoid: one-hot encoding this throws away the order information a model could have used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NORMALIZATION &amp; STANDARDIZATION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Putting Features on the Same Scale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212080" cy="2286000"/>
          </a:xfrm>
          <a:prstGeom prst="roundRect">
            <a:avLst>
              <a:gd name="adj" fmla="val 4000"/>
            </a:avLst>
          </a:prstGeom>
          <a:solidFill>
            <a:srgbClr val="0F1830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920240"/>
            <a:ext cx="4663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Min-max scaling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x' = (x - min) / (max - min)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Rescales to [0, 1]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4160520"/>
            <a:ext cx="5212080" cy="2148840"/>
          </a:xfrm>
          <a:prstGeom prst="roundRect">
            <a:avLst>
              <a:gd name="adj" fmla="val 4255"/>
            </a:avLst>
          </a:prstGeom>
          <a:solidFill>
            <a:srgbClr val="0F1830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4343400"/>
            <a:ext cx="4663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Z-score standardization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x' = (x - μ) / σ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7F0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Mean 0, standard deviation 1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6263640" y="173736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example: income (min-max scaling)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46520" y="251460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10" name="Shape 8"/>
          <p:cNvSpPr/>
          <p:nvPr/>
        </p:nvSpPr>
        <p:spPr>
          <a:xfrm>
            <a:off x="7909560" y="251460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11" name="Shape 9"/>
          <p:cNvSpPr/>
          <p:nvPr/>
        </p:nvSpPr>
        <p:spPr>
          <a:xfrm>
            <a:off x="8275320" y="251460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12" name="Shape 10"/>
          <p:cNvSpPr/>
          <p:nvPr/>
        </p:nvSpPr>
        <p:spPr>
          <a:xfrm>
            <a:off x="10104120" y="251460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13" name="Shape 11"/>
          <p:cNvSpPr/>
          <p:nvPr/>
        </p:nvSpPr>
        <p:spPr>
          <a:xfrm>
            <a:off x="11201400" y="251460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14" name="Shape 12"/>
          <p:cNvSpPr/>
          <p:nvPr/>
        </p:nvSpPr>
        <p:spPr>
          <a:xfrm>
            <a:off x="6492240" y="2560320"/>
            <a:ext cx="4754880" cy="0"/>
          </a:xfrm>
          <a:prstGeom prst="line">
            <a:avLst/>
          </a:prstGeom>
          <a:noFill/>
          <a:ln w="19050">
            <a:solidFill>
              <a:srgbClr val="3D5A8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0" y="26517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$48,000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0607040" y="26517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$61,000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446520" y="370332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18" name="Shape 16"/>
          <p:cNvSpPr/>
          <p:nvPr/>
        </p:nvSpPr>
        <p:spPr>
          <a:xfrm>
            <a:off x="7920533" y="370332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19" name="Shape 17"/>
          <p:cNvSpPr/>
          <p:nvPr/>
        </p:nvSpPr>
        <p:spPr>
          <a:xfrm>
            <a:off x="8253374" y="370332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20" name="Shape 18"/>
          <p:cNvSpPr/>
          <p:nvPr/>
        </p:nvSpPr>
        <p:spPr>
          <a:xfrm>
            <a:off x="10107778" y="370332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21" name="Shape 19"/>
          <p:cNvSpPr/>
          <p:nvPr/>
        </p:nvSpPr>
        <p:spPr>
          <a:xfrm>
            <a:off x="11201400" y="3703320"/>
            <a:ext cx="91440" cy="91440"/>
          </a:xfrm>
          <a:prstGeom prst="ellipse">
            <a:avLst/>
          </a:prstGeom>
          <a:solidFill>
            <a:srgbClr val="5FD4C7"/>
          </a:solidFill>
          <a:ln/>
        </p:spPr>
      </p:sp>
      <p:sp>
        <p:nvSpPr>
          <p:cNvPr id="22" name="Shape 20"/>
          <p:cNvSpPr/>
          <p:nvPr/>
        </p:nvSpPr>
        <p:spPr>
          <a:xfrm>
            <a:off x="6492240" y="3749040"/>
            <a:ext cx="4754880" cy="0"/>
          </a:xfrm>
          <a:prstGeom prst="line">
            <a:avLst/>
          </a:prstGeom>
          <a:noFill/>
          <a:ln w="19050">
            <a:solidFill>
              <a:srgbClr val="3D5A8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09360" y="38404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11064240" y="38404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6263640" y="425196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five customers, same relative spacing — just rescaled onto [0, 1]. The shape of the data doesn't change, only its scale.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263640" y="5120640"/>
            <a:ext cx="5394960" cy="1188720"/>
          </a:xfrm>
          <a:prstGeom prst="roundRect">
            <a:avLst>
              <a:gd name="adj" fmla="val 7692"/>
            </a:avLst>
          </a:prstGeom>
          <a:solidFill>
            <a:srgbClr val="17204A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92240" y="525780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of thumb: if your model computes a distance or a gradient (k-NN, k-means, logistic regression, neural nets), scale your features. Tree-based models (random forests, gradient boosting) generally don't need it.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NORMALIZATION &amp; STANDARDIZATION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This Model Need Scaling?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 FAMILY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4206240" y="20116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SCALING?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2011680"/>
            <a:ext cx="4663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868680" y="2377440"/>
            <a:ext cx="10424160" cy="0"/>
          </a:xfrm>
          <a:prstGeom prst="line">
            <a:avLst/>
          </a:prstGeom>
          <a:noFill/>
          <a:ln w="12700">
            <a:solidFill>
              <a:srgbClr val="DCE7E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" y="2606040"/>
            <a:ext cx="3108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k-NN, k-means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4206240" y="2606040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035040" y="2606040"/>
            <a:ext cx="4663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rely directly on distance between points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68680" y="3191256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3282696"/>
            <a:ext cx="3108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 regression, SVM, neural nets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4206240" y="3282696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3282696"/>
            <a:ext cx="4663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Gradient-based optimization converges faster and fairer on similar scales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68680" y="3867912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8680" y="3959352"/>
            <a:ext cx="3108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Lasso / Ridge regression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4206240" y="3959352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035040" y="3959352"/>
            <a:ext cx="4663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 penalizes large coefficients — unscaled features get penalized unevenly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68680" y="4544568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68680" y="4636008"/>
            <a:ext cx="3108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forests, gradient boosting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4206240" y="4636008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035040" y="4636008"/>
            <a:ext cx="4663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Tree splits pick a threshold per feature — scale doesn't change the split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68680" y="5221224"/>
            <a:ext cx="10424160" cy="0"/>
          </a:xfrm>
          <a:prstGeom prst="line">
            <a:avLst/>
          </a:prstGeom>
          <a:noFill/>
          <a:ln w="12700">
            <a:solidFill>
              <a:srgbClr val="EDF3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8680" y="5312664"/>
            <a:ext cx="3108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Naive Bayes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4206240" y="5312664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D85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6035040" y="5312664"/>
            <a:ext cx="4663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probability distributions per feature, not distances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LAB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a Cleaning Pipeline — Now a Notebook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Week3_Data_Quality_Preprocessing.ipynb (60–75 min)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100584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from today already runs end-to-end in the notebook on a 311-row messy dataset (messy_customers.csv), cleaning down to 288 rows — these five tasks extend it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k-NN imputation on Income (sklearn.impute.KNNImputer) and compare it to the median-imputed version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near-duplicate detection to catch name typos directly (difflib.SequenceMatcher on Name), not just shared emails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the IQR/Z-score outlier analysis on Income or PurchaseAmount instead of Age — do the two methods agree?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One-hot encode Country (7 categories after cleaning) and justify in a markdown cell whether that's a cardinality concern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RobustScaler version of Income and explain how it might behave differently from StandardScaler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035040"/>
            <a:ext cx="164592" cy="164592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4114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&amp; Next Week</a:t>
            </a:r>
            <a:endParaRPr lang="en-US" sz="3200" dirty="0"/>
          </a:p>
        </p:txBody>
      </p:sp>
      <p:sp>
        <p:nvSpPr>
          <p:cNvPr id="10" name="Shape 8"/>
          <p:cNvSpPr/>
          <p:nvPr/>
        </p:nvSpPr>
        <p:spPr>
          <a:xfrm>
            <a:off x="548640" y="1783080"/>
            <a:ext cx="6309360" cy="4389120"/>
          </a:xfrm>
          <a:prstGeom prst="roundRect">
            <a:avLst>
              <a:gd name="adj" fmla="val 2500"/>
            </a:avLst>
          </a:prstGeom>
          <a:solidFill>
            <a:srgbClr val="17204A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201168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FD3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Key Takeaways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2606040"/>
            <a:ext cx="56692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has concrete, checkable dimensions — not just a vague "is it good?"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data isn't one problem — MCAR/MAR/MNAR changes what's safe to do about it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Outliers require judgment: error or genuine signal?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Encoding and scaling choices depend on what's downstream, not on habit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week's notebook runs the full pipeline end-to-end on a simulated 311-row dataset, cleaning it down to 288 rows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086600" y="1783080"/>
            <a:ext cx="4526280" cy="4389120"/>
          </a:xfrm>
          <a:prstGeom prst="roundRect">
            <a:avLst>
              <a:gd name="adj" fmla="val 2500"/>
            </a:avLst>
          </a:prstGeom>
          <a:solidFill>
            <a:srgbClr val="065A8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406640" y="20574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7406640" y="242316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Quality &amp; Pre-processing II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7406640" y="3520440"/>
            <a:ext cx="39319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Semi-structured data: JSON/XML, schema-on-read vs. schema-on-write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pre-processing with Spark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engineering at scale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2026-09-30T22:04:07Z</dcterms:created>
  <dcterms:modified xsi:type="dcterms:W3CDTF">2026-09-30T22:04:07Z</dcterms:modified>
</cp:coreProperties>
</file>