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notesMasterIdLst>
    <p:notesMasterId r:id="rId3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1295C"/>
        </a:solidFill>
      </p:bgPr>
    </p:bg>
    <p:spTree>
      <p:nvGrpSpPr>
        <p:cNvPr id="1" name=""/>
        <p:cNvGrpSpPr/>
        <p:nvPr/>
      </p:nvGrpSpPr>
      <p:grpSpPr>
        <a:xfrm>
          <a:off x="0" y="0"/>
          <a:ext cx="0" cy="0"/>
          <a:chOff x="0" y="0"/>
          <a:chExt cx="0" cy="0"/>
        </a:xfrm>
      </p:grpSpPr>
      <p:sp>
        <p:nvSpPr>
          <p:cNvPr id="2" name="Shape 0"/>
          <p:cNvSpPr/>
          <p:nvPr/>
        </p:nvSpPr>
        <p:spPr>
          <a:xfrm>
            <a:off x="8412480" y="1645920"/>
            <a:ext cx="3291840" cy="3291840"/>
          </a:xfrm>
          <a:prstGeom prst="ellipse">
            <a:avLst/>
          </a:prstGeom>
          <a:solidFill>
            <a:srgbClr val="1C7293">
              <a:alpha val="0"/>
            </a:srgbClr>
          </a:solidFill>
          <a:ln w="19050">
            <a:solidFill>
              <a:srgbClr val="1C7293">
                <a:alpha val="60000"/>
              </a:srgbClr>
            </a:solidFill>
            <a:prstDash val="solid"/>
          </a:ln>
        </p:spPr>
      </p:sp>
      <p:sp>
        <p:nvSpPr>
          <p:cNvPr id="3" name="Shape 1"/>
          <p:cNvSpPr/>
          <p:nvPr/>
        </p:nvSpPr>
        <p:spPr>
          <a:xfrm>
            <a:off x="7863840" y="1097280"/>
            <a:ext cx="4389120" cy="4389120"/>
          </a:xfrm>
          <a:prstGeom prst="ellipse">
            <a:avLst/>
          </a:prstGeom>
          <a:solidFill>
            <a:srgbClr val="1C7293">
              <a:alpha val="0"/>
            </a:srgbClr>
          </a:solidFill>
          <a:ln w="19050">
            <a:solidFill>
              <a:srgbClr val="1C7293">
                <a:alpha val="45000"/>
              </a:srgbClr>
            </a:solidFill>
            <a:prstDash val="solid"/>
          </a:ln>
        </p:spPr>
      </p:sp>
      <p:sp>
        <p:nvSpPr>
          <p:cNvPr id="4" name="Shape 2"/>
          <p:cNvSpPr/>
          <p:nvPr/>
        </p:nvSpPr>
        <p:spPr>
          <a:xfrm>
            <a:off x="7315200" y="548640"/>
            <a:ext cx="5486400" cy="5486400"/>
          </a:xfrm>
          <a:prstGeom prst="ellipse">
            <a:avLst/>
          </a:prstGeom>
          <a:solidFill>
            <a:srgbClr val="1C7293">
              <a:alpha val="0"/>
            </a:srgbClr>
          </a:solidFill>
          <a:ln w="19050">
            <a:solidFill>
              <a:srgbClr val="1C7293">
                <a:alpha val="30000"/>
              </a:srgbClr>
            </a:solidFill>
            <a:prstDash val="solid"/>
          </a:ln>
        </p:spPr>
      </p:sp>
      <p:sp>
        <p:nvSpPr>
          <p:cNvPr id="5" name="Shape 3"/>
          <p:cNvSpPr/>
          <p:nvPr/>
        </p:nvSpPr>
        <p:spPr>
          <a:xfrm>
            <a:off x="6766560" y="0"/>
            <a:ext cx="6583680" cy="6583680"/>
          </a:xfrm>
          <a:prstGeom prst="ellipse">
            <a:avLst/>
          </a:prstGeom>
          <a:solidFill>
            <a:srgbClr val="1C7293">
              <a:alpha val="0"/>
            </a:srgbClr>
          </a:solidFill>
          <a:ln w="19050">
            <a:solidFill>
              <a:srgbClr val="1C7293">
                <a:alpha val="15000"/>
              </a:srgbClr>
            </a:solidFill>
            <a:prstDash val="solid"/>
          </a:ln>
        </p:spPr>
      </p:sp>
      <p:sp>
        <p:nvSpPr>
          <p:cNvPr id="6" name="Text 4"/>
          <p:cNvSpPr/>
          <p:nvPr/>
        </p:nvSpPr>
        <p:spPr>
          <a:xfrm>
            <a:off x="731520" y="1463040"/>
            <a:ext cx="8229600" cy="365760"/>
          </a:xfrm>
          <a:prstGeom prst="rect">
            <a:avLst/>
          </a:prstGeom>
          <a:noFill/>
          <a:ln/>
        </p:spPr>
        <p:txBody>
          <a:bodyPr wrap="square" lIns="0" tIns="0" rIns="0" bIns="0" rtlCol="0" anchor="ctr"/>
          <a:lstStyle/>
          <a:p>
            <a:pPr indent="0" marL="0">
              <a:buNone/>
            </a:pPr>
            <a:r>
              <a:rPr lang="en-US" sz="1400" b="1" spc="300" kern="0" dirty="0">
                <a:solidFill>
                  <a:srgbClr val="7FC4DC"/>
                </a:solidFill>
                <a:latin typeface="Calibri" pitchFamily="34" charset="0"/>
                <a:ea typeface="Calibri" pitchFamily="34" charset="-122"/>
                <a:cs typeface="Calibri" pitchFamily="34" charset="-120"/>
              </a:rPr>
              <a:t>SENG 42293 · BIG DATA ANALYTICS · WEEK 4</a:t>
            </a:r>
            <a:endParaRPr lang="en-US" sz="1400" dirty="0"/>
          </a:p>
        </p:txBody>
      </p:sp>
      <p:sp>
        <p:nvSpPr>
          <p:cNvPr id="7" name="Text 5"/>
          <p:cNvSpPr/>
          <p:nvPr/>
        </p:nvSpPr>
        <p:spPr>
          <a:xfrm>
            <a:off x="731520" y="2011680"/>
            <a:ext cx="8229600" cy="914400"/>
          </a:xfrm>
          <a:prstGeom prst="rect">
            <a:avLst/>
          </a:prstGeom>
          <a:noFill/>
          <a:ln/>
        </p:spPr>
        <p:txBody>
          <a:bodyPr wrap="square" lIns="0" tIns="0" rIns="0" bIns="0" rtlCol="0" anchor="ctr"/>
          <a:lstStyle/>
          <a:p>
            <a:pPr indent="0" marL="0">
              <a:buNone/>
            </a:pPr>
            <a:r>
              <a:rPr lang="en-US" sz="4400" b="1" dirty="0">
                <a:solidFill>
                  <a:srgbClr val="FFFFFF"/>
                </a:solidFill>
                <a:latin typeface="Cambria" pitchFamily="34" charset="0"/>
                <a:ea typeface="Cambria" pitchFamily="34" charset="-122"/>
                <a:cs typeface="Cambria" pitchFamily="34" charset="-120"/>
              </a:rPr>
              <a:t>Data Quality &amp; Pre-processing II</a:t>
            </a:r>
            <a:endParaRPr lang="en-US" sz="4400" dirty="0"/>
          </a:p>
        </p:txBody>
      </p:sp>
      <p:sp>
        <p:nvSpPr>
          <p:cNvPr id="8" name="Text 6"/>
          <p:cNvSpPr/>
          <p:nvPr/>
        </p:nvSpPr>
        <p:spPr>
          <a:xfrm>
            <a:off x="731520" y="3108960"/>
            <a:ext cx="7315200" cy="822960"/>
          </a:xfrm>
          <a:prstGeom prst="rect">
            <a:avLst/>
          </a:prstGeom>
          <a:noFill/>
          <a:ln/>
        </p:spPr>
        <p:txBody>
          <a:bodyPr wrap="square" lIns="0" tIns="0" rIns="0" bIns="0" rtlCol="0" anchor="ctr"/>
          <a:lstStyle/>
          <a:p>
            <a:pPr indent="0" marL="0">
              <a:buNone/>
            </a:pPr>
            <a:r>
              <a:rPr lang="en-US" sz="2000" dirty="0">
                <a:solidFill>
                  <a:srgbClr val="CFE3EC"/>
                </a:solidFill>
                <a:latin typeface="Calibri" pitchFamily="34" charset="0"/>
                <a:ea typeface="Calibri" pitchFamily="34" charset="-122"/>
                <a:cs typeface="Calibri" pitchFamily="34" charset="-120"/>
              </a:rPr>
              <a:t>Semi-structured data, schema-on-read, and distributed pre-processing with PySpark</a:t>
            </a:r>
            <a:endParaRPr lang="en-US" sz="2000" dirty="0"/>
          </a:p>
        </p:txBody>
      </p:sp>
      <p:sp>
        <p:nvSpPr>
          <p:cNvPr id="9" name="Text 7"/>
          <p:cNvSpPr/>
          <p:nvPr/>
        </p:nvSpPr>
        <p:spPr>
          <a:xfrm>
            <a:off x="731520" y="5120640"/>
            <a:ext cx="7315200" cy="365760"/>
          </a:xfrm>
          <a:prstGeom prst="rect">
            <a:avLst/>
          </a:prstGeom>
          <a:noFill/>
          <a:ln/>
        </p:spPr>
        <p:txBody>
          <a:bodyPr wrap="square" lIns="0" tIns="0" rIns="0" bIns="0" rtlCol="0" anchor="ctr"/>
          <a:lstStyle/>
          <a:p>
            <a:pPr indent="0" marL="0">
              <a:buNone/>
            </a:pPr>
            <a:r>
              <a:rPr lang="en-US" sz="1400" dirty="0">
                <a:solidFill>
                  <a:srgbClr val="9FB8C4"/>
                </a:solidFill>
                <a:latin typeface="Calibri" pitchFamily="34" charset="0"/>
                <a:ea typeface="Calibri" pitchFamily="34" charset="-122"/>
                <a:cs typeface="Calibri" pitchFamily="34" charset="-120"/>
              </a:rPr>
              <a:t>LO3 · LO4   |   Level 4 · 3 credits</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3F8FA"/>
        </a:solidFill>
      </p:bgPr>
    </p:bg>
    <p:spTree>
      <p:nvGrpSpPr>
        <p:cNvPr id="1" name=""/>
        <p:cNvGrpSpPr/>
        <p:nvPr/>
      </p:nvGrpSpPr>
      <p:grpSpPr>
        <a:xfrm>
          <a:off x="0" y="0"/>
          <a:ext cx="0" cy="0"/>
          <a:chOff x="0" y="0"/>
          <a:chExt cx="0" cy="0"/>
        </a:xfrm>
      </p:grpSpPr>
      <p:sp>
        <p:nvSpPr>
          <p:cNvPr id="2" name="Text 0"/>
          <p:cNvSpPr/>
          <p:nvPr/>
        </p:nvSpPr>
        <p:spPr>
          <a:xfrm>
            <a:off x="548640" y="320040"/>
            <a:ext cx="8229600" cy="274320"/>
          </a:xfrm>
          <a:prstGeom prst="rect">
            <a:avLst/>
          </a:prstGeom>
          <a:noFill/>
          <a:ln/>
        </p:spPr>
        <p:txBody>
          <a:bodyPr wrap="square" lIns="0" tIns="0" rIns="0" bIns="0" rtlCol="0" anchor="ctr"/>
          <a:lstStyle/>
          <a:p>
            <a:pPr indent="0" marL="0">
              <a:buNone/>
            </a:pPr>
            <a:r>
              <a:rPr lang="en-US" sz="1200" b="1" spc="300" kern="0" dirty="0">
                <a:solidFill>
                  <a:srgbClr val="1C7293"/>
                </a:solidFill>
                <a:latin typeface="Calibri" pitchFamily="34" charset="0"/>
                <a:ea typeface="Calibri" pitchFamily="34" charset="-122"/>
                <a:cs typeface="Calibri" pitchFamily="34" charset="-120"/>
              </a:rPr>
              <a:t>WHERE WE ARE</a:t>
            </a:r>
            <a:endParaRPr lang="en-US" sz="1200" dirty="0"/>
          </a:p>
        </p:txBody>
      </p:sp>
      <p:sp>
        <p:nvSpPr>
          <p:cNvPr id="3" name="Text 1"/>
          <p:cNvSpPr/>
          <p:nvPr/>
        </p:nvSpPr>
        <p:spPr>
          <a:xfrm>
            <a:off x="548640" y="594360"/>
            <a:ext cx="10972800" cy="731520"/>
          </a:xfrm>
          <a:prstGeom prst="rect">
            <a:avLst/>
          </a:prstGeom>
          <a:noFill/>
          <a:ln/>
        </p:spPr>
        <p:txBody>
          <a:bodyPr wrap="square" lIns="0" tIns="0" rIns="0" bIns="0" rtlCol="0" anchor="ctr"/>
          <a:lstStyle/>
          <a:p>
            <a:pPr indent="0" marL="0">
              <a:buNone/>
            </a:pPr>
            <a:r>
              <a:rPr lang="en-US" sz="3000" b="1" dirty="0">
                <a:solidFill>
                  <a:srgbClr val="21295C"/>
                </a:solidFill>
                <a:latin typeface="Cambria" pitchFamily="34" charset="0"/>
                <a:ea typeface="Cambria" pitchFamily="34" charset="-122"/>
                <a:cs typeface="Cambria" pitchFamily="34" charset="-120"/>
              </a:rPr>
              <a:t>Recap and Today's Agenda</a:t>
            </a:r>
            <a:endParaRPr lang="en-US" sz="3000" dirty="0"/>
          </a:p>
        </p:txBody>
      </p:sp>
      <p:sp>
        <p:nvSpPr>
          <p:cNvPr id="4" name="Text 2"/>
          <p:cNvSpPr/>
          <p:nvPr/>
        </p:nvSpPr>
        <p:spPr>
          <a:xfrm>
            <a:off x="11430000" y="6400800"/>
            <a:ext cx="548640" cy="274320"/>
          </a:xfrm>
          <a:prstGeom prst="rect">
            <a:avLst/>
          </a:prstGeom>
          <a:noFill/>
          <a:ln/>
        </p:spPr>
        <p:txBody>
          <a:bodyPr wrap="square" lIns="0" tIns="0" rIns="0" bIns="0" rtlCol="0" anchor="ctr"/>
          <a:lstStyle/>
          <a:p>
            <a:pPr algn="r" indent="0" marL="0">
              <a:buNone/>
            </a:pPr>
            <a:r>
              <a:rPr lang="en-US" sz="1000" dirty="0">
                <a:solidFill>
                  <a:srgbClr val="5A7480"/>
                </a:solidFill>
                <a:latin typeface="Calibri" pitchFamily="34" charset="0"/>
                <a:ea typeface="Calibri" pitchFamily="34" charset="-122"/>
                <a:cs typeface="Calibri" pitchFamily="34" charset="-120"/>
              </a:rPr>
              <a:t>2</a:t>
            </a:r>
            <a:endParaRPr lang="en-US" sz="1000" dirty="0"/>
          </a:p>
        </p:txBody>
      </p:sp>
      <p:sp>
        <p:nvSpPr>
          <p:cNvPr id="5" name="Text 3"/>
          <p:cNvSpPr/>
          <p:nvPr/>
        </p:nvSpPr>
        <p:spPr>
          <a:xfrm>
            <a:off x="548640" y="1554480"/>
            <a:ext cx="5029200" cy="365760"/>
          </a:xfrm>
          <a:prstGeom prst="rect">
            <a:avLst/>
          </a:prstGeom>
          <a:noFill/>
          <a:ln/>
        </p:spPr>
        <p:txBody>
          <a:bodyPr wrap="square" lIns="0" tIns="0" rIns="0" bIns="0" rtlCol="0" anchor="ctr"/>
          <a:lstStyle/>
          <a:p>
            <a:pPr indent="0" marL="0">
              <a:buNone/>
            </a:pPr>
            <a:r>
              <a:rPr lang="en-US" sz="2000" b="1" dirty="0">
                <a:solidFill>
                  <a:srgbClr val="065A82"/>
                </a:solidFill>
                <a:latin typeface="Cambria" pitchFamily="34" charset="0"/>
                <a:ea typeface="Cambria" pitchFamily="34" charset="-122"/>
                <a:cs typeface="Cambria" pitchFamily="34" charset="-120"/>
              </a:rPr>
              <a:t>Week 3 recap</a:t>
            </a:r>
            <a:endParaRPr lang="en-US" sz="2000" dirty="0"/>
          </a:p>
        </p:txBody>
      </p:sp>
      <p:sp>
        <p:nvSpPr>
          <p:cNvPr id="6" name="Text 4"/>
          <p:cNvSpPr/>
          <p:nvPr/>
        </p:nvSpPr>
        <p:spPr>
          <a:xfrm>
            <a:off x="548640" y="2011680"/>
            <a:ext cx="5029200" cy="274320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16232A"/>
                </a:solidFill>
                <a:latin typeface="Calibri" pitchFamily="34" charset="0"/>
                <a:ea typeface="Calibri" pitchFamily="34" charset="-122"/>
                <a:cs typeface="Calibri" pitchFamily="34" charset="-120"/>
              </a:rPr>
              <a:t>Six data quality dimensions</a:t>
            </a:r>
            <a:endParaRPr lang="en-US" sz="1600" dirty="0"/>
          </a:p>
          <a:p>
            <a:pPr marL="342900" indent="-342900">
              <a:spcAft>
                <a:spcPts val="800"/>
              </a:spcAft>
              <a:buSzPct val="100000"/>
              <a:buChar char="•"/>
            </a:pPr>
            <a:r>
              <a:rPr lang="en-US" sz="1600" dirty="0">
                <a:solidFill>
                  <a:srgbClr val="16232A"/>
                </a:solidFill>
                <a:latin typeface="Calibri" pitchFamily="34" charset="0"/>
                <a:ea typeface="Calibri" pitchFamily="34" charset="-122"/>
                <a:cs typeface="Calibri" pitchFamily="34" charset="-120"/>
              </a:rPr>
              <a:t>MCAR / MAR / MNAR missingness</a:t>
            </a:r>
            <a:endParaRPr lang="en-US" sz="1600" dirty="0"/>
          </a:p>
          <a:p>
            <a:pPr marL="342900" indent="-342900">
              <a:spcAft>
                <a:spcPts val="800"/>
              </a:spcAft>
              <a:buSzPct val="100000"/>
              <a:buChar char="•"/>
            </a:pPr>
            <a:r>
              <a:rPr lang="en-US" sz="1600" dirty="0">
                <a:solidFill>
                  <a:srgbClr val="16232A"/>
                </a:solidFill>
                <a:latin typeface="Calibri" pitchFamily="34" charset="0"/>
                <a:ea typeface="Calibri" pitchFamily="34" charset="-122"/>
                <a:cs typeface="Calibri" pitchFamily="34" charset="-120"/>
              </a:rPr>
              <a:t>Duplicates, outliers, encoding, scaling</a:t>
            </a:r>
            <a:endParaRPr lang="en-US" sz="1600" dirty="0"/>
          </a:p>
          <a:p>
            <a:pPr marL="342900" indent="-342900">
              <a:spcAft>
                <a:spcPts val="800"/>
              </a:spcAft>
              <a:buSzPct val="100000"/>
              <a:buChar char="•"/>
            </a:pPr>
            <a:r>
              <a:rPr lang="en-US" sz="1600" dirty="0">
                <a:solidFill>
                  <a:srgbClr val="16232A"/>
                </a:solidFill>
                <a:latin typeface="Calibri" pitchFamily="34" charset="0"/>
                <a:ea typeface="Calibri" pitchFamily="34" charset="-122"/>
                <a:cs typeface="Calibri" pitchFamily="34" charset="-120"/>
              </a:rPr>
              <a:t>A 7-function pandas pipeline (311 → 288 rows)</a:t>
            </a:r>
            <a:endParaRPr lang="en-US" sz="1600" dirty="0"/>
          </a:p>
        </p:txBody>
      </p:sp>
      <p:sp>
        <p:nvSpPr>
          <p:cNvPr id="7" name="Text 5"/>
          <p:cNvSpPr/>
          <p:nvPr/>
        </p:nvSpPr>
        <p:spPr>
          <a:xfrm>
            <a:off x="6309360" y="1554480"/>
            <a:ext cx="5029200" cy="365760"/>
          </a:xfrm>
          <a:prstGeom prst="rect">
            <a:avLst/>
          </a:prstGeom>
          <a:noFill/>
          <a:ln/>
        </p:spPr>
        <p:txBody>
          <a:bodyPr wrap="square" lIns="0" tIns="0" rIns="0" bIns="0" rtlCol="0" anchor="ctr"/>
          <a:lstStyle/>
          <a:p>
            <a:pPr indent="0" marL="0">
              <a:buNone/>
            </a:pPr>
            <a:r>
              <a:rPr lang="en-US" sz="2000" b="1" dirty="0">
                <a:solidFill>
                  <a:srgbClr val="065A82"/>
                </a:solidFill>
                <a:latin typeface="Cambria" pitchFamily="34" charset="0"/>
                <a:ea typeface="Cambria" pitchFamily="34" charset="-122"/>
                <a:cs typeface="Cambria" pitchFamily="34" charset="-120"/>
              </a:rPr>
              <a:t>Today</a:t>
            </a:r>
            <a:endParaRPr lang="en-US" sz="2000" dirty="0"/>
          </a:p>
        </p:txBody>
      </p:sp>
      <p:sp>
        <p:nvSpPr>
          <p:cNvPr id="8" name="Shape 6"/>
          <p:cNvSpPr/>
          <p:nvPr/>
        </p:nvSpPr>
        <p:spPr>
          <a:xfrm>
            <a:off x="6309360" y="2011680"/>
            <a:ext cx="457200" cy="457200"/>
          </a:xfrm>
          <a:prstGeom prst="ellipse">
            <a:avLst/>
          </a:prstGeom>
          <a:solidFill>
            <a:srgbClr val="065A82"/>
          </a:solidFill>
          <a:ln w="12700">
            <a:solidFill>
              <a:srgbClr val="065A82"/>
            </a:solidFill>
            <a:prstDash val="solid"/>
          </a:ln>
        </p:spPr>
      </p:sp>
      <p:sp>
        <p:nvSpPr>
          <p:cNvPr id="9" name="Text 7"/>
          <p:cNvSpPr/>
          <p:nvPr/>
        </p:nvSpPr>
        <p:spPr>
          <a:xfrm>
            <a:off x="6309360" y="201168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1</a:t>
            </a:r>
            <a:endParaRPr lang="en-US" sz="1600" dirty="0"/>
          </a:p>
        </p:txBody>
      </p:sp>
      <p:sp>
        <p:nvSpPr>
          <p:cNvPr id="10" name="Text 8"/>
          <p:cNvSpPr/>
          <p:nvPr/>
        </p:nvSpPr>
        <p:spPr>
          <a:xfrm>
            <a:off x="6949440" y="2011680"/>
            <a:ext cx="4572000" cy="457200"/>
          </a:xfrm>
          <a:prstGeom prst="rect">
            <a:avLst/>
          </a:prstGeom>
          <a:noFill/>
          <a:ln/>
        </p:spPr>
        <p:txBody>
          <a:bodyPr wrap="square" lIns="0" tIns="0" rIns="0" bIns="0" rtlCol="0" anchor="ctr"/>
          <a:lstStyle/>
          <a:p>
            <a:pPr indent="0" marL="0">
              <a:buNone/>
            </a:pPr>
            <a:r>
              <a:rPr lang="en-US" sz="1600" dirty="0">
                <a:solidFill>
                  <a:srgbClr val="16232A"/>
                </a:solidFill>
                <a:latin typeface="Calibri" pitchFamily="34" charset="0"/>
                <a:ea typeface="Calibri" pitchFamily="34" charset="-122"/>
                <a:cs typeface="Calibri" pitchFamily="34" charset="-120"/>
              </a:rPr>
              <a:t>Semi-structured data: JSON and XML</a:t>
            </a:r>
            <a:endParaRPr lang="en-US" sz="1600" dirty="0"/>
          </a:p>
        </p:txBody>
      </p:sp>
      <p:sp>
        <p:nvSpPr>
          <p:cNvPr id="11" name="Shape 9"/>
          <p:cNvSpPr/>
          <p:nvPr/>
        </p:nvSpPr>
        <p:spPr>
          <a:xfrm>
            <a:off x="6309360" y="2651760"/>
            <a:ext cx="457200" cy="457200"/>
          </a:xfrm>
          <a:prstGeom prst="ellipse">
            <a:avLst/>
          </a:prstGeom>
          <a:solidFill>
            <a:srgbClr val="065A82"/>
          </a:solidFill>
          <a:ln w="12700">
            <a:solidFill>
              <a:srgbClr val="065A82"/>
            </a:solidFill>
            <a:prstDash val="solid"/>
          </a:ln>
        </p:spPr>
      </p:sp>
      <p:sp>
        <p:nvSpPr>
          <p:cNvPr id="12" name="Text 10"/>
          <p:cNvSpPr/>
          <p:nvPr/>
        </p:nvSpPr>
        <p:spPr>
          <a:xfrm>
            <a:off x="6309360" y="265176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2</a:t>
            </a:r>
            <a:endParaRPr lang="en-US" sz="1600" dirty="0"/>
          </a:p>
        </p:txBody>
      </p:sp>
      <p:sp>
        <p:nvSpPr>
          <p:cNvPr id="13" name="Text 11"/>
          <p:cNvSpPr/>
          <p:nvPr/>
        </p:nvSpPr>
        <p:spPr>
          <a:xfrm>
            <a:off x="6949440" y="2651760"/>
            <a:ext cx="4572000" cy="457200"/>
          </a:xfrm>
          <a:prstGeom prst="rect">
            <a:avLst/>
          </a:prstGeom>
          <a:noFill/>
          <a:ln/>
        </p:spPr>
        <p:txBody>
          <a:bodyPr wrap="square" lIns="0" tIns="0" rIns="0" bIns="0" rtlCol="0" anchor="ctr"/>
          <a:lstStyle/>
          <a:p>
            <a:pPr indent="0" marL="0">
              <a:buNone/>
            </a:pPr>
            <a:r>
              <a:rPr lang="en-US" sz="1600" dirty="0">
                <a:solidFill>
                  <a:srgbClr val="16232A"/>
                </a:solidFill>
                <a:latin typeface="Calibri" pitchFamily="34" charset="0"/>
                <a:ea typeface="Calibri" pitchFamily="34" charset="-122"/>
                <a:cs typeface="Calibri" pitchFamily="34" charset="-120"/>
              </a:rPr>
              <a:t>Schema-on-write vs schema-on-read</a:t>
            </a:r>
            <a:endParaRPr lang="en-US" sz="1600" dirty="0"/>
          </a:p>
        </p:txBody>
      </p:sp>
      <p:sp>
        <p:nvSpPr>
          <p:cNvPr id="14" name="Shape 12"/>
          <p:cNvSpPr/>
          <p:nvPr/>
        </p:nvSpPr>
        <p:spPr>
          <a:xfrm>
            <a:off x="6309360" y="3291840"/>
            <a:ext cx="457200" cy="457200"/>
          </a:xfrm>
          <a:prstGeom prst="ellipse">
            <a:avLst/>
          </a:prstGeom>
          <a:solidFill>
            <a:srgbClr val="065A82"/>
          </a:solidFill>
          <a:ln w="12700">
            <a:solidFill>
              <a:srgbClr val="065A82"/>
            </a:solidFill>
            <a:prstDash val="solid"/>
          </a:ln>
        </p:spPr>
      </p:sp>
      <p:sp>
        <p:nvSpPr>
          <p:cNvPr id="15" name="Text 13"/>
          <p:cNvSpPr/>
          <p:nvPr/>
        </p:nvSpPr>
        <p:spPr>
          <a:xfrm>
            <a:off x="6309360" y="329184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3</a:t>
            </a:r>
            <a:endParaRPr lang="en-US" sz="1600" dirty="0"/>
          </a:p>
        </p:txBody>
      </p:sp>
      <p:sp>
        <p:nvSpPr>
          <p:cNvPr id="16" name="Text 14"/>
          <p:cNvSpPr/>
          <p:nvPr/>
        </p:nvSpPr>
        <p:spPr>
          <a:xfrm>
            <a:off x="6949440" y="3291840"/>
            <a:ext cx="4572000" cy="457200"/>
          </a:xfrm>
          <a:prstGeom prst="rect">
            <a:avLst/>
          </a:prstGeom>
          <a:noFill/>
          <a:ln/>
        </p:spPr>
        <p:txBody>
          <a:bodyPr wrap="square" lIns="0" tIns="0" rIns="0" bIns="0" rtlCol="0" anchor="ctr"/>
          <a:lstStyle/>
          <a:p>
            <a:pPr indent="0" marL="0">
              <a:buNone/>
            </a:pPr>
            <a:r>
              <a:rPr lang="en-US" sz="1600" dirty="0">
                <a:solidFill>
                  <a:srgbClr val="16232A"/>
                </a:solidFill>
                <a:latin typeface="Calibri" pitchFamily="34" charset="0"/>
                <a:ea typeface="Calibri" pitchFamily="34" charset="-122"/>
                <a:cs typeface="Calibri" pitchFamily="34" charset="-120"/>
              </a:rPr>
              <a:t>Flattening nested data</a:t>
            </a:r>
            <a:endParaRPr lang="en-US" sz="1600" dirty="0"/>
          </a:p>
        </p:txBody>
      </p:sp>
      <p:sp>
        <p:nvSpPr>
          <p:cNvPr id="17" name="Shape 15"/>
          <p:cNvSpPr/>
          <p:nvPr/>
        </p:nvSpPr>
        <p:spPr>
          <a:xfrm>
            <a:off x="6309360" y="3931920"/>
            <a:ext cx="457200" cy="457200"/>
          </a:xfrm>
          <a:prstGeom prst="ellipse">
            <a:avLst/>
          </a:prstGeom>
          <a:solidFill>
            <a:srgbClr val="065A82"/>
          </a:solidFill>
          <a:ln w="12700">
            <a:solidFill>
              <a:srgbClr val="065A82"/>
            </a:solidFill>
            <a:prstDash val="solid"/>
          </a:ln>
        </p:spPr>
      </p:sp>
      <p:sp>
        <p:nvSpPr>
          <p:cNvPr id="18" name="Text 16"/>
          <p:cNvSpPr/>
          <p:nvPr/>
        </p:nvSpPr>
        <p:spPr>
          <a:xfrm>
            <a:off x="6309360" y="393192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4</a:t>
            </a:r>
            <a:endParaRPr lang="en-US" sz="1600" dirty="0"/>
          </a:p>
        </p:txBody>
      </p:sp>
      <p:sp>
        <p:nvSpPr>
          <p:cNvPr id="19" name="Text 17"/>
          <p:cNvSpPr/>
          <p:nvPr/>
        </p:nvSpPr>
        <p:spPr>
          <a:xfrm>
            <a:off x="6949440" y="3931920"/>
            <a:ext cx="4572000" cy="457200"/>
          </a:xfrm>
          <a:prstGeom prst="rect">
            <a:avLst/>
          </a:prstGeom>
          <a:noFill/>
          <a:ln/>
        </p:spPr>
        <p:txBody>
          <a:bodyPr wrap="square" lIns="0" tIns="0" rIns="0" bIns="0" rtlCol="0" anchor="ctr"/>
          <a:lstStyle/>
          <a:p>
            <a:pPr indent="0" marL="0">
              <a:buNone/>
            </a:pPr>
            <a:r>
              <a:rPr lang="en-US" sz="1600" dirty="0">
                <a:solidFill>
                  <a:srgbClr val="16232A"/>
                </a:solidFill>
                <a:latin typeface="Calibri" pitchFamily="34" charset="0"/>
                <a:ea typeface="Calibri" pitchFamily="34" charset="-122"/>
                <a:cs typeface="Calibri" pitchFamily="34" charset="-120"/>
              </a:rPr>
              <a:t>Spark architecture on a multi-node cluster</a:t>
            </a:r>
            <a:endParaRPr lang="en-US" sz="1600" dirty="0"/>
          </a:p>
        </p:txBody>
      </p:sp>
      <p:sp>
        <p:nvSpPr>
          <p:cNvPr id="20" name="Shape 18"/>
          <p:cNvSpPr/>
          <p:nvPr/>
        </p:nvSpPr>
        <p:spPr>
          <a:xfrm>
            <a:off x="6309360" y="4572000"/>
            <a:ext cx="457200" cy="457200"/>
          </a:xfrm>
          <a:prstGeom prst="ellipse">
            <a:avLst/>
          </a:prstGeom>
          <a:solidFill>
            <a:srgbClr val="065A82"/>
          </a:solidFill>
          <a:ln w="12700">
            <a:solidFill>
              <a:srgbClr val="065A82"/>
            </a:solidFill>
            <a:prstDash val="solid"/>
          </a:ln>
        </p:spPr>
      </p:sp>
      <p:sp>
        <p:nvSpPr>
          <p:cNvPr id="21" name="Text 19"/>
          <p:cNvSpPr/>
          <p:nvPr/>
        </p:nvSpPr>
        <p:spPr>
          <a:xfrm>
            <a:off x="6309360" y="457200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5</a:t>
            </a:r>
            <a:endParaRPr lang="en-US" sz="1600" dirty="0"/>
          </a:p>
        </p:txBody>
      </p:sp>
      <p:sp>
        <p:nvSpPr>
          <p:cNvPr id="22" name="Text 20"/>
          <p:cNvSpPr/>
          <p:nvPr/>
        </p:nvSpPr>
        <p:spPr>
          <a:xfrm>
            <a:off x="6949440" y="4572000"/>
            <a:ext cx="4572000" cy="457200"/>
          </a:xfrm>
          <a:prstGeom prst="rect">
            <a:avLst/>
          </a:prstGeom>
          <a:noFill/>
          <a:ln/>
        </p:spPr>
        <p:txBody>
          <a:bodyPr wrap="square" lIns="0" tIns="0" rIns="0" bIns="0" rtlCol="0" anchor="ctr"/>
          <a:lstStyle/>
          <a:p>
            <a:pPr indent="0" marL="0">
              <a:buNone/>
            </a:pPr>
            <a:r>
              <a:rPr lang="en-US" sz="1600" dirty="0">
                <a:solidFill>
                  <a:srgbClr val="16232A"/>
                </a:solidFill>
                <a:latin typeface="Calibri" pitchFamily="34" charset="0"/>
                <a:ea typeface="Calibri" pitchFamily="34" charset="-122"/>
                <a:cs typeface="Calibri" pitchFamily="34" charset="-120"/>
              </a:rPr>
              <a:t>Distributed cleaning in PySpark</a:t>
            </a:r>
            <a:endParaRPr lang="en-US" sz="1600" dirty="0"/>
          </a:p>
        </p:txBody>
      </p:sp>
      <p:sp>
        <p:nvSpPr>
          <p:cNvPr id="23" name="Shape 21"/>
          <p:cNvSpPr/>
          <p:nvPr/>
        </p:nvSpPr>
        <p:spPr>
          <a:xfrm>
            <a:off x="6309360" y="5212080"/>
            <a:ext cx="457200" cy="457200"/>
          </a:xfrm>
          <a:prstGeom prst="ellipse">
            <a:avLst/>
          </a:prstGeom>
          <a:solidFill>
            <a:srgbClr val="065A82"/>
          </a:solidFill>
          <a:ln w="12700">
            <a:solidFill>
              <a:srgbClr val="065A82"/>
            </a:solidFill>
            <a:prstDash val="solid"/>
          </a:ln>
        </p:spPr>
      </p:sp>
      <p:sp>
        <p:nvSpPr>
          <p:cNvPr id="24" name="Text 22"/>
          <p:cNvSpPr/>
          <p:nvPr/>
        </p:nvSpPr>
        <p:spPr>
          <a:xfrm>
            <a:off x="6309360" y="521208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6</a:t>
            </a:r>
            <a:endParaRPr lang="en-US" sz="1600" dirty="0"/>
          </a:p>
        </p:txBody>
      </p:sp>
      <p:sp>
        <p:nvSpPr>
          <p:cNvPr id="25" name="Text 23"/>
          <p:cNvSpPr/>
          <p:nvPr/>
        </p:nvSpPr>
        <p:spPr>
          <a:xfrm>
            <a:off x="6949440" y="5212080"/>
            <a:ext cx="4572000" cy="457200"/>
          </a:xfrm>
          <a:prstGeom prst="rect">
            <a:avLst/>
          </a:prstGeom>
          <a:noFill/>
          <a:ln/>
        </p:spPr>
        <p:txBody>
          <a:bodyPr wrap="square" lIns="0" tIns="0" rIns="0" bIns="0" rtlCol="0" anchor="ctr"/>
          <a:lstStyle/>
          <a:p>
            <a:pPr indent="0" marL="0">
              <a:buNone/>
            </a:pPr>
            <a:r>
              <a:rPr lang="en-US" sz="1600" dirty="0">
                <a:solidFill>
                  <a:srgbClr val="16232A"/>
                </a:solidFill>
                <a:latin typeface="Calibri" pitchFamily="34" charset="0"/>
                <a:ea typeface="Calibri" pitchFamily="34" charset="-122"/>
                <a:cs typeface="Calibri" pitchFamily="34" charset="-120"/>
              </a:rPr>
              <a:t>Feature engineering at scale</a:t>
            </a:r>
            <a:endParaRPr lang="en-US" sz="1600" dirty="0"/>
          </a:p>
        </p:txBody>
      </p:sp>
      <p:sp>
        <p:nvSpPr>
          <p:cNvPr id="26" name="Shape 24"/>
          <p:cNvSpPr/>
          <p:nvPr/>
        </p:nvSpPr>
        <p:spPr>
          <a:xfrm>
            <a:off x="10972800" y="5760720"/>
            <a:ext cx="91440" cy="91440"/>
          </a:xfrm>
          <a:prstGeom prst="ellipse">
            <a:avLst/>
          </a:prstGeom>
          <a:solidFill>
            <a:srgbClr val="1C7293">
              <a:alpha val="60000"/>
            </a:srgbClr>
          </a:solidFill>
          <a:ln w="12700">
            <a:solidFill>
              <a:srgbClr val="1C7293">
                <a:alpha val="0"/>
              </a:srgbClr>
            </a:solidFill>
            <a:prstDash val="solid"/>
          </a:ln>
        </p:spPr>
      </p:sp>
      <p:sp>
        <p:nvSpPr>
          <p:cNvPr id="27" name="Shape 25"/>
          <p:cNvSpPr/>
          <p:nvPr/>
        </p:nvSpPr>
        <p:spPr>
          <a:xfrm>
            <a:off x="10972800" y="6016752"/>
            <a:ext cx="91440" cy="91440"/>
          </a:xfrm>
          <a:prstGeom prst="ellipse">
            <a:avLst/>
          </a:prstGeom>
          <a:solidFill>
            <a:srgbClr val="1C7293">
              <a:alpha val="60000"/>
            </a:srgbClr>
          </a:solidFill>
          <a:ln w="12700">
            <a:solidFill>
              <a:srgbClr val="1C7293">
                <a:alpha val="0"/>
              </a:srgbClr>
            </a:solidFill>
            <a:prstDash val="solid"/>
          </a:ln>
        </p:spPr>
      </p:sp>
      <p:sp>
        <p:nvSpPr>
          <p:cNvPr id="28" name="Shape 26"/>
          <p:cNvSpPr/>
          <p:nvPr/>
        </p:nvSpPr>
        <p:spPr>
          <a:xfrm>
            <a:off x="10972800" y="6272784"/>
            <a:ext cx="91440" cy="91440"/>
          </a:xfrm>
          <a:prstGeom prst="ellipse">
            <a:avLst/>
          </a:prstGeom>
          <a:solidFill>
            <a:srgbClr val="1C7293">
              <a:alpha val="60000"/>
            </a:srgbClr>
          </a:solidFill>
          <a:ln w="12700">
            <a:solidFill>
              <a:srgbClr val="1C7293">
                <a:alpha val="0"/>
              </a:srgbClr>
            </a:solidFill>
            <a:prstDash val="solid"/>
          </a:ln>
        </p:spPr>
      </p:sp>
      <p:sp>
        <p:nvSpPr>
          <p:cNvPr id="29" name="Shape 27"/>
          <p:cNvSpPr/>
          <p:nvPr/>
        </p:nvSpPr>
        <p:spPr>
          <a:xfrm>
            <a:off x="11228832" y="5760720"/>
            <a:ext cx="91440" cy="91440"/>
          </a:xfrm>
          <a:prstGeom prst="ellipse">
            <a:avLst/>
          </a:prstGeom>
          <a:solidFill>
            <a:srgbClr val="1C7293">
              <a:alpha val="60000"/>
            </a:srgbClr>
          </a:solidFill>
          <a:ln w="12700">
            <a:solidFill>
              <a:srgbClr val="1C7293">
                <a:alpha val="0"/>
              </a:srgbClr>
            </a:solidFill>
            <a:prstDash val="solid"/>
          </a:ln>
        </p:spPr>
      </p:sp>
      <p:sp>
        <p:nvSpPr>
          <p:cNvPr id="30" name="Shape 28"/>
          <p:cNvSpPr/>
          <p:nvPr/>
        </p:nvSpPr>
        <p:spPr>
          <a:xfrm>
            <a:off x="11228832" y="6016752"/>
            <a:ext cx="91440" cy="91440"/>
          </a:xfrm>
          <a:prstGeom prst="ellipse">
            <a:avLst/>
          </a:prstGeom>
          <a:solidFill>
            <a:srgbClr val="1C7293">
              <a:alpha val="60000"/>
            </a:srgbClr>
          </a:solidFill>
          <a:ln w="12700">
            <a:solidFill>
              <a:srgbClr val="1C7293">
                <a:alpha val="0"/>
              </a:srgbClr>
            </a:solidFill>
            <a:prstDash val="solid"/>
          </a:ln>
        </p:spPr>
      </p:sp>
      <p:sp>
        <p:nvSpPr>
          <p:cNvPr id="31" name="Shape 29"/>
          <p:cNvSpPr/>
          <p:nvPr/>
        </p:nvSpPr>
        <p:spPr>
          <a:xfrm>
            <a:off x="11228832" y="6272784"/>
            <a:ext cx="91440" cy="91440"/>
          </a:xfrm>
          <a:prstGeom prst="ellipse">
            <a:avLst/>
          </a:prstGeom>
          <a:solidFill>
            <a:srgbClr val="1C7293">
              <a:alpha val="60000"/>
            </a:srgbClr>
          </a:solidFill>
          <a:ln w="12700">
            <a:solidFill>
              <a:srgbClr val="1C7293">
                <a:alpha val="0"/>
              </a:srgbClr>
            </a:solidFill>
            <a:prstDash val="solid"/>
          </a:ln>
        </p:spPr>
      </p:sp>
      <p:sp>
        <p:nvSpPr>
          <p:cNvPr id="32" name="Shape 30"/>
          <p:cNvSpPr/>
          <p:nvPr/>
        </p:nvSpPr>
        <p:spPr>
          <a:xfrm>
            <a:off x="11484864" y="5760720"/>
            <a:ext cx="91440" cy="91440"/>
          </a:xfrm>
          <a:prstGeom prst="ellipse">
            <a:avLst/>
          </a:prstGeom>
          <a:solidFill>
            <a:srgbClr val="1C7293">
              <a:alpha val="60000"/>
            </a:srgbClr>
          </a:solidFill>
          <a:ln w="12700">
            <a:solidFill>
              <a:srgbClr val="1C7293">
                <a:alpha val="0"/>
              </a:srgbClr>
            </a:solidFill>
            <a:prstDash val="solid"/>
          </a:ln>
        </p:spPr>
      </p:sp>
      <p:sp>
        <p:nvSpPr>
          <p:cNvPr id="33" name="Shape 31"/>
          <p:cNvSpPr/>
          <p:nvPr/>
        </p:nvSpPr>
        <p:spPr>
          <a:xfrm>
            <a:off x="11484864" y="6016752"/>
            <a:ext cx="91440" cy="91440"/>
          </a:xfrm>
          <a:prstGeom prst="ellipse">
            <a:avLst/>
          </a:prstGeom>
          <a:solidFill>
            <a:srgbClr val="1C7293">
              <a:alpha val="60000"/>
            </a:srgbClr>
          </a:solidFill>
          <a:ln w="12700">
            <a:solidFill>
              <a:srgbClr val="1C7293">
                <a:alpha val="0"/>
              </a:srgbClr>
            </a:solidFill>
            <a:prstDash val="solid"/>
          </a:ln>
        </p:spPr>
      </p:sp>
      <p:sp>
        <p:nvSpPr>
          <p:cNvPr id="34" name="Shape 32"/>
          <p:cNvSpPr/>
          <p:nvPr/>
        </p:nvSpPr>
        <p:spPr>
          <a:xfrm>
            <a:off x="11484864" y="6272784"/>
            <a:ext cx="91440" cy="91440"/>
          </a:xfrm>
          <a:prstGeom prst="ellipse">
            <a:avLst/>
          </a:prstGeom>
          <a:solidFill>
            <a:srgbClr val="1C7293">
              <a:alpha val="60000"/>
            </a:srgbClr>
          </a:solidFill>
          <a:ln w="12700">
            <a:solidFill>
              <a:srgbClr val="1C7293">
                <a:alpha val="0"/>
              </a:srgbClr>
            </a:solidFill>
            <a:prstDash val="solid"/>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3F8FA"/>
        </a:solidFill>
      </p:bgPr>
    </p:bg>
    <p:spTree>
      <p:nvGrpSpPr>
        <p:cNvPr id="1" name=""/>
        <p:cNvGrpSpPr/>
        <p:nvPr/>
      </p:nvGrpSpPr>
      <p:grpSpPr>
        <a:xfrm>
          <a:off x="0" y="0"/>
          <a:ext cx="0" cy="0"/>
          <a:chOff x="0" y="0"/>
          <a:chExt cx="0" cy="0"/>
        </a:xfrm>
      </p:grpSpPr>
      <p:sp>
        <p:nvSpPr>
          <p:cNvPr id="2" name="Text 0"/>
          <p:cNvSpPr/>
          <p:nvPr/>
        </p:nvSpPr>
        <p:spPr>
          <a:xfrm>
            <a:off x="548640" y="320040"/>
            <a:ext cx="8229600" cy="274320"/>
          </a:xfrm>
          <a:prstGeom prst="rect">
            <a:avLst/>
          </a:prstGeom>
          <a:noFill/>
          <a:ln/>
        </p:spPr>
        <p:txBody>
          <a:bodyPr wrap="square" lIns="0" tIns="0" rIns="0" bIns="0" rtlCol="0" anchor="ctr"/>
          <a:lstStyle/>
          <a:p>
            <a:pPr indent="0" marL="0">
              <a:buNone/>
            </a:pPr>
            <a:r>
              <a:rPr lang="en-US" sz="1200" b="1" spc="300" kern="0" dirty="0">
                <a:solidFill>
                  <a:srgbClr val="1C7293"/>
                </a:solidFill>
                <a:latin typeface="Calibri" pitchFamily="34" charset="0"/>
                <a:ea typeface="Calibri" pitchFamily="34" charset="-122"/>
                <a:cs typeface="Calibri" pitchFamily="34" charset="-120"/>
              </a:rPr>
              <a:t>MOTIVATION</a:t>
            </a:r>
            <a:endParaRPr lang="en-US" sz="1200" dirty="0"/>
          </a:p>
        </p:txBody>
      </p:sp>
      <p:sp>
        <p:nvSpPr>
          <p:cNvPr id="3" name="Text 1"/>
          <p:cNvSpPr/>
          <p:nvPr/>
        </p:nvSpPr>
        <p:spPr>
          <a:xfrm>
            <a:off x="548640" y="594360"/>
            <a:ext cx="10972800" cy="731520"/>
          </a:xfrm>
          <a:prstGeom prst="rect">
            <a:avLst/>
          </a:prstGeom>
          <a:noFill/>
          <a:ln/>
        </p:spPr>
        <p:txBody>
          <a:bodyPr wrap="square" lIns="0" tIns="0" rIns="0" bIns="0" rtlCol="0" anchor="ctr"/>
          <a:lstStyle/>
          <a:p>
            <a:pPr indent="0" marL="0">
              <a:buNone/>
            </a:pPr>
            <a:r>
              <a:rPr lang="en-US" sz="3000" b="1" dirty="0">
                <a:solidFill>
                  <a:srgbClr val="21295C"/>
                </a:solidFill>
                <a:latin typeface="Cambria" pitchFamily="34" charset="0"/>
                <a:ea typeface="Cambria" pitchFamily="34" charset="-122"/>
                <a:cs typeface="Cambria" pitchFamily="34" charset="-120"/>
              </a:rPr>
              <a:t>Why Semi-structured Data Matters</a:t>
            </a:r>
            <a:endParaRPr lang="en-US" sz="3000" dirty="0"/>
          </a:p>
        </p:txBody>
      </p:sp>
      <p:sp>
        <p:nvSpPr>
          <p:cNvPr id="4" name="Text 2"/>
          <p:cNvSpPr/>
          <p:nvPr/>
        </p:nvSpPr>
        <p:spPr>
          <a:xfrm>
            <a:off x="11430000" y="6400800"/>
            <a:ext cx="548640" cy="274320"/>
          </a:xfrm>
          <a:prstGeom prst="rect">
            <a:avLst/>
          </a:prstGeom>
          <a:noFill/>
          <a:ln/>
        </p:spPr>
        <p:txBody>
          <a:bodyPr wrap="square" lIns="0" tIns="0" rIns="0" bIns="0" rtlCol="0" anchor="ctr"/>
          <a:lstStyle/>
          <a:p>
            <a:pPr algn="r" indent="0" marL="0">
              <a:buNone/>
            </a:pPr>
            <a:r>
              <a:rPr lang="en-US" sz="1000" dirty="0">
                <a:solidFill>
                  <a:srgbClr val="5A7480"/>
                </a:solidFill>
                <a:latin typeface="Calibri" pitchFamily="34" charset="0"/>
                <a:ea typeface="Calibri" pitchFamily="34" charset="-122"/>
                <a:cs typeface="Calibri" pitchFamily="34" charset="-120"/>
              </a:rPr>
              <a:t>3</a:t>
            </a:r>
            <a:endParaRPr lang="en-US" sz="1000" dirty="0"/>
          </a:p>
        </p:txBody>
      </p:sp>
      <p:sp>
        <p:nvSpPr>
          <p:cNvPr id="5" name="Text 3"/>
          <p:cNvSpPr/>
          <p:nvPr/>
        </p:nvSpPr>
        <p:spPr>
          <a:xfrm>
            <a:off x="548640" y="1463040"/>
            <a:ext cx="10972800" cy="365760"/>
          </a:xfrm>
          <a:prstGeom prst="rect">
            <a:avLst/>
          </a:prstGeom>
          <a:noFill/>
          <a:ln/>
        </p:spPr>
        <p:txBody>
          <a:bodyPr wrap="square" lIns="0" tIns="0" rIns="0" bIns="0" rtlCol="0" anchor="ctr"/>
          <a:lstStyle/>
          <a:p>
            <a:pPr indent="0" marL="0">
              <a:buNone/>
            </a:pPr>
            <a:r>
              <a:rPr lang="en-US" sz="1800" dirty="0">
                <a:solidFill>
                  <a:srgbClr val="5A7480"/>
                </a:solidFill>
                <a:latin typeface="Calibri" pitchFamily="34" charset="0"/>
                <a:ea typeface="Calibri" pitchFamily="34" charset="-122"/>
                <a:cs typeface="Calibri" pitchFamily="34" charset="-120"/>
              </a:rPr>
              <a:t>Most data that arrives from the outside world is not a clean table.</a:t>
            </a:r>
            <a:endParaRPr lang="en-US" sz="1800" dirty="0"/>
          </a:p>
        </p:txBody>
      </p:sp>
      <p:sp>
        <p:nvSpPr>
          <p:cNvPr id="6" name="Shape 4"/>
          <p:cNvSpPr/>
          <p:nvPr/>
        </p:nvSpPr>
        <p:spPr>
          <a:xfrm>
            <a:off x="548640" y="2103120"/>
            <a:ext cx="3520440" cy="2011680"/>
          </a:xfrm>
          <a:prstGeom prst="roundRect">
            <a:avLst>
              <a:gd name="adj" fmla="val 3636"/>
            </a:avLst>
          </a:prstGeom>
          <a:solidFill>
            <a:srgbClr val="FFFFFF"/>
          </a:solidFill>
          <a:ln w="12700">
            <a:solidFill>
              <a:srgbClr val="D5E3EA"/>
            </a:solidFill>
            <a:prstDash val="solid"/>
          </a:ln>
        </p:spPr>
      </p:sp>
      <p:sp>
        <p:nvSpPr>
          <p:cNvPr id="7" name="Shape 5"/>
          <p:cNvSpPr/>
          <p:nvPr/>
        </p:nvSpPr>
        <p:spPr>
          <a:xfrm>
            <a:off x="777240" y="2359152"/>
            <a:ext cx="146304" cy="146304"/>
          </a:xfrm>
          <a:prstGeom prst="ellipse">
            <a:avLst/>
          </a:prstGeom>
          <a:solidFill>
            <a:srgbClr val="D85A30"/>
          </a:solidFill>
          <a:ln w="12700">
            <a:solidFill>
              <a:srgbClr val="D85A30"/>
            </a:solidFill>
            <a:prstDash val="solid"/>
          </a:ln>
        </p:spPr>
      </p:sp>
      <p:sp>
        <p:nvSpPr>
          <p:cNvPr id="8" name="Text 6"/>
          <p:cNvSpPr/>
          <p:nvPr/>
        </p:nvSpPr>
        <p:spPr>
          <a:xfrm>
            <a:off x="1024128" y="2240280"/>
            <a:ext cx="2880360" cy="384048"/>
          </a:xfrm>
          <a:prstGeom prst="rect">
            <a:avLst/>
          </a:prstGeom>
          <a:noFill/>
          <a:ln/>
        </p:spPr>
        <p:txBody>
          <a:bodyPr wrap="square" lIns="0" tIns="0" rIns="0" bIns="0" rtlCol="0" anchor="ctr"/>
          <a:lstStyle/>
          <a:p>
            <a:pPr indent="0" marL="0">
              <a:buNone/>
            </a:pPr>
            <a:r>
              <a:rPr lang="en-US" sz="1600" b="1" dirty="0">
                <a:solidFill>
                  <a:srgbClr val="21295C"/>
                </a:solidFill>
                <a:latin typeface="Cambria" pitchFamily="34" charset="0"/>
                <a:ea typeface="Cambria" pitchFamily="34" charset="-122"/>
                <a:cs typeface="Cambria" pitchFamily="34" charset="-120"/>
              </a:rPr>
              <a:t>Web &amp; REST APIs</a:t>
            </a:r>
            <a:endParaRPr lang="en-US" sz="1600" dirty="0"/>
          </a:p>
        </p:txBody>
      </p:sp>
      <p:sp>
        <p:nvSpPr>
          <p:cNvPr id="9" name="Text 7"/>
          <p:cNvSpPr/>
          <p:nvPr/>
        </p:nvSpPr>
        <p:spPr>
          <a:xfrm>
            <a:off x="777240" y="2697480"/>
            <a:ext cx="3063240" cy="1280160"/>
          </a:xfrm>
          <a:prstGeom prst="rect">
            <a:avLst/>
          </a:prstGeom>
          <a:noFill/>
          <a:ln/>
        </p:spPr>
        <p:txBody>
          <a:bodyPr wrap="square" lIns="0" tIns="0" rIns="0" bIns="0" rtlCol="0" anchor="t"/>
          <a:lstStyle/>
          <a:p>
            <a:pPr indent="0" marL="0">
              <a:buNone/>
            </a:pPr>
            <a:r>
              <a:rPr lang="en-US" sz="1600" dirty="0">
                <a:solidFill>
                  <a:srgbClr val="16232A"/>
                </a:solidFill>
                <a:latin typeface="Calibri" pitchFamily="34" charset="0"/>
                <a:ea typeface="Calibri" pitchFamily="34" charset="-122"/>
                <a:cs typeface="Calibri" pitchFamily="34" charset="-120"/>
              </a:rPr>
              <a:t>Review sites, social platforms and payment APIs return JSON.</a:t>
            </a:r>
            <a:endParaRPr lang="en-US" sz="1600" dirty="0"/>
          </a:p>
        </p:txBody>
      </p:sp>
      <p:sp>
        <p:nvSpPr>
          <p:cNvPr id="10" name="Shape 8"/>
          <p:cNvSpPr/>
          <p:nvPr/>
        </p:nvSpPr>
        <p:spPr>
          <a:xfrm>
            <a:off x="4297680" y="2103120"/>
            <a:ext cx="3520440" cy="2011680"/>
          </a:xfrm>
          <a:prstGeom prst="roundRect">
            <a:avLst>
              <a:gd name="adj" fmla="val 3636"/>
            </a:avLst>
          </a:prstGeom>
          <a:solidFill>
            <a:srgbClr val="FFFFFF"/>
          </a:solidFill>
          <a:ln w="12700">
            <a:solidFill>
              <a:srgbClr val="D5E3EA"/>
            </a:solidFill>
            <a:prstDash val="solid"/>
          </a:ln>
        </p:spPr>
      </p:sp>
      <p:sp>
        <p:nvSpPr>
          <p:cNvPr id="11" name="Shape 9"/>
          <p:cNvSpPr/>
          <p:nvPr/>
        </p:nvSpPr>
        <p:spPr>
          <a:xfrm>
            <a:off x="4526280" y="2359152"/>
            <a:ext cx="146304" cy="146304"/>
          </a:xfrm>
          <a:prstGeom prst="ellipse">
            <a:avLst/>
          </a:prstGeom>
          <a:solidFill>
            <a:srgbClr val="1C7293"/>
          </a:solidFill>
          <a:ln w="12700">
            <a:solidFill>
              <a:srgbClr val="1C7293"/>
            </a:solidFill>
            <a:prstDash val="solid"/>
          </a:ln>
        </p:spPr>
      </p:sp>
      <p:sp>
        <p:nvSpPr>
          <p:cNvPr id="12" name="Text 10"/>
          <p:cNvSpPr/>
          <p:nvPr/>
        </p:nvSpPr>
        <p:spPr>
          <a:xfrm>
            <a:off x="4773168" y="2240280"/>
            <a:ext cx="2880360" cy="384048"/>
          </a:xfrm>
          <a:prstGeom prst="rect">
            <a:avLst/>
          </a:prstGeom>
          <a:noFill/>
          <a:ln/>
        </p:spPr>
        <p:txBody>
          <a:bodyPr wrap="square" lIns="0" tIns="0" rIns="0" bIns="0" rtlCol="0" anchor="ctr"/>
          <a:lstStyle/>
          <a:p>
            <a:pPr indent="0" marL="0">
              <a:buNone/>
            </a:pPr>
            <a:r>
              <a:rPr lang="en-US" sz="1600" b="1" dirty="0">
                <a:solidFill>
                  <a:srgbClr val="21295C"/>
                </a:solidFill>
                <a:latin typeface="Cambria" pitchFamily="34" charset="0"/>
                <a:ea typeface="Cambria" pitchFamily="34" charset="-122"/>
                <a:cs typeface="Cambria" pitchFamily="34" charset="-120"/>
              </a:rPr>
              <a:t>Application logs</a:t>
            </a:r>
            <a:endParaRPr lang="en-US" sz="1600" dirty="0"/>
          </a:p>
        </p:txBody>
      </p:sp>
      <p:sp>
        <p:nvSpPr>
          <p:cNvPr id="13" name="Text 11"/>
          <p:cNvSpPr/>
          <p:nvPr/>
        </p:nvSpPr>
        <p:spPr>
          <a:xfrm>
            <a:off x="4526280" y="2697480"/>
            <a:ext cx="3063240" cy="1280160"/>
          </a:xfrm>
          <a:prstGeom prst="rect">
            <a:avLst/>
          </a:prstGeom>
          <a:noFill/>
          <a:ln/>
        </p:spPr>
        <p:txBody>
          <a:bodyPr wrap="square" lIns="0" tIns="0" rIns="0" bIns="0" rtlCol="0" anchor="t"/>
          <a:lstStyle/>
          <a:p>
            <a:pPr indent="0" marL="0">
              <a:buNone/>
            </a:pPr>
            <a:r>
              <a:rPr lang="en-US" sz="1600" dirty="0">
                <a:solidFill>
                  <a:srgbClr val="16232A"/>
                </a:solidFill>
                <a:latin typeface="Calibri" pitchFamily="34" charset="0"/>
                <a:ea typeface="Calibri" pitchFamily="34" charset="-122"/>
                <a:cs typeface="Calibri" pitchFamily="34" charset="-120"/>
              </a:rPr>
              <a:t>Each event carries different optional fields.</a:t>
            </a:r>
            <a:endParaRPr lang="en-US" sz="1600" dirty="0"/>
          </a:p>
        </p:txBody>
      </p:sp>
      <p:sp>
        <p:nvSpPr>
          <p:cNvPr id="14" name="Shape 12"/>
          <p:cNvSpPr/>
          <p:nvPr/>
        </p:nvSpPr>
        <p:spPr>
          <a:xfrm>
            <a:off x="8046720" y="2103120"/>
            <a:ext cx="3520440" cy="2011680"/>
          </a:xfrm>
          <a:prstGeom prst="roundRect">
            <a:avLst>
              <a:gd name="adj" fmla="val 3636"/>
            </a:avLst>
          </a:prstGeom>
          <a:solidFill>
            <a:srgbClr val="FFFFFF"/>
          </a:solidFill>
          <a:ln w="12700">
            <a:solidFill>
              <a:srgbClr val="D5E3EA"/>
            </a:solidFill>
            <a:prstDash val="solid"/>
          </a:ln>
        </p:spPr>
      </p:sp>
      <p:sp>
        <p:nvSpPr>
          <p:cNvPr id="15" name="Shape 13"/>
          <p:cNvSpPr/>
          <p:nvPr/>
        </p:nvSpPr>
        <p:spPr>
          <a:xfrm>
            <a:off x="8275320" y="2359152"/>
            <a:ext cx="146304" cy="146304"/>
          </a:xfrm>
          <a:prstGeom prst="ellipse">
            <a:avLst/>
          </a:prstGeom>
          <a:solidFill>
            <a:srgbClr val="2F8F5B"/>
          </a:solidFill>
          <a:ln w="12700">
            <a:solidFill>
              <a:srgbClr val="2F8F5B"/>
            </a:solidFill>
            <a:prstDash val="solid"/>
          </a:ln>
        </p:spPr>
      </p:sp>
      <p:sp>
        <p:nvSpPr>
          <p:cNvPr id="16" name="Text 14"/>
          <p:cNvSpPr/>
          <p:nvPr/>
        </p:nvSpPr>
        <p:spPr>
          <a:xfrm>
            <a:off x="8522208" y="2240280"/>
            <a:ext cx="2880360" cy="384048"/>
          </a:xfrm>
          <a:prstGeom prst="rect">
            <a:avLst/>
          </a:prstGeom>
          <a:noFill/>
          <a:ln/>
        </p:spPr>
        <p:txBody>
          <a:bodyPr wrap="square" lIns="0" tIns="0" rIns="0" bIns="0" rtlCol="0" anchor="ctr"/>
          <a:lstStyle/>
          <a:p>
            <a:pPr indent="0" marL="0">
              <a:buNone/>
            </a:pPr>
            <a:r>
              <a:rPr lang="en-US" sz="1600" b="1" dirty="0">
                <a:solidFill>
                  <a:srgbClr val="21295C"/>
                </a:solidFill>
                <a:latin typeface="Cambria" pitchFamily="34" charset="0"/>
                <a:ea typeface="Cambria" pitchFamily="34" charset="-122"/>
                <a:cs typeface="Cambria" pitchFamily="34" charset="-120"/>
              </a:rPr>
              <a:t>Config &amp; feeds</a:t>
            </a:r>
            <a:endParaRPr lang="en-US" sz="1600" dirty="0"/>
          </a:p>
        </p:txBody>
      </p:sp>
      <p:sp>
        <p:nvSpPr>
          <p:cNvPr id="17" name="Text 15"/>
          <p:cNvSpPr/>
          <p:nvPr/>
        </p:nvSpPr>
        <p:spPr>
          <a:xfrm>
            <a:off x="8275320" y="2697480"/>
            <a:ext cx="3063240" cy="1280160"/>
          </a:xfrm>
          <a:prstGeom prst="rect">
            <a:avLst/>
          </a:prstGeom>
          <a:noFill/>
          <a:ln/>
        </p:spPr>
        <p:txBody>
          <a:bodyPr wrap="square" lIns="0" tIns="0" rIns="0" bIns="0" rtlCol="0" anchor="t"/>
          <a:lstStyle/>
          <a:p>
            <a:pPr indent="0" marL="0">
              <a:buNone/>
            </a:pPr>
            <a:r>
              <a:rPr lang="en-US" sz="1600" dirty="0">
                <a:solidFill>
                  <a:srgbClr val="16232A"/>
                </a:solidFill>
                <a:latin typeface="Calibri" pitchFamily="34" charset="0"/>
                <a:ea typeface="Calibri" pitchFamily="34" charset="-122"/>
                <a:cs typeface="Calibri" pitchFamily="34" charset="-120"/>
              </a:rPr>
              <a:t>XML for RSS, sitemaps, enterprise systems and sensor feeds.</a:t>
            </a:r>
            <a:endParaRPr lang="en-US" sz="1600" dirty="0"/>
          </a:p>
        </p:txBody>
      </p:sp>
      <p:sp>
        <p:nvSpPr>
          <p:cNvPr id="18" name="Shape 16"/>
          <p:cNvSpPr/>
          <p:nvPr/>
        </p:nvSpPr>
        <p:spPr>
          <a:xfrm>
            <a:off x="548640" y="4480560"/>
            <a:ext cx="11064240" cy="1188720"/>
          </a:xfrm>
          <a:prstGeom prst="roundRect">
            <a:avLst>
              <a:gd name="adj" fmla="val 6154"/>
            </a:avLst>
          </a:prstGeom>
          <a:solidFill>
            <a:srgbClr val="065A82"/>
          </a:solidFill>
          <a:ln w="12700">
            <a:solidFill>
              <a:srgbClr val="065A82"/>
            </a:solidFill>
            <a:prstDash val="solid"/>
          </a:ln>
        </p:spPr>
      </p:sp>
      <p:sp>
        <p:nvSpPr>
          <p:cNvPr id="19" name="Text 17"/>
          <p:cNvSpPr/>
          <p:nvPr/>
        </p:nvSpPr>
        <p:spPr>
          <a:xfrm>
            <a:off x="822960" y="4480560"/>
            <a:ext cx="10515600" cy="1188720"/>
          </a:xfrm>
          <a:prstGeom prst="rect">
            <a:avLst/>
          </a:prstGeom>
          <a:noFill/>
          <a:ln/>
        </p:spPr>
        <p:txBody>
          <a:bodyPr wrap="square" lIns="0" tIns="0" rIns="0" bIns="0" rtlCol="0" anchor="ctr"/>
          <a:lstStyle/>
          <a:p>
            <a:pPr indent="0" marL="0">
              <a:buNone/>
            </a:pPr>
            <a:r>
              <a:rPr lang="en-US" sz="1600" b="1" dirty="0">
                <a:solidFill>
                  <a:srgbClr val="FFD9A8"/>
                </a:solidFill>
                <a:latin typeface="Calibri" pitchFamily="34" charset="0"/>
                <a:ea typeface="Calibri" pitchFamily="34" charset="-122"/>
                <a:cs typeface="Calibri" pitchFamily="34" charset="-120"/>
              </a:rPr>
              <a:t>Semester project link  </a:t>
            </a:r>
            <a:pPr indent="0" marL="0">
              <a:buNone/>
            </a:pPr>
            <a:r>
              <a:rPr lang="en-US" sz="1600" dirty="0">
                <a:solidFill>
                  <a:srgbClr val="FFFFFF"/>
                </a:solidFill>
                <a:latin typeface="Calibri" pitchFamily="34" charset="0"/>
                <a:ea typeface="Calibri" pitchFamily="34" charset="-122"/>
                <a:cs typeface="Calibri" pitchFamily="34" charset="-120"/>
              </a:rPr>
              <a:t>Our travel-review data arrives as nested JSON: hotel → reviews[] → author, ratings{}. Today we learn to load, flatten and clean it at scale.</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3F8FA"/>
        </a:solidFill>
      </p:bgPr>
    </p:bg>
    <p:spTree>
      <p:nvGrpSpPr>
        <p:cNvPr id="1" name=""/>
        <p:cNvGrpSpPr/>
        <p:nvPr/>
      </p:nvGrpSpPr>
      <p:grpSpPr>
        <a:xfrm>
          <a:off x="0" y="0"/>
          <a:ext cx="0" cy="0"/>
          <a:chOff x="0" y="0"/>
          <a:chExt cx="0" cy="0"/>
        </a:xfrm>
      </p:grpSpPr>
      <p:sp>
        <p:nvSpPr>
          <p:cNvPr id="2" name="Text 0"/>
          <p:cNvSpPr/>
          <p:nvPr/>
        </p:nvSpPr>
        <p:spPr>
          <a:xfrm>
            <a:off x="548640" y="320040"/>
            <a:ext cx="8229600" cy="274320"/>
          </a:xfrm>
          <a:prstGeom prst="rect">
            <a:avLst/>
          </a:prstGeom>
          <a:noFill/>
          <a:ln/>
        </p:spPr>
        <p:txBody>
          <a:bodyPr wrap="square" lIns="0" tIns="0" rIns="0" bIns="0" rtlCol="0" anchor="ctr"/>
          <a:lstStyle/>
          <a:p>
            <a:pPr indent="0" marL="0">
              <a:buNone/>
            </a:pPr>
            <a:r>
              <a:rPr lang="en-US" sz="1200" b="1" spc="300" kern="0" dirty="0">
                <a:solidFill>
                  <a:srgbClr val="1C7293"/>
                </a:solidFill>
                <a:latin typeface="Calibri" pitchFamily="34" charset="0"/>
                <a:ea typeface="Calibri" pitchFamily="34" charset="-122"/>
                <a:cs typeface="Calibri" pitchFamily="34" charset="-120"/>
              </a:rPr>
              <a:t>DATA SHAPES</a:t>
            </a:r>
            <a:endParaRPr lang="en-US" sz="1200" dirty="0"/>
          </a:p>
        </p:txBody>
      </p:sp>
      <p:sp>
        <p:nvSpPr>
          <p:cNvPr id="3" name="Text 1"/>
          <p:cNvSpPr/>
          <p:nvPr/>
        </p:nvSpPr>
        <p:spPr>
          <a:xfrm>
            <a:off x="548640" y="594360"/>
            <a:ext cx="10972800" cy="731520"/>
          </a:xfrm>
          <a:prstGeom prst="rect">
            <a:avLst/>
          </a:prstGeom>
          <a:noFill/>
          <a:ln/>
        </p:spPr>
        <p:txBody>
          <a:bodyPr wrap="square" lIns="0" tIns="0" rIns="0" bIns="0" rtlCol="0" anchor="ctr"/>
          <a:lstStyle/>
          <a:p>
            <a:pPr indent="0" marL="0">
              <a:buNone/>
            </a:pPr>
            <a:r>
              <a:rPr lang="en-US" sz="3000" b="1" dirty="0">
                <a:solidFill>
                  <a:srgbClr val="21295C"/>
                </a:solidFill>
                <a:latin typeface="Cambria" pitchFamily="34" charset="0"/>
                <a:ea typeface="Cambria" pitchFamily="34" charset="-122"/>
                <a:cs typeface="Cambria" pitchFamily="34" charset="-120"/>
              </a:rPr>
              <a:t>Structured vs Semi-structured vs Unstructured</a:t>
            </a:r>
            <a:endParaRPr lang="en-US" sz="3000" dirty="0"/>
          </a:p>
        </p:txBody>
      </p:sp>
      <p:sp>
        <p:nvSpPr>
          <p:cNvPr id="4" name="Text 2"/>
          <p:cNvSpPr/>
          <p:nvPr/>
        </p:nvSpPr>
        <p:spPr>
          <a:xfrm>
            <a:off x="11430000" y="6400800"/>
            <a:ext cx="548640" cy="274320"/>
          </a:xfrm>
          <a:prstGeom prst="rect">
            <a:avLst/>
          </a:prstGeom>
          <a:noFill/>
          <a:ln/>
        </p:spPr>
        <p:txBody>
          <a:bodyPr wrap="square" lIns="0" tIns="0" rIns="0" bIns="0" rtlCol="0" anchor="ctr"/>
          <a:lstStyle/>
          <a:p>
            <a:pPr algn="r" indent="0" marL="0">
              <a:buNone/>
            </a:pPr>
            <a:r>
              <a:rPr lang="en-US" sz="1000" dirty="0">
                <a:solidFill>
                  <a:srgbClr val="5A7480"/>
                </a:solidFill>
                <a:latin typeface="Calibri" pitchFamily="34" charset="0"/>
                <a:ea typeface="Calibri" pitchFamily="34" charset="-122"/>
                <a:cs typeface="Calibri" pitchFamily="34" charset="-120"/>
              </a:rPr>
              <a:t>4</a:t>
            </a:r>
            <a:endParaRPr lang="en-US" sz="10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548640" y="1645920"/>
          <a:ext cx="11064240" cy="914400"/>
        </p:xfrm>
        <a:graphic>
          <a:graphicData uri="http://schemas.openxmlformats.org/drawingml/2006/table">
            <a:tbl>
              <a:tblPr/>
              <a:tblGrid>
                <a:gridCol w="2011680"/>
                <a:gridCol w="3017520"/>
                <a:gridCol w="3017520"/>
                <a:gridCol w="3017520"/>
              </a:tblGrid>
              <a:tr h="457200">
                <a:tc>
                  <a:txBody>
                    <a:bodyPr/>
                    <a:lstStyle/>
                    <a:p>
                      <a:pPr indent="0" marL="0">
                        <a:buNone/>
                      </a:pP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065A82"/>
                    </a:solidFill>
                  </a:tcPr>
                </a:tc>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Structured</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065A82"/>
                    </a:solidFill>
                  </a:tcPr>
                </a:tc>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Semi-structured</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065A82"/>
                    </a:solidFill>
                  </a:tcPr>
                </a:tc>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Unstructured</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065A82"/>
                    </a:solidFill>
                  </a:tcPr>
                </a:tc>
              </a:tr>
              <a:tr h="457200">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Example</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SQL table, CSV</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JSON, XML, YAML, logs</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Free text, images, audio</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r>
              <a:tr h="457200">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Schema</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Fixed, enforced</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Self-describing tags/keys</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None</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r>
              <a:tr h="457200">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Flexibility</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Low</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High (fields can vary)</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Total</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r>
              <a:tr h="457200">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Query with</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SQL</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SQL + path expressions</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Needs extraction (NLP, CV)</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r>
              <a:tr h="457200">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Typical tool</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RDBMS, pandas</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Spark, document stores</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Spark ML, deep learning</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r>
            </a:tbl>
          </a:graphicData>
        </a:graphic>
      </p:graphicFrame>
      <p:sp>
        <p:nvSpPr>
          <p:cNvPr id="6" name="Text 3"/>
          <p:cNvSpPr/>
          <p:nvPr/>
        </p:nvSpPr>
        <p:spPr>
          <a:xfrm>
            <a:off x="548640" y="5029200"/>
            <a:ext cx="10972800" cy="457200"/>
          </a:xfrm>
          <a:prstGeom prst="rect">
            <a:avLst/>
          </a:prstGeom>
          <a:noFill/>
          <a:ln/>
        </p:spPr>
        <p:txBody>
          <a:bodyPr wrap="square" lIns="0" tIns="0" rIns="0" bIns="0" rtlCol="0" anchor="ctr"/>
          <a:lstStyle/>
          <a:p>
            <a:pPr indent="0" marL="0">
              <a:buNone/>
            </a:pPr>
            <a:r>
              <a:rPr lang="en-US" sz="1800" i="1" dirty="0">
                <a:solidFill>
                  <a:srgbClr val="065A82"/>
                </a:solidFill>
                <a:latin typeface="Cambria" pitchFamily="34" charset="0"/>
                <a:ea typeface="Cambria" pitchFamily="34" charset="-122"/>
                <a:cs typeface="Cambria" pitchFamily="34" charset="-120"/>
              </a:rPr>
              <a:t>Semi-structured data has structure, but each record carries its own.</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3F8FA"/>
        </a:solidFill>
      </p:bgPr>
    </p:bg>
    <p:spTree>
      <p:nvGrpSpPr>
        <p:cNvPr id="1" name=""/>
        <p:cNvGrpSpPr/>
        <p:nvPr/>
      </p:nvGrpSpPr>
      <p:grpSpPr>
        <a:xfrm>
          <a:off x="0" y="0"/>
          <a:ext cx="0" cy="0"/>
          <a:chOff x="0" y="0"/>
          <a:chExt cx="0" cy="0"/>
        </a:xfrm>
      </p:grpSpPr>
      <p:sp>
        <p:nvSpPr>
          <p:cNvPr id="2" name="Text 0"/>
          <p:cNvSpPr/>
          <p:nvPr/>
        </p:nvSpPr>
        <p:spPr>
          <a:xfrm>
            <a:off x="548640" y="320040"/>
            <a:ext cx="8229600" cy="274320"/>
          </a:xfrm>
          <a:prstGeom prst="rect">
            <a:avLst/>
          </a:prstGeom>
          <a:noFill/>
          <a:ln/>
        </p:spPr>
        <p:txBody>
          <a:bodyPr wrap="square" lIns="0" tIns="0" rIns="0" bIns="0" rtlCol="0" anchor="ctr"/>
          <a:lstStyle/>
          <a:p>
            <a:pPr indent="0" marL="0">
              <a:buNone/>
            </a:pPr>
            <a:r>
              <a:rPr lang="en-US" sz="1200" b="1" spc="300" kern="0" dirty="0">
                <a:solidFill>
                  <a:srgbClr val="1C7293"/>
                </a:solidFill>
                <a:latin typeface="Calibri" pitchFamily="34" charset="0"/>
                <a:ea typeface="Calibri" pitchFamily="34" charset="-122"/>
                <a:cs typeface="Calibri" pitchFamily="34" charset="-120"/>
              </a:rPr>
              <a:t>JSON</a:t>
            </a:r>
            <a:endParaRPr lang="en-US" sz="1200" dirty="0"/>
          </a:p>
        </p:txBody>
      </p:sp>
      <p:sp>
        <p:nvSpPr>
          <p:cNvPr id="3" name="Text 1"/>
          <p:cNvSpPr/>
          <p:nvPr/>
        </p:nvSpPr>
        <p:spPr>
          <a:xfrm>
            <a:off x="548640" y="594360"/>
            <a:ext cx="10972800" cy="731520"/>
          </a:xfrm>
          <a:prstGeom prst="rect">
            <a:avLst/>
          </a:prstGeom>
          <a:noFill/>
          <a:ln/>
        </p:spPr>
        <p:txBody>
          <a:bodyPr wrap="square" lIns="0" tIns="0" rIns="0" bIns="0" rtlCol="0" anchor="ctr"/>
          <a:lstStyle/>
          <a:p>
            <a:pPr indent="0" marL="0">
              <a:buNone/>
            </a:pPr>
            <a:r>
              <a:rPr lang="en-US" sz="3000" b="1" dirty="0">
                <a:solidFill>
                  <a:srgbClr val="21295C"/>
                </a:solidFill>
                <a:latin typeface="Cambria" pitchFamily="34" charset="0"/>
                <a:ea typeface="Cambria" pitchFamily="34" charset="-122"/>
                <a:cs typeface="Cambria" pitchFamily="34" charset="-120"/>
              </a:rPr>
              <a:t>Anatomy of a JSON Review Record</a:t>
            </a:r>
            <a:endParaRPr lang="en-US" sz="3000" dirty="0"/>
          </a:p>
        </p:txBody>
      </p:sp>
      <p:sp>
        <p:nvSpPr>
          <p:cNvPr id="4" name="Text 2"/>
          <p:cNvSpPr/>
          <p:nvPr/>
        </p:nvSpPr>
        <p:spPr>
          <a:xfrm>
            <a:off x="11430000" y="6400800"/>
            <a:ext cx="548640" cy="274320"/>
          </a:xfrm>
          <a:prstGeom prst="rect">
            <a:avLst/>
          </a:prstGeom>
          <a:noFill/>
          <a:ln/>
        </p:spPr>
        <p:txBody>
          <a:bodyPr wrap="square" lIns="0" tIns="0" rIns="0" bIns="0" rtlCol="0" anchor="ctr"/>
          <a:lstStyle/>
          <a:p>
            <a:pPr algn="r" indent="0" marL="0">
              <a:buNone/>
            </a:pPr>
            <a:r>
              <a:rPr lang="en-US" sz="1000" dirty="0">
                <a:solidFill>
                  <a:srgbClr val="5A7480"/>
                </a:solidFill>
                <a:latin typeface="Calibri" pitchFamily="34" charset="0"/>
                <a:ea typeface="Calibri" pitchFamily="34" charset="-122"/>
                <a:cs typeface="Calibri" pitchFamily="34" charset="-120"/>
              </a:rPr>
              <a:t>5</a:t>
            </a:r>
            <a:endParaRPr lang="en-US" sz="1000" dirty="0"/>
          </a:p>
        </p:txBody>
      </p:sp>
      <p:sp>
        <p:nvSpPr>
          <p:cNvPr id="5" name="Shape 3"/>
          <p:cNvSpPr/>
          <p:nvPr/>
        </p:nvSpPr>
        <p:spPr>
          <a:xfrm>
            <a:off x="548640" y="1554480"/>
            <a:ext cx="6035040" cy="4480560"/>
          </a:xfrm>
          <a:prstGeom prst="roundRect">
            <a:avLst>
              <a:gd name="adj" fmla="val 1224"/>
            </a:avLst>
          </a:prstGeom>
          <a:solidFill>
            <a:srgbClr val="0F1B2D"/>
          </a:solidFill>
          <a:ln w="12700">
            <a:solidFill>
              <a:srgbClr val="0F1B2D"/>
            </a:solidFill>
            <a:prstDash val="solid"/>
          </a:ln>
        </p:spPr>
      </p:sp>
      <p:sp>
        <p:nvSpPr>
          <p:cNvPr id="6" name="Text 4"/>
          <p:cNvSpPr/>
          <p:nvPr/>
        </p:nvSpPr>
        <p:spPr>
          <a:xfrm>
            <a:off x="731520" y="1664208"/>
            <a:ext cx="5669280" cy="4261104"/>
          </a:xfrm>
          <a:prstGeom prst="rect">
            <a:avLst/>
          </a:prstGeom>
          <a:noFill/>
          <a:ln/>
        </p:spPr>
        <p:txBody>
          <a:bodyPr wrap="square" lIns="0" tIns="0" rIns="0" bIns="0" rtlCol="0" anchor="t"/>
          <a:lstStyle/>
          <a:p>
            <a:pPr indent="0" marL="0">
              <a:buNone/>
            </a:pPr>
            <a:r>
              <a:rPr lang="en-US" sz="1400" dirty="0">
                <a:solidFill>
                  <a:srgbClr val="D6E6EE"/>
                </a:solidFill>
                <a:latin typeface="Consolas" pitchFamily="34" charset="0"/>
                <a:ea typeface="Consolas" pitchFamily="34" charset="-122"/>
                <a:cs typeface="Consolas" pitchFamily="34" charset="-120"/>
              </a:rPr>
              <a:t>{</a:t>
            </a:r>
            <a:endParaRPr lang="en-US" sz="1400" dirty="0"/>
          </a:p>
          <a:p>
            <a:pPr indent="0" marL="0">
              <a:buNone/>
            </a:pPr>
            <a:r>
              <a:rPr lang="en-US" sz="1400" dirty="0">
                <a:solidFill>
                  <a:srgbClr val="D6E6EE"/>
                </a:solidFill>
                <a:latin typeface="Consolas" pitchFamily="34" charset="0"/>
                <a:ea typeface="Consolas" pitchFamily="34" charset="-122"/>
                <a:cs typeface="Consolas" pitchFamily="34" charset="-120"/>
              </a:rPr>
              <a:t>  "hotel_id": "H-1042",</a:t>
            </a:r>
            <a:endParaRPr lang="en-US" sz="1400" dirty="0"/>
          </a:p>
          <a:p>
            <a:pPr indent="0" marL="0">
              <a:buNone/>
            </a:pPr>
            <a:r>
              <a:rPr lang="en-US" sz="1400" dirty="0">
                <a:solidFill>
                  <a:srgbClr val="D6E6EE"/>
                </a:solidFill>
                <a:latin typeface="Consolas" pitchFamily="34" charset="0"/>
                <a:ea typeface="Consolas" pitchFamily="34" charset="-122"/>
                <a:cs typeface="Consolas" pitchFamily="34" charset="-120"/>
              </a:rPr>
              <a:t>  "name": "Lakeview Inn",</a:t>
            </a:r>
            <a:endParaRPr lang="en-US" sz="1400" dirty="0"/>
          </a:p>
          <a:p>
            <a:pPr indent="0" marL="0">
              <a:buNone/>
            </a:pPr>
            <a:r>
              <a:rPr lang="en-US" sz="1400" dirty="0">
                <a:solidFill>
                  <a:srgbClr val="D6E6EE"/>
                </a:solidFill>
                <a:latin typeface="Consolas" pitchFamily="34" charset="0"/>
                <a:ea typeface="Consolas" pitchFamily="34" charset="-122"/>
                <a:cs typeface="Consolas" pitchFamily="34" charset="-120"/>
              </a:rPr>
              <a:t>  "location": {"city": "Kandy", "lat": 7.29},</a:t>
            </a:r>
            <a:endParaRPr lang="en-US" sz="1400" dirty="0"/>
          </a:p>
          <a:p>
            <a:pPr indent="0" marL="0">
              <a:buNone/>
            </a:pPr>
            <a:r>
              <a:rPr lang="en-US" sz="1400" dirty="0">
                <a:solidFill>
                  <a:srgbClr val="D6E6EE"/>
                </a:solidFill>
                <a:latin typeface="Consolas" pitchFamily="34" charset="0"/>
                <a:ea typeface="Consolas" pitchFamily="34" charset="-122"/>
                <a:cs typeface="Consolas" pitchFamily="34" charset="-120"/>
              </a:rPr>
              <a:t>  "reviews": [</a:t>
            </a:r>
            <a:endParaRPr lang="en-US" sz="1400" dirty="0"/>
          </a:p>
          <a:p>
            <a:pPr indent="0" marL="0">
              <a:buNone/>
            </a:pPr>
            <a:r>
              <a:rPr lang="en-US" sz="1400" dirty="0">
                <a:solidFill>
                  <a:srgbClr val="D6E6EE"/>
                </a:solidFill>
                <a:latin typeface="Consolas" pitchFamily="34" charset="0"/>
                <a:ea typeface="Consolas" pitchFamily="34" charset="-122"/>
                <a:cs typeface="Consolas" pitchFamily="34" charset="-120"/>
              </a:rPr>
              <a:t>    { "user": "u77", "rating": 4.5,</a:t>
            </a:r>
            <a:endParaRPr lang="en-US" sz="1400" dirty="0"/>
          </a:p>
          <a:p>
            <a:pPr indent="0" marL="0">
              <a:buNone/>
            </a:pPr>
            <a:r>
              <a:rPr lang="en-US" sz="1400" dirty="0">
                <a:solidFill>
                  <a:srgbClr val="D6E6EE"/>
                </a:solidFill>
                <a:latin typeface="Consolas" pitchFamily="34" charset="0"/>
                <a:ea typeface="Consolas" pitchFamily="34" charset="-122"/>
                <a:cs typeface="Consolas" pitchFamily="34" charset="-120"/>
              </a:rPr>
              <a:t>      "text": "Great view!",</a:t>
            </a:r>
            <a:endParaRPr lang="en-US" sz="1400" dirty="0"/>
          </a:p>
          <a:p>
            <a:pPr indent="0" marL="0">
              <a:buNone/>
            </a:pPr>
            <a:r>
              <a:rPr lang="en-US" sz="1400" dirty="0">
                <a:solidFill>
                  <a:srgbClr val="D6E6EE"/>
                </a:solidFill>
                <a:latin typeface="Consolas" pitchFamily="34" charset="0"/>
                <a:ea typeface="Consolas" pitchFamily="34" charset="-122"/>
                <a:cs typeface="Consolas" pitchFamily="34" charset="-120"/>
              </a:rPr>
              <a:t>      "tags": ["family", "scenic"] },</a:t>
            </a:r>
            <a:endParaRPr lang="en-US" sz="1400" dirty="0"/>
          </a:p>
          <a:p>
            <a:pPr indent="0" marL="0">
              <a:buNone/>
            </a:pPr>
            <a:r>
              <a:rPr lang="en-US" sz="1400" dirty="0">
                <a:solidFill>
                  <a:srgbClr val="D6E6EE"/>
                </a:solidFill>
                <a:latin typeface="Consolas" pitchFamily="34" charset="0"/>
                <a:ea typeface="Consolas" pitchFamily="34" charset="-122"/>
                <a:cs typeface="Consolas" pitchFamily="34" charset="-120"/>
              </a:rPr>
              <a:t>    { "user": "u91", "rating": null,</a:t>
            </a:r>
            <a:endParaRPr lang="en-US" sz="1400" dirty="0"/>
          </a:p>
          <a:p>
            <a:pPr indent="0" marL="0">
              <a:buNone/>
            </a:pPr>
            <a:r>
              <a:rPr lang="en-US" sz="1400" dirty="0">
                <a:solidFill>
                  <a:srgbClr val="D6E6EE"/>
                </a:solidFill>
                <a:latin typeface="Consolas" pitchFamily="34" charset="0"/>
                <a:ea typeface="Consolas" pitchFamily="34" charset="-122"/>
                <a:cs typeface="Consolas" pitchFamily="34" charset="-120"/>
              </a:rPr>
              <a:t>      "text": "Noisy at night" }</a:t>
            </a:r>
            <a:endParaRPr lang="en-US" sz="1400" dirty="0"/>
          </a:p>
          <a:p>
            <a:pPr indent="0" marL="0">
              <a:buNone/>
            </a:pPr>
            <a:r>
              <a:rPr lang="en-US" sz="1400" dirty="0">
                <a:solidFill>
                  <a:srgbClr val="D6E6EE"/>
                </a:solidFill>
                <a:latin typeface="Consolas" pitchFamily="34" charset="0"/>
                <a:ea typeface="Consolas" pitchFamily="34" charset="-122"/>
                <a:cs typeface="Consolas" pitchFamily="34" charset="-120"/>
              </a:rPr>
              <a:t>  ]</a:t>
            </a:r>
            <a:endParaRPr lang="en-US" sz="1400" dirty="0"/>
          </a:p>
          <a:p>
            <a:pPr indent="0" marL="0">
              <a:buNone/>
            </a:pPr>
            <a:r>
              <a:rPr lang="en-US" sz="1400" dirty="0">
                <a:solidFill>
                  <a:srgbClr val="D6E6EE"/>
                </a:solidFill>
                <a:latin typeface="Consolas" pitchFamily="34" charset="0"/>
                <a:ea typeface="Consolas" pitchFamily="34" charset="-122"/>
                <a:cs typeface="Consolas" pitchFamily="34" charset="-120"/>
              </a:rPr>
              <a:t>}</a:t>
            </a:r>
            <a:endParaRPr lang="en-US" sz="1400" dirty="0"/>
          </a:p>
        </p:txBody>
      </p:sp>
      <p:sp>
        <p:nvSpPr>
          <p:cNvPr id="7" name="Shape 5"/>
          <p:cNvSpPr/>
          <p:nvPr/>
        </p:nvSpPr>
        <p:spPr>
          <a:xfrm>
            <a:off x="6949440" y="1645920"/>
            <a:ext cx="457200" cy="457200"/>
          </a:xfrm>
          <a:prstGeom prst="ellipse">
            <a:avLst/>
          </a:prstGeom>
          <a:solidFill>
            <a:srgbClr val="065A82"/>
          </a:solidFill>
          <a:ln w="12700">
            <a:solidFill>
              <a:srgbClr val="065A82"/>
            </a:solidFill>
            <a:prstDash val="solid"/>
          </a:ln>
        </p:spPr>
      </p:sp>
      <p:sp>
        <p:nvSpPr>
          <p:cNvPr id="8" name="Text 6"/>
          <p:cNvSpPr/>
          <p:nvPr/>
        </p:nvSpPr>
        <p:spPr>
          <a:xfrm>
            <a:off x="6949440" y="164592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1</a:t>
            </a:r>
            <a:endParaRPr lang="en-US" sz="1600" dirty="0"/>
          </a:p>
        </p:txBody>
      </p:sp>
      <p:sp>
        <p:nvSpPr>
          <p:cNvPr id="9" name="Text 7"/>
          <p:cNvSpPr/>
          <p:nvPr/>
        </p:nvSpPr>
        <p:spPr>
          <a:xfrm>
            <a:off x="7589520" y="1554480"/>
            <a:ext cx="4114800" cy="822960"/>
          </a:xfrm>
          <a:prstGeom prst="rect">
            <a:avLst/>
          </a:prstGeom>
          <a:noFill/>
          <a:ln/>
        </p:spPr>
        <p:txBody>
          <a:bodyPr wrap="square" lIns="0" tIns="0" rIns="0" bIns="0" rtlCol="0" anchor="t"/>
          <a:lstStyle/>
          <a:p>
            <a:pPr indent="0" marL="0">
              <a:buNone/>
            </a:pPr>
            <a:r>
              <a:rPr lang="en-US" sz="1600" b="1" dirty="0">
                <a:solidFill>
                  <a:srgbClr val="21295C"/>
                </a:solidFill>
                <a:latin typeface="Cambria" pitchFamily="34" charset="0"/>
                <a:ea typeface="Cambria" pitchFamily="34" charset="-122"/>
                <a:cs typeface="Cambria" pitchFamily="34" charset="-120"/>
              </a:rPr>
              <a:t>Object  { }
</a:t>
            </a:r>
            <a:pPr indent="0" marL="0">
              <a:buNone/>
            </a:pPr>
            <a:r>
              <a:rPr lang="en-US" sz="1400" dirty="0">
                <a:solidFill>
                  <a:srgbClr val="16232A"/>
                </a:solidFill>
                <a:latin typeface="Calibri" pitchFamily="34" charset="0"/>
                <a:ea typeface="Calibri" pitchFamily="34" charset="-122"/>
                <a:cs typeface="Calibri" pitchFamily="34" charset="-120"/>
              </a:rPr>
              <a:t>Key → value pairs</a:t>
            </a:r>
            <a:endParaRPr lang="en-US" sz="1600" dirty="0"/>
          </a:p>
        </p:txBody>
      </p:sp>
      <p:sp>
        <p:nvSpPr>
          <p:cNvPr id="10" name="Shape 8"/>
          <p:cNvSpPr/>
          <p:nvPr/>
        </p:nvSpPr>
        <p:spPr>
          <a:xfrm>
            <a:off x="6949440" y="2743200"/>
            <a:ext cx="457200" cy="457200"/>
          </a:xfrm>
          <a:prstGeom prst="ellipse">
            <a:avLst/>
          </a:prstGeom>
          <a:solidFill>
            <a:srgbClr val="1C7293"/>
          </a:solidFill>
          <a:ln w="12700">
            <a:solidFill>
              <a:srgbClr val="1C7293"/>
            </a:solidFill>
            <a:prstDash val="solid"/>
          </a:ln>
        </p:spPr>
      </p:sp>
      <p:sp>
        <p:nvSpPr>
          <p:cNvPr id="11" name="Text 9"/>
          <p:cNvSpPr/>
          <p:nvPr/>
        </p:nvSpPr>
        <p:spPr>
          <a:xfrm>
            <a:off x="6949440" y="274320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2</a:t>
            </a:r>
            <a:endParaRPr lang="en-US" sz="1600" dirty="0"/>
          </a:p>
        </p:txBody>
      </p:sp>
      <p:sp>
        <p:nvSpPr>
          <p:cNvPr id="12" name="Text 10"/>
          <p:cNvSpPr/>
          <p:nvPr/>
        </p:nvSpPr>
        <p:spPr>
          <a:xfrm>
            <a:off x="7589520" y="2651760"/>
            <a:ext cx="4114800" cy="822960"/>
          </a:xfrm>
          <a:prstGeom prst="rect">
            <a:avLst/>
          </a:prstGeom>
          <a:noFill/>
          <a:ln/>
        </p:spPr>
        <p:txBody>
          <a:bodyPr wrap="square" lIns="0" tIns="0" rIns="0" bIns="0" rtlCol="0" anchor="t"/>
          <a:lstStyle/>
          <a:p>
            <a:pPr indent="0" marL="0">
              <a:buNone/>
            </a:pPr>
            <a:r>
              <a:rPr lang="en-US" sz="1600" b="1" dirty="0">
                <a:solidFill>
                  <a:srgbClr val="21295C"/>
                </a:solidFill>
                <a:latin typeface="Cambria" pitchFamily="34" charset="0"/>
                <a:ea typeface="Cambria" pitchFamily="34" charset="-122"/>
                <a:cs typeface="Cambria" pitchFamily="34" charset="-120"/>
              </a:rPr>
              <a:t>Array  [ ]
</a:t>
            </a:r>
            <a:pPr indent="0" marL="0">
              <a:buNone/>
            </a:pPr>
            <a:r>
              <a:rPr lang="en-US" sz="1400" dirty="0">
                <a:solidFill>
                  <a:srgbClr val="16232A"/>
                </a:solidFill>
                <a:latin typeface="Calibri" pitchFamily="34" charset="0"/>
                <a:ea typeface="Calibri" pitchFamily="34" charset="-122"/>
                <a:cs typeface="Calibri" pitchFamily="34" charset="-120"/>
              </a:rPr>
              <a:t>Ordered list, here one-to-many reviews</a:t>
            </a:r>
            <a:endParaRPr lang="en-US" sz="1600" dirty="0"/>
          </a:p>
        </p:txBody>
      </p:sp>
      <p:sp>
        <p:nvSpPr>
          <p:cNvPr id="13" name="Shape 11"/>
          <p:cNvSpPr/>
          <p:nvPr/>
        </p:nvSpPr>
        <p:spPr>
          <a:xfrm>
            <a:off x="6949440" y="3840480"/>
            <a:ext cx="457200" cy="457200"/>
          </a:xfrm>
          <a:prstGeom prst="ellipse">
            <a:avLst/>
          </a:prstGeom>
          <a:solidFill>
            <a:srgbClr val="2F8F5B"/>
          </a:solidFill>
          <a:ln w="12700">
            <a:solidFill>
              <a:srgbClr val="2F8F5B"/>
            </a:solidFill>
            <a:prstDash val="solid"/>
          </a:ln>
        </p:spPr>
      </p:sp>
      <p:sp>
        <p:nvSpPr>
          <p:cNvPr id="14" name="Text 12"/>
          <p:cNvSpPr/>
          <p:nvPr/>
        </p:nvSpPr>
        <p:spPr>
          <a:xfrm>
            <a:off x="6949440" y="384048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3</a:t>
            </a:r>
            <a:endParaRPr lang="en-US" sz="1600" dirty="0"/>
          </a:p>
        </p:txBody>
      </p:sp>
      <p:sp>
        <p:nvSpPr>
          <p:cNvPr id="15" name="Text 13"/>
          <p:cNvSpPr/>
          <p:nvPr/>
        </p:nvSpPr>
        <p:spPr>
          <a:xfrm>
            <a:off x="7589520" y="3749040"/>
            <a:ext cx="4114800" cy="822960"/>
          </a:xfrm>
          <a:prstGeom prst="rect">
            <a:avLst/>
          </a:prstGeom>
          <a:noFill/>
          <a:ln/>
        </p:spPr>
        <p:txBody>
          <a:bodyPr wrap="square" lIns="0" tIns="0" rIns="0" bIns="0" rtlCol="0" anchor="t"/>
          <a:lstStyle/>
          <a:p>
            <a:pPr indent="0" marL="0">
              <a:buNone/>
            </a:pPr>
            <a:r>
              <a:rPr lang="en-US" sz="1600" b="1" dirty="0">
                <a:solidFill>
                  <a:srgbClr val="21295C"/>
                </a:solidFill>
                <a:latin typeface="Cambria" pitchFamily="34" charset="0"/>
                <a:ea typeface="Cambria" pitchFamily="34" charset="-122"/>
                <a:cs typeface="Cambria" pitchFamily="34" charset="-120"/>
              </a:rPr>
              <a:t>Nested object
</a:t>
            </a:r>
            <a:pPr indent="0" marL="0">
              <a:buNone/>
            </a:pPr>
            <a:r>
              <a:rPr lang="en-US" sz="1400" dirty="0">
                <a:solidFill>
                  <a:srgbClr val="16232A"/>
                </a:solidFill>
                <a:latin typeface="Calibri" pitchFamily="34" charset="0"/>
                <a:ea typeface="Calibri" pitchFamily="34" charset="-122"/>
                <a:cs typeface="Calibri" pitchFamily="34" charset="-120"/>
              </a:rPr>
              <a:t>location inside the record</a:t>
            </a:r>
            <a:endParaRPr lang="en-US" sz="1600" dirty="0"/>
          </a:p>
        </p:txBody>
      </p:sp>
      <p:sp>
        <p:nvSpPr>
          <p:cNvPr id="16" name="Shape 14"/>
          <p:cNvSpPr/>
          <p:nvPr/>
        </p:nvSpPr>
        <p:spPr>
          <a:xfrm>
            <a:off x="6949440" y="4937760"/>
            <a:ext cx="457200" cy="457200"/>
          </a:xfrm>
          <a:prstGeom prst="ellipse">
            <a:avLst/>
          </a:prstGeom>
          <a:solidFill>
            <a:srgbClr val="D85A30"/>
          </a:solidFill>
          <a:ln w="12700">
            <a:solidFill>
              <a:srgbClr val="D85A30"/>
            </a:solidFill>
            <a:prstDash val="solid"/>
          </a:ln>
        </p:spPr>
      </p:sp>
      <p:sp>
        <p:nvSpPr>
          <p:cNvPr id="17" name="Text 15"/>
          <p:cNvSpPr/>
          <p:nvPr/>
        </p:nvSpPr>
        <p:spPr>
          <a:xfrm>
            <a:off x="6949440" y="493776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4</a:t>
            </a:r>
            <a:endParaRPr lang="en-US" sz="1600" dirty="0"/>
          </a:p>
        </p:txBody>
      </p:sp>
      <p:sp>
        <p:nvSpPr>
          <p:cNvPr id="18" name="Text 16"/>
          <p:cNvSpPr/>
          <p:nvPr/>
        </p:nvSpPr>
        <p:spPr>
          <a:xfrm>
            <a:off x="7589520" y="4846320"/>
            <a:ext cx="4114800" cy="822960"/>
          </a:xfrm>
          <a:prstGeom prst="rect">
            <a:avLst/>
          </a:prstGeom>
          <a:noFill/>
          <a:ln/>
        </p:spPr>
        <p:txBody>
          <a:bodyPr wrap="square" lIns="0" tIns="0" rIns="0" bIns="0" rtlCol="0" anchor="t"/>
          <a:lstStyle/>
          <a:p>
            <a:pPr indent="0" marL="0">
              <a:buNone/>
            </a:pPr>
            <a:r>
              <a:rPr lang="en-US" sz="1600" b="1" dirty="0">
                <a:solidFill>
                  <a:srgbClr val="21295C"/>
                </a:solidFill>
                <a:latin typeface="Cambria" pitchFamily="34" charset="0"/>
                <a:ea typeface="Cambria" pitchFamily="34" charset="-122"/>
                <a:cs typeface="Cambria" pitchFamily="34" charset="-120"/>
              </a:rPr>
              <a:t>null / missing
</a:t>
            </a:r>
            <a:pPr indent="0" marL="0">
              <a:buNone/>
            </a:pPr>
            <a:r>
              <a:rPr lang="en-US" sz="1400" dirty="0">
                <a:solidFill>
                  <a:srgbClr val="16232A"/>
                </a:solidFill>
                <a:latin typeface="Calibri" pitchFamily="34" charset="0"/>
                <a:ea typeface="Calibri" pitchFamily="34" charset="-122"/>
                <a:cs typeface="Calibri" pitchFamily="34" charset="-120"/>
              </a:rPr>
              <a:t>Second review: rating null, tags absent</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3F8FA"/>
        </a:solidFill>
      </p:bgPr>
    </p:bg>
    <p:spTree>
      <p:nvGrpSpPr>
        <p:cNvPr id="1" name=""/>
        <p:cNvGrpSpPr/>
        <p:nvPr/>
      </p:nvGrpSpPr>
      <p:grpSpPr>
        <a:xfrm>
          <a:off x="0" y="0"/>
          <a:ext cx="0" cy="0"/>
          <a:chOff x="0" y="0"/>
          <a:chExt cx="0" cy="0"/>
        </a:xfrm>
      </p:grpSpPr>
      <p:sp>
        <p:nvSpPr>
          <p:cNvPr id="2" name="Text 0"/>
          <p:cNvSpPr/>
          <p:nvPr/>
        </p:nvSpPr>
        <p:spPr>
          <a:xfrm>
            <a:off x="548640" y="320040"/>
            <a:ext cx="8229600" cy="274320"/>
          </a:xfrm>
          <a:prstGeom prst="rect">
            <a:avLst/>
          </a:prstGeom>
          <a:noFill/>
          <a:ln/>
        </p:spPr>
        <p:txBody>
          <a:bodyPr wrap="square" lIns="0" tIns="0" rIns="0" bIns="0" rtlCol="0" anchor="ctr"/>
          <a:lstStyle/>
          <a:p>
            <a:pPr indent="0" marL="0">
              <a:buNone/>
            </a:pPr>
            <a:r>
              <a:rPr lang="en-US" sz="1200" b="1" spc="300" kern="0" dirty="0">
                <a:solidFill>
                  <a:srgbClr val="1C7293"/>
                </a:solidFill>
                <a:latin typeface="Calibri" pitchFamily="34" charset="0"/>
                <a:ea typeface="Calibri" pitchFamily="34" charset="-122"/>
                <a:cs typeface="Calibri" pitchFamily="34" charset="-120"/>
              </a:rPr>
              <a:t>XML VS JSON</a:t>
            </a:r>
            <a:endParaRPr lang="en-US" sz="1200" dirty="0"/>
          </a:p>
        </p:txBody>
      </p:sp>
      <p:sp>
        <p:nvSpPr>
          <p:cNvPr id="3" name="Text 1"/>
          <p:cNvSpPr/>
          <p:nvPr/>
        </p:nvSpPr>
        <p:spPr>
          <a:xfrm>
            <a:off x="548640" y="594360"/>
            <a:ext cx="10972800" cy="731520"/>
          </a:xfrm>
          <a:prstGeom prst="rect">
            <a:avLst/>
          </a:prstGeom>
          <a:noFill/>
          <a:ln/>
        </p:spPr>
        <p:txBody>
          <a:bodyPr wrap="square" lIns="0" tIns="0" rIns="0" bIns="0" rtlCol="0" anchor="ctr"/>
          <a:lstStyle/>
          <a:p>
            <a:pPr indent="0" marL="0">
              <a:buNone/>
            </a:pPr>
            <a:r>
              <a:rPr lang="en-US" sz="3000" b="1" dirty="0">
                <a:solidFill>
                  <a:srgbClr val="21295C"/>
                </a:solidFill>
                <a:latin typeface="Cambria" pitchFamily="34" charset="0"/>
                <a:ea typeface="Cambria" pitchFamily="34" charset="-122"/>
                <a:cs typeface="Cambria" pitchFamily="34" charset="-120"/>
              </a:rPr>
              <a:t>Same Data, Two Formats</a:t>
            </a:r>
            <a:endParaRPr lang="en-US" sz="3000" dirty="0"/>
          </a:p>
        </p:txBody>
      </p:sp>
      <p:sp>
        <p:nvSpPr>
          <p:cNvPr id="4" name="Text 2"/>
          <p:cNvSpPr/>
          <p:nvPr/>
        </p:nvSpPr>
        <p:spPr>
          <a:xfrm>
            <a:off x="11430000" y="6400800"/>
            <a:ext cx="548640" cy="274320"/>
          </a:xfrm>
          <a:prstGeom prst="rect">
            <a:avLst/>
          </a:prstGeom>
          <a:noFill/>
          <a:ln/>
        </p:spPr>
        <p:txBody>
          <a:bodyPr wrap="square" lIns="0" tIns="0" rIns="0" bIns="0" rtlCol="0" anchor="ctr"/>
          <a:lstStyle/>
          <a:p>
            <a:pPr algn="r" indent="0" marL="0">
              <a:buNone/>
            </a:pPr>
            <a:r>
              <a:rPr lang="en-US" sz="1000" dirty="0">
                <a:solidFill>
                  <a:srgbClr val="5A7480"/>
                </a:solidFill>
                <a:latin typeface="Calibri" pitchFamily="34" charset="0"/>
                <a:ea typeface="Calibri" pitchFamily="34" charset="-122"/>
                <a:cs typeface="Calibri" pitchFamily="34" charset="-120"/>
              </a:rPr>
              <a:t>6</a:t>
            </a:r>
            <a:endParaRPr lang="en-US" sz="1000" dirty="0"/>
          </a:p>
        </p:txBody>
      </p:sp>
      <p:sp>
        <p:nvSpPr>
          <p:cNvPr id="5" name="Shape 3"/>
          <p:cNvSpPr/>
          <p:nvPr/>
        </p:nvSpPr>
        <p:spPr>
          <a:xfrm>
            <a:off x="548640" y="1554480"/>
            <a:ext cx="5394960" cy="2743200"/>
          </a:xfrm>
          <a:prstGeom prst="roundRect">
            <a:avLst>
              <a:gd name="adj" fmla="val 2000"/>
            </a:avLst>
          </a:prstGeom>
          <a:solidFill>
            <a:srgbClr val="0F1B2D"/>
          </a:solidFill>
          <a:ln w="12700">
            <a:solidFill>
              <a:srgbClr val="0F1B2D"/>
            </a:solidFill>
            <a:prstDash val="solid"/>
          </a:ln>
        </p:spPr>
      </p:sp>
      <p:sp>
        <p:nvSpPr>
          <p:cNvPr id="6" name="Text 4"/>
          <p:cNvSpPr/>
          <p:nvPr/>
        </p:nvSpPr>
        <p:spPr>
          <a:xfrm>
            <a:off x="731520" y="1664208"/>
            <a:ext cx="5029200" cy="2523744"/>
          </a:xfrm>
          <a:prstGeom prst="rect">
            <a:avLst/>
          </a:prstGeom>
          <a:noFill/>
          <a:ln/>
        </p:spPr>
        <p:txBody>
          <a:bodyPr wrap="square" lIns="0" tIns="0" rIns="0" bIns="0" rtlCol="0" anchor="t"/>
          <a:lstStyle/>
          <a:p>
            <a:pPr indent="0" marL="0">
              <a:buNone/>
            </a:pPr>
            <a:r>
              <a:rPr lang="en-US" sz="1300" dirty="0">
                <a:solidFill>
                  <a:srgbClr val="D6E6EE"/>
                </a:solidFill>
                <a:latin typeface="Consolas" pitchFamily="34" charset="0"/>
                <a:ea typeface="Consolas" pitchFamily="34" charset="-122"/>
                <a:cs typeface="Consolas" pitchFamily="34" charset="-120"/>
              </a:rPr>
              <a:t>&lt;hotel id="H-1042"&gt;</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  &lt;name&gt;Lakeview Inn&lt;/name&gt;</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  &lt;review user="u77"&gt;</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    &lt;rating&gt;4.5&lt;/rating&gt;</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    &lt;text&gt;Great view!&lt;/text&gt;</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  &lt;/review&gt;</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&lt;/hotel&gt;</a:t>
            </a:r>
            <a:endParaRPr lang="en-US" sz="1300" dirty="0"/>
          </a:p>
        </p:txBody>
      </p:sp>
      <p:sp>
        <p:nvSpPr>
          <p:cNvPr id="7" name="Shape 5"/>
          <p:cNvSpPr/>
          <p:nvPr/>
        </p:nvSpPr>
        <p:spPr>
          <a:xfrm>
            <a:off x="6217920" y="1554480"/>
            <a:ext cx="5394960" cy="2743200"/>
          </a:xfrm>
          <a:prstGeom prst="roundRect">
            <a:avLst>
              <a:gd name="adj" fmla="val 2000"/>
            </a:avLst>
          </a:prstGeom>
          <a:solidFill>
            <a:srgbClr val="0F1B2D"/>
          </a:solidFill>
          <a:ln w="12700">
            <a:solidFill>
              <a:srgbClr val="0F1B2D"/>
            </a:solidFill>
            <a:prstDash val="solid"/>
          </a:ln>
        </p:spPr>
      </p:sp>
      <p:sp>
        <p:nvSpPr>
          <p:cNvPr id="8" name="Text 6"/>
          <p:cNvSpPr/>
          <p:nvPr/>
        </p:nvSpPr>
        <p:spPr>
          <a:xfrm>
            <a:off x="6400800" y="1664208"/>
            <a:ext cx="5029200" cy="2523744"/>
          </a:xfrm>
          <a:prstGeom prst="rect">
            <a:avLst/>
          </a:prstGeom>
          <a:noFill/>
          <a:ln/>
        </p:spPr>
        <p:txBody>
          <a:bodyPr wrap="square" lIns="0" tIns="0" rIns="0" bIns="0" rtlCol="0" anchor="t"/>
          <a:lstStyle/>
          <a:p>
            <a:pPr indent="0" marL="0">
              <a:buNone/>
            </a:pPr>
            <a:r>
              <a:rPr lang="en-US" sz="1300" dirty="0">
                <a:solidFill>
                  <a:srgbClr val="D6E6EE"/>
                </a:solidFill>
                <a:latin typeface="Consolas" pitchFamily="34" charset="0"/>
                <a:ea typeface="Consolas" pitchFamily="34" charset="-122"/>
                <a:cs typeface="Consolas" pitchFamily="34" charset="-120"/>
              </a:rPr>
              <a:t>{</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  "hotel_id": "H-1042",</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  "name": "Lakeview Inn",</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  "reviews": [{</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    "user": "u77", "rating": 4.5,</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    "text": "Great view!"</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  }]</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a:t>
            </a:r>
            <a:endParaRPr lang="en-US" sz="13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548640" y="4526280"/>
          <a:ext cx="11064240" cy="914400"/>
        </p:xfrm>
        <a:graphic>
          <a:graphicData uri="http://schemas.openxmlformats.org/drawingml/2006/table">
            <a:tbl>
              <a:tblPr/>
              <a:tblGrid>
                <a:gridCol w="2194560"/>
                <a:gridCol w="4480560"/>
                <a:gridCol w="4389120"/>
              </a:tblGrid>
              <a:tr h="457200">
                <a:tc>
                  <a:txBody>
                    <a:bodyPr/>
                    <a:lstStyle/>
                    <a:p>
                      <a:pPr indent="0" marL="0">
                        <a:buNone/>
                      </a:pPr>
                      <a:endParaRPr lang="en-US" sz="13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065A82"/>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XML</a:t>
                      </a:r>
                      <a:endParaRPr lang="en-US" sz="13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065A82"/>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JSON</a:t>
                      </a:r>
                      <a:endParaRPr lang="en-US" sz="13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065A82"/>
                    </a:solidFill>
                  </a:tcPr>
                </a:tc>
              </a:tr>
              <a:tr h="457200">
                <a:tc>
                  <a:txBody>
                    <a:bodyPr/>
                    <a:lstStyle/>
                    <a:p>
                      <a:pPr indent="0" marL="0">
                        <a:buNone/>
                      </a:pPr>
                      <a:r>
                        <a:rPr lang="en-US" sz="1300" dirty="0">
                          <a:solidFill>
                            <a:srgbClr val="16232A"/>
                          </a:solidFill>
                          <a:latin typeface="Calibri" pitchFamily="34" charset="0"/>
                          <a:ea typeface="Calibri" pitchFamily="34" charset="-122"/>
                          <a:cs typeface="Calibri" pitchFamily="34" charset="-120"/>
                        </a:rPr>
                        <a:t>Verbosity</a:t>
                      </a:r>
                      <a:endParaRPr lang="en-US" sz="13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c>
                  <a:txBody>
                    <a:bodyPr/>
                    <a:lstStyle/>
                    <a:p>
                      <a:pPr indent="0" marL="0">
                        <a:buNone/>
                      </a:pPr>
                      <a:r>
                        <a:rPr lang="en-US" sz="1300" dirty="0">
                          <a:solidFill>
                            <a:srgbClr val="16232A"/>
                          </a:solidFill>
                          <a:latin typeface="Calibri" pitchFamily="34" charset="0"/>
                          <a:ea typeface="Calibri" pitchFamily="34" charset="-122"/>
                          <a:cs typeface="Calibri" pitchFamily="34" charset="-120"/>
                        </a:rPr>
                        <a:t>Higher (closing tags)</a:t>
                      </a:r>
                      <a:endParaRPr lang="en-US" sz="13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c>
                  <a:txBody>
                    <a:bodyPr/>
                    <a:lstStyle/>
                    <a:p>
                      <a:pPr indent="0" marL="0">
                        <a:buNone/>
                      </a:pPr>
                      <a:r>
                        <a:rPr lang="en-US" sz="1300" dirty="0">
                          <a:solidFill>
                            <a:srgbClr val="16232A"/>
                          </a:solidFill>
                          <a:latin typeface="Calibri" pitchFamily="34" charset="0"/>
                          <a:ea typeface="Calibri" pitchFamily="34" charset="-122"/>
                          <a:cs typeface="Calibri" pitchFamily="34" charset="-120"/>
                        </a:rPr>
                        <a:t>Compact</a:t>
                      </a:r>
                      <a:endParaRPr lang="en-US" sz="13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r>
              <a:tr h="457200">
                <a:tc>
                  <a:txBody>
                    <a:bodyPr/>
                    <a:lstStyle/>
                    <a:p>
                      <a:pPr indent="0" marL="0">
                        <a:buNone/>
                      </a:pPr>
                      <a:r>
                        <a:rPr lang="en-US" sz="1300" dirty="0">
                          <a:solidFill>
                            <a:srgbClr val="16232A"/>
                          </a:solidFill>
                          <a:latin typeface="Calibri" pitchFamily="34" charset="0"/>
                          <a:ea typeface="Calibri" pitchFamily="34" charset="-122"/>
                          <a:cs typeface="Calibri" pitchFamily="34" charset="-120"/>
                        </a:rPr>
                        <a:t>Types</a:t>
                      </a:r>
                      <a:endParaRPr lang="en-US" sz="13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c>
                  <a:txBody>
                    <a:bodyPr/>
                    <a:lstStyle/>
                    <a:p>
                      <a:pPr indent="0" marL="0">
                        <a:buNone/>
                      </a:pPr>
                      <a:r>
                        <a:rPr lang="en-US" sz="1300" dirty="0">
                          <a:solidFill>
                            <a:srgbClr val="16232A"/>
                          </a:solidFill>
                          <a:latin typeface="Calibri" pitchFamily="34" charset="0"/>
                          <a:ea typeface="Calibri" pitchFamily="34" charset="-122"/>
                          <a:cs typeface="Calibri" pitchFamily="34" charset="-120"/>
                        </a:rPr>
                        <a:t>Everything is text</a:t>
                      </a:r>
                      <a:endParaRPr lang="en-US" sz="13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c>
                  <a:txBody>
                    <a:bodyPr/>
                    <a:lstStyle/>
                    <a:p>
                      <a:pPr indent="0" marL="0">
                        <a:buNone/>
                      </a:pPr>
                      <a:r>
                        <a:rPr lang="en-US" sz="1300" dirty="0">
                          <a:solidFill>
                            <a:srgbClr val="16232A"/>
                          </a:solidFill>
                          <a:latin typeface="Calibri" pitchFamily="34" charset="0"/>
                          <a:ea typeface="Calibri" pitchFamily="34" charset="-122"/>
                          <a:cs typeface="Calibri" pitchFamily="34" charset="-120"/>
                        </a:rPr>
                        <a:t>String, number, bool, null</a:t>
                      </a:r>
                      <a:endParaRPr lang="en-US" sz="13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r>
              <a:tr h="457200">
                <a:tc>
                  <a:txBody>
                    <a:bodyPr/>
                    <a:lstStyle/>
                    <a:p>
                      <a:pPr indent="0" marL="0">
                        <a:buNone/>
                      </a:pPr>
                      <a:r>
                        <a:rPr lang="en-US" sz="1300" dirty="0">
                          <a:solidFill>
                            <a:srgbClr val="16232A"/>
                          </a:solidFill>
                          <a:latin typeface="Calibri" pitchFamily="34" charset="0"/>
                          <a:ea typeface="Calibri" pitchFamily="34" charset="-122"/>
                          <a:cs typeface="Calibri" pitchFamily="34" charset="-120"/>
                        </a:rPr>
                        <a:t>Strength</a:t>
                      </a:r>
                      <a:endParaRPr lang="en-US" sz="13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c>
                  <a:txBody>
                    <a:bodyPr/>
                    <a:lstStyle/>
                    <a:p>
                      <a:pPr indent="0" marL="0">
                        <a:buNone/>
                      </a:pPr>
                      <a:r>
                        <a:rPr lang="en-US" sz="1300" dirty="0">
                          <a:solidFill>
                            <a:srgbClr val="16232A"/>
                          </a:solidFill>
                          <a:latin typeface="Calibri" pitchFamily="34" charset="0"/>
                          <a:ea typeface="Calibri" pitchFamily="34" charset="-122"/>
                          <a:cs typeface="Calibri" pitchFamily="34" charset="-120"/>
                        </a:rPr>
                        <a:t>Schemas (XSD), attributes, namespaces</a:t>
                      </a:r>
                      <a:endParaRPr lang="en-US" sz="13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c>
                  <a:txBody>
                    <a:bodyPr/>
                    <a:lstStyle/>
                    <a:p>
                      <a:pPr indent="0" marL="0">
                        <a:buNone/>
                      </a:pPr>
                      <a:r>
                        <a:rPr lang="en-US" sz="1300" dirty="0">
                          <a:solidFill>
                            <a:srgbClr val="16232A"/>
                          </a:solidFill>
                          <a:latin typeface="Calibri" pitchFamily="34" charset="0"/>
                          <a:ea typeface="Calibri" pitchFamily="34" charset="-122"/>
                          <a:cs typeface="Calibri" pitchFamily="34" charset="-120"/>
                        </a:rPr>
                        <a:t>Native in web APIs and Spark</a:t>
                      </a:r>
                      <a:endParaRPr lang="en-US" sz="13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3F8FA"/>
        </a:solidFill>
      </p:bgPr>
    </p:bg>
    <p:spTree>
      <p:nvGrpSpPr>
        <p:cNvPr id="1" name=""/>
        <p:cNvGrpSpPr/>
        <p:nvPr/>
      </p:nvGrpSpPr>
      <p:grpSpPr>
        <a:xfrm>
          <a:off x="0" y="0"/>
          <a:ext cx="0" cy="0"/>
          <a:chOff x="0" y="0"/>
          <a:chExt cx="0" cy="0"/>
        </a:xfrm>
      </p:grpSpPr>
      <p:sp>
        <p:nvSpPr>
          <p:cNvPr id="2" name="Text 0"/>
          <p:cNvSpPr/>
          <p:nvPr/>
        </p:nvSpPr>
        <p:spPr>
          <a:xfrm>
            <a:off x="548640" y="320040"/>
            <a:ext cx="8229600" cy="274320"/>
          </a:xfrm>
          <a:prstGeom prst="rect">
            <a:avLst/>
          </a:prstGeom>
          <a:noFill/>
          <a:ln/>
        </p:spPr>
        <p:txBody>
          <a:bodyPr wrap="square" lIns="0" tIns="0" rIns="0" bIns="0" rtlCol="0" anchor="ctr"/>
          <a:lstStyle/>
          <a:p>
            <a:pPr indent="0" marL="0">
              <a:buNone/>
            </a:pPr>
            <a:r>
              <a:rPr lang="en-US" sz="1200" b="1" spc="300" kern="0" dirty="0">
                <a:solidFill>
                  <a:srgbClr val="1C7293"/>
                </a:solidFill>
                <a:latin typeface="Calibri" pitchFamily="34" charset="0"/>
                <a:ea typeface="Calibri" pitchFamily="34" charset="-122"/>
                <a:cs typeface="Calibri" pitchFamily="34" charset="-120"/>
              </a:rPr>
              <a:t>CORE CONCEPT</a:t>
            </a:r>
            <a:endParaRPr lang="en-US" sz="1200" dirty="0"/>
          </a:p>
        </p:txBody>
      </p:sp>
      <p:sp>
        <p:nvSpPr>
          <p:cNvPr id="3" name="Text 1"/>
          <p:cNvSpPr/>
          <p:nvPr/>
        </p:nvSpPr>
        <p:spPr>
          <a:xfrm>
            <a:off x="548640" y="594360"/>
            <a:ext cx="10972800" cy="731520"/>
          </a:xfrm>
          <a:prstGeom prst="rect">
            <a:avLst/>
          </a:prstGeom>
          <a:noFill/>
          <a:ln/>
        </p:spPr>
        <p:txBody>
          <a:bodyPr wrap="square" lIns="0" tIns="0" rIns="0" bIns="0" rtlCol="0" anchor="ctr"/>
          <a:lstStyle/>
          <a:p>
            <a:pPr indent="0" marL="0">
              <a:buNone/>
            </a:pPr>
            <a:r>
              <a:rPr lang="en-US" sz="3000" b="1" dirty="0">
                <a:solidFill>
                  <a:srgbClr val="21295C"/>
                </a:solidFill>
                <a:latin typeface="Cambria" pitchFamily="34" charset="0"/>
                <a:ea typeface="Cambria" pitchFamily="34" charset="-122"/>
                <a:cs typeface="Cambria" pitchFamily="34" charset="-120"/>
              </a:rPr>
              <a:t>Schema-on-write vs Schema-on-read</a:t>
            </a:r>
            <a:endParaRPr lang="en-US" sz="3000" dirty="0"/>
          </a:p>
        </p:txBody>
      </p:sp>
      <p:sp>
        <p:nvSpPr>
          <p:cNvPr id="4" name="Text 2"/>
          <p:cNvSpPr/>
          <p:nvPr/>
        </p:nvSpPr>
        <p:spPr>
          <a:xfrm>
            <a:off x="11430000" y="6400800"/>
            <a:ext cx="548640" cy="274320"/>
          </a:xfrm>
          <a:prstGeom prst="rect">
            <a:avLst/>
          </a:prstGeom>
          <a:noFill/>
          <a:ln/>
        </p:spPr>
        <p:txBody>
          <a:bodyPr wrap="square" lIns="0" tIns="0" rIns="0" bIns="0" rtlCol="0" anchor="ctr"/>
          <a:lstStyle/>
          <a:p>
            <a:pPr algn="r" indent="0" marL="0">
              <a:buNone/>
            </a:pPr>
            <a:r>
              <a:rPr lang="en-US" sz="1000" dirty="0">
                <a:solidFill>
                  <a:srgbClr val="5A7480"/>
                </a:solidFill>
                <a:latin typeface="Calibri" pitchFamily="34" charset="0"/>
                <a:ea typeface="Calibri" pitchFamily="34" charset="-122"/>
                <a:cs typeface="Calibri" pitchFamily="34" charset="-120"/>
              </a:rPr>
              <a:t>7</a:t>
            </a:r>
            <a:endParaRPr lang="en-US" sz="1000" dirty="0"/>
          </a:p>
        </p:txBody>
      </p:sp>
      <p:sp>
        <p:nvSpPr>
          <p:cNvPr id="5" name="Text 3"/>
          <p:cNvSpPr/>
          <p:nvPr/>
        </p:nvSpPr>
        <p:spPr>
          <a:xfrm>
            <a:off x="548640" y="1463040"/>
            <a:ext cx="5303520" cy="365760"/>
          </a:xfrm>
          <a:prstGeom prst="rect">
            <a:avLst/>
          </a:prstGeom>
          <a:noFill/>
          <a:ln/>
        </p:spPr>
        <p:txBody>
          <a:bodyPr wrap="square" lIns="0" tIns="0" rIns="0" bIns="0" rtlCol="0" anchor="ctr"/>
          <a:lstStyle/>
          <a:p>
            <a:pPr indent="0" marL="0">
              <a:buNone/>
            </a:pPr>
            <a:r>
              <a:rPr lang="en-US" sz="1800" b="1" dirty="0">
                <a:solidFill>
                  <a:srgbClr val="065A82"/>
                </a:solidFill>
                <a:latin typeface="Cambria" pitchFamily="34" charset="0"/>
                <a:ea typeface="Cambria" pitchFamily="34" charset="-122"/>
                <a:cs typeface="Cambria" pitchFamily="34" charset="-120"/>
              </a:rPr>
              <a:t>Schema-on-write (warehouse)</a:t>
            </a:r>
            <a:endParaRPr lang="en-US" sz="1800" dirty="0"/>
          </a:p>
        </p:txBody>
      </p:sp>
      <p:sp>
        <p:nvSpPr>
          <p:cNvPr id="6" name="Shape 4"/>
          <p:cNvSpPr/>
          <p:nvPr/>
        </p:nvSpPr>
        <p:spPr>
          <a:xfrm>
            <a:off x="548640" y="1965960"/>
            <a:ext cx="1188720" cy="822960"/>
          </a:xfrm>
          <a:prstGeom prst="roundRect">
            <a:avLst>
              <a:gd name="adj" fmla="val 6667"/>
            </a:avLst>
          </a:prstGeom>
          <a:solidFill>
            <a:srgbClr val="5A7480"/>
          </a:solidFill>
          <a:ln w="12700">
            <a:solidFill>
              <a:srgbClr val="5A7480"/>
            </a:solidFill>
            <a:prstDash val="solid"/>
          </a:ln>
        </p:spPr>
      </p:sp>
      <p:sp>
        <p:nvSpPr>
          <p:cNvPr id="7" name="Text 5"/>
          <p:cNvSpPr/>
          <p:nvPr/>
        </p:nvSpPr>
        <p:spPr>
          <a:xfrm>
            <a:off x="548640" y="1965960"/>
            <a:ext cx="1188720" cy="822960"/>
          </a:xfrm>
          <a:prstGeom prst="rect">
            <a:avLst/>
          </a:prstGeom>
          <a:noFill/>
          <a:ln/>
        </p:spPr>
        <p:txBody>
          <a:bodyPr wrap="square" lIns="50800" tIns="50800" rIns="50800" bIns="5080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Raw source</a:t>
            </a:r>
            <a:endParaRPr lang="en-US" sz="1200" dirty="0"/>
          </a:p>
        </p:txBody>
      </p:sp>
      <p:sp>
        <p:nvSpPr>
          <p:cNvPr id="8" name="Shape 6"/>
          <p:cNvSpPr/>
          <p:nvPr/>
        </p:nvSpPr>
        <p:spPr>
          <a:xfrm>
            <a:off x="1737360" y="2377440"/>
            <a:ext cx="182880" cy="0"/>
          </a:xfrm>
          <a:prstGeom prst="line">
            <a:avLst/>
          </a:prstGeom>
          <a:noFill/>
          <a:ln w="25400">
            <a:solidFill>
              <a:srgbClr val="5A7480"/>
            </a:solidFill>
            <a:prstDash val="solid"/>
            <a:tailEnd type="triangle"/>
          </a:ln>
        </p:spPr>
      </p:sp>
      <p:sp>
        <p:nvSpPr>
          <p:cNvPr id="9" name="Shape 7"/>
          <p:cNvSpPr/>
          <p:nvPr/>
        </p:nvSpPr>
        <p:spPr>
          <a:xfrm>
            <a:off x="1920240" y="1965960"/>
            <a:ext cx="1188720" cy="822960"/>
          </a:xfrm>
          <a:prstGeom prst="roundRect">
            <a:avLst>
              <a:gd name="adj" fmla="val 6667"/>
            </a:avLst>
          </a:prstGeom>
          <a:solidFill>
            <a:srgbClr val="D85A30"/>
          </a:solidFill>
          <a:ln w="12700">
            <a:solidFill>
              <a:srgbClr val="D85A30"/>
            </a:solidFill>
            <a:prstDash val="solid"/>
          </a:ln>
        </p:spPr>
      </p:sp>
      <p:sp>
        <p:nvSpPr>
          <p:cNvPr id="10" name="Text 8"/>
          <p:cNvSpPr/>
          <p:nvPr/>
        </p:nvSpPr>
        <p:spPr>
          <a:xfrm>
            <a:off x="1920240" y="1965960"/>
            <a:ext cx="1188720" cy="822960"/>
          </a:xfrm>
          <a:prstGeom prst="rect">
            <a:avLst/>
          </a:prstGeom>
          <a:noFill/>
          <a:ln/>
        </p:spPr>
        <p:txBody>
          <a:bodyPr wrap="square" lIns="50800" tIns="50800" rIns="50800" bIns="5080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Define schema + ETL</a:t>
            </a:r>
            <a:endParaRPr lang="en-US" sz="1200" dirty="0"/>
          </a:p>
        </p:txBody>
      </p:sp>
      <p:sp>
        <p:nvSpPr>
          <p:cNvPr id="11" name="Shape 9"/>
          <p:cNvSpPr/>
          <p:nvPr/>
        </p:nvSpPr>
        <p:spPr>
          <a:xfrm>
            <a:off x="3108960" y="2377440"/>
            <a:ext cx="182880" cy="0"/>
          </a:xfrm>
          <a:prstGeom prst="line">
            <a:avLst/>
          </a:prstGeom>
          <a:noFill/>
          <a:ln w="25400">
            <a:solidFill>
              <a:srgbClr val="5A7480"/>
            </a:solidFill>
            <a:prstDash val="solid"/>
            <a:tailEnd type="triangle"/>
          </a:ln>
        </p:spPr>
      </p:sp>
      <p:sp>
        <p:nvSpPr>
          <p:cNvPr id="12" name="Shape 10"/>
          <p:cNvSpPr/>
          <p:nvPr/>
        </p:nvSpPr>
        <p:spPr>
          <a:xfrm>
            <a:off x="3291840" y="1965960"/>
            <a:ext cx="1188720" cy="822960"/>
          </a:xfrm>
          <a:prstGeom prst="roundRect">
            <a:avLst>
              <a:gd name="adj" fmla="val 6667"/>
            </a:avLst>
          </a:prstGeom>
          <a:solidFill>
            <a:srgbClr val="1C7293"/>
          </a:solidFill>
          <a:ln w="12700">
            <a:solidFill>
              <a:srgbClr val="1C7293"/>
            </a:solidFill>
            <a:prstDash val="solid"/>
          </a:ln>
        </p:spPr>
      </p:sp>
      <p:sp>
        <p:nvSpPr>
          <p:cNvPr id="13" name="Text 11"/>
          <p:cNvSpPr/>
          <p:nvPr/>
        </p:nvSpPr>
        <p:spPr>
          <a:xfrm>
            <a:off x="3291840" y="1965960"/>
            <a:ext cx="1188720" cy="822960"/>
          </a:xfrm>
          <a:prstGeom prst="rect">
            <a:avLst/>
          </a:prstGeom>
          <a:noFill/>
          <a:ln/>
        </p:spPr>
        <p:txBody>
          <a:bodyPr wrap="square" lIns="50800" tIns="50800" rIns="50800" bIns="5080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Validated table</a:t>
            </a:r>
            <a:endParaRPr lang="en-US" sz="1200" dirty="0"/>
          </a:p>
        </p:txBody>
      </p:sp>
      <p:sp>
        <p:nvSpPr>
          <p:cNvPr id="14" name="Shape 12"/>
          <p:cNvSpPr/>
          <p:nvPr/>
        </p:nvSpPr>
        <p:spPr>
          <a:xfrm>
            <a:off x="4480560" y="2377440"/>
            <a:ext cx="182880" cy="0"/>
          </a:xfrm>
          <a:prstGeom prst="line">
            <a:avLst/>
          </a:prstGeom>
          <a:noFill/>
          <a:ln w="25400">
            <a:solidFill>
              <a:srgbClr val="5A7480"/>
            </a:solidFill>
            <a:prstDash val="solid"/>
            <a:tailEnd type="triangle"/>
          </a:ln>
        </p:spPr>
      </p:sp>
      <p:sp>
        <p:nvSpPr>
          <p:cNvPr id="15" name="Shape 13"/>
          <p:cNvSpPr/>
          <p:nvPr/>
        </p:nvSpPr>
        <p:spPr>
          <a:xfrm>
            <a:off x="4663440" y="1965960"/>
            <a:ext cx="1188720" cy="822960"/>
          </a:xfrm>
          <a:prstGeom prst="roundRect">
            <a:avLst>
              <a:gd name="adj" fmla="val 6667"/>
            </a:avLst>
          </a:prstGeom>
          <a:solidFill>
            <a:srgbClr val="2F8F5B"/>
          </a:solidFill>
          <a:ln w="12700">
            <a:solidFill>
              <a:srgbClr val="2F8F5B"/>
            </a:solidFill>
            <a:prstDash val="solid"/>
          </a:ln>
        </p:spPr>
      </p:sp>
      <p:sp>
        <p:nvSpPr>
          <p:cNvPr id="16" name="Text 14"/>
          <p:cNvSpPr/>
          <p:nvPr/>
        </p:nvSpPr>
        <p:spPr>
          <a:xfrm>
            <a:off x="4663440" y="1965960"/>
            <a:ext cx="1188720" cy="822960"/>
          </a:xfrm>
          <a:prstGeom prst="rect">
            <a:avLst/>
          </a:prstGeom>
          <a:noFill/>
          <a:ln/>
        </p:spPr>
        <p:txBody>
          <a:bodyPr wrap="square" lIns="50800" tIns="50800" rIns="50800" bIns="5080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Query</a:t>
            </a:r>
            <a:endParaRPr lang="en-US" sz="1200" dirty="0"/>
          </a:p>
        </p:txBody>
      </p:sp>
      <p:sp>
        <p:nvSpPr>
          <p:cNvPr id="17" name="Text 15"/>
          <p:cNvSpPr/>
          <p:nvPr/>
        </p:nvSpPr>
        <p:spPr>
          <a:xfrm>
            <a:off x="6309360" y="1463040"/>
            <a:ext cx="5303520" cy="365760"/>
          </a:xfrm>
          <a:prstGeom prst="rect">
            <a:avLst/>
          </a:prstGeom>
          <a:noFill/>
          <a:ln/>
        </p:spPr>
        <p:txBody>
          <a:bodyPr wrap="square" lIns="0" tIns="0" rIns="0" bIns="0" rtlCol="0" anchor="ctr"/>
          <a:lstStyle/>
          <a:p>
            <a:pPr indent="0" marL="0">
              <a:buNone/>
            </a:pPr>
            <a:r>
              <a:rPr lang="en-US" sz="1800" b="1" dirty="0">
                <a:solidFill>
                  <a:srgbClr val="065A82"/>
                </a:solidFill>
                <a:latin typeface="Cambria" pitchFamily="34" charset="0"/>
                <a:ea typeface="Cambria" pitchFamily="34" charset="-122"/>
                <a:cs typeface="Cambria" pitchFamily="34" charset="-120"/>
              </a:rPr>
              <a:t>Schema-on-read (data lake)</a:t>
            </a:r>
            <a:endParaRPr lang="en-US" sz="1800" dirty="0"/>
          </a:p>
        </p:txBody>
      </p:sp>
      <p:sp>
        <p:nvSpPr>
          <p:cNvPr id="18" name="Shape 16"/>
          <p:cNvSpPr/>
          <p:nvPr/>
        </p:nvSpPr>
        <p:spPr>
          <a:xfrm>
            <a:off x="6309360" y="1965960"/>
            <a:ext cx="1188720" cy="822960"/>
          </a:xfrm>
          <a:prstGeom prst="roundRect">
            <a:avLst>
              <a:gd name="adj" fmla="val 6667"/>
            </a:avLst>
          </a:prstGeom>
          <a:solidFill>
            <a:srgbClr val="5A7480"/>
          </a:solidFill>
          <a:ln w="12700">
            <a:solidFill>
              <a:srgbClr val="5A7480"/>
            </a:solidFill>
            <a:prstDash val="solid"/>
          </a:ln>
        </p:spPr>
      </p:sp>
      <p:sp>
        <p:nvSpPr>
          <p:cNvPr id="19" name="Text 17"/>
          <p:cNvSpPr/>
          <p:nvPr/>
        </p:nvSpPr>
        <p:spPr>
          <a:xfrm>
            <a:off x="6309360" y="1965960"/>
            <a:ext cx="1188720" cy="822960"/>
          </a:xfrm>
          <a:prstGeom prst="rect">
            <a:avLst/>
          </a:prstGeom>
          <a:noFill/>
          <a:ln/>
        </p:spPr>
        <p:txBody>
          <a:bodyPr wrap="square" lIns="50800" tIns="50800" rIns="50800" bIns="5080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Raw source</a:t>
            </a:r>
            <a:endParaRPr lang="en-US" sz="1200" dirty="0"/>
          </a:p>
        </p:txBody>
      </p:sp>
      <p:sp>
        <p:nvSpPr>
          <p:cNvPr id="20" name="Shape 18"/>
          <p:cNvSpPr/>
          <p:nvPr/>
        </p:nvSpPr>
        <p:spPr>
          <a:xfrm>
            <a:off x="7498080" y="2377440"/>
            <a:ext cx="182880" cy="0"/>
          </a:xfrm>
          <a:prstGeom prst="line">
            <a:avLst/>
          </a:prstGeom>
          <a:noFill/>
          <a:ln w="25400">
            <a:solidFill>
              <a:srgbClr val="5A7480"/>
            </a:solidFill>
            <a:prstDash val="solid"/>
            <a:tailEnd type="triangle"/>
          </a:ln>
        </p:spPr>
      </p:sp>
      <p:sp>
        <p:nvSpPr>
          <p:cNvPr id="21" name="Shape 19"/>
          <p:cNvSpPr/>
          <p:nvPr/>
        </p:nvSpPr>
        <p:spPr>
          <a:xfrm>
            <a:off x="7680960" y="1965960"/>
            <a:ext cx="1188720" cy="822960"/>
          </a:xfrm>
          <a:prstGeom prst="roundRect">
            <a:avLst>
              <a:gd name="adj" fmla="val 6667"/>
            </a:avLst>
          </a:prstGeom>
          <a:solidFill>
            <a:srgbClr val="1C7293"/>
          </a:solidFill>
          <a:ln w="12700">
            <a:solidFill>
              <a:srgbClr val="1C7293"/>
            </a:solidFill>
            <a:prstDash val="solid"/>
          </a:ln>
        </p:spPr>
      </p:sp>
      <p:sp>
        <p:nvSpPr>
          <p:cNvPr id="22" name="Text 20"/>
          <p:cNvSpPr/>
          <p:nvPr/>
        </p:nvSpPr>
        <p:spPr>
          <a:xfrm>
            <a:off x="7680960" y="1965960"/>
            <a:ext cx="1188720" cy="822960"/>
          </a:xfrm>
          <a:prstGeom prst="rect">
            <a:avLst/>
          </a:prstGeom>
          <a:noFill/>
          <a:ln/>
        </p:spPr>
        <p:txBody>
          <a:bodyPr wrap="square" lIns="50800" tIns="50800" rIns="50800" bIns="5080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Store as-is</a:t>
            </a:r>
            <a:endParaRPr lang="en-US" sz="1200" dirty="0"/>
          </a:p>
        </p:txBody>
      </p:sp>
      <p:sp>
        <p:nvSpPr>
          <p:cNvPr id="23" name="Shape 21"/>
          <p:cNvSpPr/>
          <p:nvPr/>
        </p:nvSpPr>
        <p:spPr>
          <a:xfrm>
            <a:off x="8869680" y="2377440"/>
            <a:ext cx="182880" cy="0"/>
          </a:xfrm>
          <a:prstGeom prst="line">
            <a:avLst/>
          </a:prstGeom>
          <a:noFill/>
          <a:ln w="25400">
            <a:solidFill>
              <a:srgbClr val="5A7480"/>
            </a:solidFill>
            <a:prstDash val="solid"/>
            <a:tailEnd type="triangle"/>
          </a:ln>
        </p:spPr>
      </p:sp>
      <p:sp>
        <p:nvSpPr>
          <p:cNvPr id="24" name="Shape 22"/>
          <p:cNvSpPr/>
          <p:nvPr/>
        </p:nvSpPr>
        <p:spPr>
          <a:xfrm>
            <a:off x="9052560" y="1965960"/>
            <a:ext cx="1188720" cy="822960"/>
          </a:xfrm>
          <a:prstGeom prst="roundRect">
            <a:avLst>
              <a:gd name="adj" fmla="val 6667"/>
            </a:avLst>
          </a:prstGeom>
          <a:solidFill>
            <a:srgbClr val="D85A30"/>
          </a:solidFill>
          <a:ln w="12700">
            <a:solidFill>
              <a:srgbClr val="D85A30"/>
            </a:solidFill>
            <a:prstDash val="solid"/>
          </a:ln>
        </p:spPr>
      </p:sp>
      <p:sp>
        <p:nvSpPr>
          <p:cNvPr id="25" name="Text 23"/>
          <p:cNvSpPr/>
          <p:nvPr/>
        </p:nvSpPr>
        <p:spPr>
          <a:xfrm>
            <a:off x="9052560" y="1965960"/>
            <a:ext cx="1188720" cy="822960"/>
          </a:xfrm>
          <a:prstGeom prst="rect">
            <a:avLst/>
          </a:prstGeom>
          <a:noFill/>
          <a:ln/>
        </p:spPr>
        <p:txBody>
          <a:bodyPr wrap="square" lIns="50800" tIns="50800" rIns="50800" bIns="5080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Apply schema</a:t>
            </a:r>
            <a:endParaRPr lang="en-US" sz="1200" dirty="0"/>
          </a:p>
        </p:txBody>
      </p:sp>
      <p:sp>
        <p:nvSpPr>
          <p:cNvPr id="26" name="Shape 24"/>
          <p:cNvSpPr/>
          <p:nvPr/>
        </p:nvSpPr>
        <p:spPr>
          <a:xfrm>
            <a:off x="10241280" y="2377440"/>
            <a:ext cx="182880" cy="0"/>
          </a:xfrm>
          <a:prstGeom prst="line">
            <a:avLst/>
          </a:prstGeom>
          <a:noFill/>
          <a:ln w="25400">
            <a:solidFill>
              <a:srgbClr val="5A7480"/>
            </a:solidFill>
            <a:prstDash val="solid"/>
            <a:tailEnd type="triangle"/>
          </a:ln>
        </p:spPr>
      </p:sp>
      <p:sp>
        <p:nvSpPr>
          <p:cNvPr id="27" name="Shape 25"/>
          <p:cNvSpPr/>
          <p:nvPr/>
        </p:nvSpPr>
        <p:spPr>
          <a:xfrm>
            <a:off x="10424160" y="1965960"/>
            <a:ext cx="1188720" cy="822960"/>
          </a:xfrm>
          <a:prstGeom prst="roundRect">
            <a:avLst>
              <a:gd name="adj" fmla="val 6667"/>
            </a:avLst>
          </a:prstGeom>
          <a:solidFill>
            <a:srgbClr val="2F8F5B"/>
          </a:solidFill>
          <a:ln w="12700">
            <a:solidFill>
              <a:srgbClr val="2F8F5B"/>
            </a:solidFill>
            <a:prstDash val="solid"/>
          </a:ln>
        </p:spPr>
      </p:sp>
      <p:sp>
        <p:nvSpPr>
          <p:cNvPr id="28" name="Text 26"/>
          <p:cNvSpPr/>
          <p:nvPr/>
        </p:nvSpPr>
        <p:spPr>
          <a:xfrm>
            <a:off x="10424160" y="1965960"/>
            <a:ext cx="1188720" cy="822960"/>
          </a:xfrm>
          <a:prstGeom prst="rect">
            <a:avLst/>
          </a:prstGeom>
          <a:noFill/>
          <a:ln/>
        </p:spPr>
        <p:txBody>
          <a:bodyPr wrap="square" lIns="50800" tIns="50800" rIns="50800" bIns="5080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Query</a:t>
            </a:r>
            <a:endParaRPr lang="en-US" sz="1200" dirty="0"/>
          </a:p>
        </p:txBody>
      </p:sp>
      <p:sp>
        <p:nvSpPr>
          <p:cNvPr id="29" name="Shape 27"/>
          <p:cNvSpPr/>
          <p:nvPr/>
        </p:nvSpPr>
        <p:spPr>
          <a:xfrm>
            <a:off x="548640" y="3200400"/>
            <a:ext cx="5303520" cy="2651760"/>
          </a:xfrm>
          <a:prstGeom prst="roundRect">
            <a:avLst>
              <a:gd name="adj" fmla="val 2759"/>
            </a:avLst>
          </a:prstGeom>
          <a:solidFill>
            <a:srgbClr val="FFFFFF"/>
          </a:solidFill>
          <a:ln w="12700">
            <a:solidFill>
              <a:srgbClr val="D5E3EA"/>
            </a:solidFill>
            <a:prstDash val="solid"/>
          </a:ln>
        </p:spPr>
      </p:sp>
      <p:sp>
        <p:nvSpPr>
          <p:cNvPr id="30" name="Shape 28"/>
          <p:cNvSpPr/>
          <p:nvPr/>
        </p:nvSpPr>
        <p:spPr>
          <a:xfrm>
            <a:off x="777240" y="3456432"/>
            <a:ext cx="146304" cy="146304"/>
          </a:xfrm>
          <a:prstGeom prst="ellipse">
            <a:avLst/>
          </a:prstGeom>
          <a:solidFill>
            <a:srgbClr val="065A82"/>
          </a:solidFill>
          <a:ln w="12700">
            <a:solidFill>
              <a:srgbClr val="065A82"/>
            </a:solidFill>
            <a:prstDash val="solid"/>
          </a:ln>
        </p:spPr>
      </p:sp>
      <p:sp>
        <p:nvSpPr>
          <p:cNvPr id="31" name="Text 29"/>
          <p:cNvSpPr/>
          <p:nvPr/>
        </p:nvSpPr>
        <p:spPr>
          <a:xfrm>
            <a:off x="1024128" y="3337560"/>
            <a:ext cx="4663440" cy="384048"/>
          </a:xfrm>
          <a:prstGeom prst="rect">
            <a:avLst/>
          </a:prstGeom>
          <a:noFill/>
          <a:ln/>
        </p:spPr>
        <p:txBody>
          <a:bodyPr wrap="square" lIns="0" tIns="0" rIns="0" bIns="0" rtlCol="0" anchor="ctr"/>
          <a:lstStyle/>
          <a:p>
            <a:pPr indent="0" marL="0">
              <a:buNone/>
            </a:pPr>
            <a:r>
              <a:rPr lang="en-US" sz="1600" b="1" dirty="0">
                <a:solidFill>
                  <a:srgbClr val="21295C"/>
                </a:solidFill>
                <a:latin typeface="Cambria" pitchFamily="34" charset="0"/>
                <a:ea typeface="Cambria" pitchFamily="34" charset="-122"/>
                <a:cs typeface="Cambria" pitchFamily="34" charset="-120"/>
              </a:rPr>
              <a:t>Pros / cons</a:t>
            </a:r>
            <a:endParaRPr lang="en-US" sz="1600" dirty="0"/>
          </a:p>
        </p:txBody>
      </p:sp>
      <p:sp>
        <p:nvSpPr>
          <p:cNvPr id="32" name="Text 30"/>
          <p:cNvSpPr/>
          <p:nvPr/>
        </p:nvSpPr>
        <p:spPr>
          <a:xfrm>
            <a:off x="777240" y="3794760"/>
            <a:ext cx="4846320" cy="1920240"/>
          </a:xfrm>
          <a:prstGeom prst="rect">
            <a:avLst/>
          </a:prstGeom>
          <a:noFill/>
          <a:ln/>
        </p:spPr>
        <p:txBody>
          <a:bodyPr wrap="square" lIns="0" tIns="0" rIns="0" bIns="0" rtlCol="0" anchor="t"/>
          <a:lstStyle/>
          <a:p>
            <a:pPr indent="0" marL="0">
              <a:buNone/>
            </a:pPr>
            <a:r>
              <a:rPr lang="en-US" sz="1600" dirty="0">
                <a:solidFill>
                  <a:srgbClr val="16232A"/>
                </a:solidFill>
                <a:latin typeface="Calibri" pitchFamily="34" charset="0"/>
                <a:ea typeface="Calibri" pitchFamily="34" charset="-122"/>
                <a:cs typeface="Calibri" pitchFamily="34" charset="-120"/>
              </a:rPr>
              <a:t>Fast, consistent queries; bad data rejected at the door.</a:t>
            </a:r>
            <a:endParaRPr lang="en-US" sz="1600" dirty="0"/>
          </a:p>
          <a:p>
            <a:pPr indent="0" marL="0">
              <a:buNone/>
            </a:pPr>
            <a:r>
              <a:rPr lang="en-US" sz="1600" dirty="0">
                <a:solidFill>
                  <a:srgbClr val="16232A"/>
                </a:solidFill>
                <a:latin typeface="Calibri" pitchFamily="34" charset="0"/>
                <a:ea typeface="Calibri" pitchFamily="34" charset="-122"/>
                <a:cs typeface="Calibri" pitchFamily="34" charset="-120"/>
              </a:rPr>
              <a:t>But: ingestion is slow, schema changes are costly, and unplanned fields are lost.</a:t>
            </a:r>
            <a:endParaRPr lang="en-US" sz="1600" dirty="0"/>
          </a:p>
        </p:txBody>
      </p:sp>
      <p:sp>
        <p:nvSpPr>
          <p:cNvPr id="33" name="Shape 31"/>
          <p:cNvSpPr/>
          <p:nvPr/>
        </p:nvSpPr>
        <p:spPr>
          <a:xfrm>
            <a:off x="6309360" y="3200400"/>
            <a:ext cx="5303520" cy="2651760"/>
          </a:xfrm>
          <a:prstGeom prst="roundRect">
            <a:avLst>
              <a:gd name="adj" fmla="val 2759"/>
            </a:avLst>
          </a:prstGeom>
          <a:solidFill>
            <a:srgbClr val="FFFFFF"/>
          </a:solidFill>
          <a:ln w="12700">
            <a:solidFill>
              <a:srgbClr val="D5E3EA"/>
            </a:solidFill>
            <a:prstDash val="solid"/>
          </a:ln>
        </p:spPr>
      </p:sp>
      <p:sp>
        <p:nvSpPr>
          <p:cNvPr id="34" name="Shape 32"/>
          <p:cNvSpPr/>
          <p:nvPr/>
        </p:nvSpPr>
        <p:spPr>
          <a:xfrm>
            <a:off x="6537960" y="3456432"/>
            <a:ext cx="146304" cy="146304"/>
          </a:xfrm>
          <a:prstGeom prst="ellipse">
            <a:avLst/>
          </a:prstGeom>
          <a:solidFill>
            <a:srgbClr val="D85A30"/>
          </a:solidFill>
          <a:ln w="12700">
            <a:solidFill>
              <a:srgbClr val="D85A30"/>
            </a:solidFill>
            <a:prstDash val="solid"/>
          </a:ln>
        </p:spPr>
      </p:sp>
      <p:sp>
        <p:nvSpPr>
          <p:cNvPr id="35" name="Text 33"/>
          <p:cNvSpPr/>
          <p:nvPr/>
        </p:nvSpPr>
        <p:spPr>
          <a:xfrm>
            <a:off x="6784848" y="3337560"/>
            <a:ext cx="4663440" cy="384048"/>
          </a:xfrm>
          <a:prstGeom prst="rect">
            <a:avLst/>
          </a:prstGeom>
          <a:noFill/>
          <a:ln/>
        </p:spPr>
        <p:txBody>
          <a:bodyPr wrap="square" lIns="0" tIns="0" rIns="0" bIns="0" rtlCol="0" anchor="ctr"/>
          <a:lstStyle/>
          <a:p>
            <a:pPr indent="0" marL="0">
              <a:buNone/>
            </a:pPr>
            <a:r>
              <a:rPr lang="en-US" sz="1600" b="1" dirty="0">
                <a:solidFill>
                  <a:srgbClr val="21295C"/>
                </a:solidFill>
                <a:latin typeface="Cambria" pitchFamily="34" charset="0"/>
                <a:ea typeface="Cambria" pitchFamily="34" charset="-122"/>
                <a:cs typeface="Cambria" pitchFamily="34" charset="-120"/>
              </a:rPr>
              <a:t>Pros / cons</a:t>
            </a:r>
            <a:endParaRPr lang="en-US" sz="1600" dirty="0"/>
          </a:p>
        </p:txBody>
      </p:sp>
      <p:sp>
        <p:nvSpPr>
          <p:cNvPr id="36" name="Text 34"/>
          <p:cNvSpPr/>
          <p:nvPr/>
        </p:nvSpPr>
        <p:spPr>
          <a:xfrm>
            <a:off x="6537960" y="3794760"/>
            <a:ext cx="4846320" cy="1920240"/>
          </a:xfrm>
          <a:prstGeom prst="rect">
            <a:avLst/>
          </a:prstGeom>
          <a:noFill/>
          <a:ln/>
        </p:spPr>
        <p:txBody>
          <a:bodyPr wrap="square" lIns="0" tIns="0" rIns="0" bIns="0" rtlCol="0" anchor="t"/>
          <a:lstStyle/>
          <a:p>
            <a:pPr indent="0" marL="0">
              <a:buNone/>
            </a:pPr>
            <a:r>
              <a:rPr lang="en-US" sz="1600" dirty="0">
                <a:solidFill>
                  <a:srgbClr val="16232A"/>
                </a:solidFill>
                <a:latin typeface="Calibri" pitchFamily="34" charset="0"/>
                <a:ea typeface="Calibri" pitchFamily="34" charset="-122"/>
                <a:cs typeface="Calibri" pitchFamily="34" charset="-120"/>
              </a:rPr>
              <a:t>Ingest everything quickly; different teams read the same raw data differently.</a:t>
            </a:r>
            <a:endParaRPr lang="en-US" sz="1600" dirty="0"/>
          </a:p>
          <a:p>
            <a:pPr indent="0" marL="0">
              <a:buNone/>
            </a:pPr>
            <a:r>
              <a:rPr lang="en-US" sz="1600" dirty="0">
                <a:solidFill>
                  <a:srgbClr val="16232A"/>
                </a:solidFill>
                <a:latin typeface="Calibri" pitchFamily="34" charset="0"/>
                <a:ea typeface="Calibri" pitchFamily="34" charset="-122"/>
                <a:cs typeface="Calibri" pitchFamily="34" charset="-120"/>
              </a:rPr>
              <a:t>But: quality problems surface at query time, so Week 3 cleaning becomes mandatory.</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3F8FA"/>
        </a:solidFill>
      </p:bgPr>
    </p:bg>
    <p:spTree>
      <p:nvGrpSpPr>
        <p:cNvPr id="1" name=""/>
        <p:cNvGrpSpPr/>
        <p:nvPr/>
      </p:nvGrpSpPr>
      <p:grpSpPr>
        <a:xfrm>
          <a:off x="0" y="0"/>
          <a:ext cx="0" cy="0"/>
          <a:chOff x="0" y="0"/>
          <a:chExt cx="0" cy="0"/>
        </a:xfrm>
      </p:grpSpPr>
      <p:sp>
        <p:nvSpPr>
          <p:cNvPr id="2" name="Text 0"/>
          <p:cNvSpPr/>
          <p:nvPr/>
        </p:nvSpPr>
        <p:spPr>
          <a:xfrm>
            <a:off x="548640" y="320040"/>
            <a:ext cx="8229600" cy="274320"/>
          </a:xfrm>
          <a:prstGeom prst="rect">
            <a:avLst/>
          </a:prstGeom>
          <a:noFill/>
          <a:ln/>
        </p:spPr>
        <p:txBody>
          <a:bodyPr wrap="square" lIns="0" tIns="0" rIns="0" bIns="0" rtlCol="0" anchor="ctr"/>
          <a:lstStyle/>
          <a:p>
            <a:pPr indent="0" marL="0">
              <a:buNone/>
            </a:pPr>
            <a:r>
              <a:rPr lang="en-US" sz="1200" b="1" spc="300" kern="0" dirty="0">
                <a:solidFill>
                  <a:srgbClr val="1C7293"/>
                </a:solidFill>
                <a:latin typeface="Calibri" pitchFamily="34" charset="0"/>
                <a:ea typeface="Calibri" pitchFamily="34" charset="-122"/>
                <a:cs typeface="Calibri" pitchFamily="34" charset="-120"/>
              </a:rPr>
              <a:t>DECISION GUIDE</a:t>
            </a:r>
            <a:endParaRPr lang="en-US" sz="1200" dirty="0"/>
          </a:p>
        </p:txBody>
      </p:sp>
      <p:sp>
        <p:nvSpPr>
          <p:cNvPr id="3" name="Text 1"/>
          <p:cNvSpPr/>
          <p:nvPr/>
        </p:nvSpPr>
        <p:spPr>
          <a:xfrm>
            <a:off x="548640" y="594360"/>
            <a:ext cx="10972800" cy="731520"/>
          </a:xfrm>
          <a:prstGeom prst="rect">
            <a:avLst/>
          </a:prstGeom>
          <a:noFill/>
          <a:ln/>
        </p:spPr>
        <p:txBody>
          <a:bodyPr wrap="square" lIns="0" tIns="0" rIns="0" bIns="0" rtlCol="0" anchor="ctr"/>
          <a:lstStyle/>
          <a:p>
            <a:pPr indent="0" marL="0">
              <a:buNone/>
            </a:pPr>
            <a:r>
              <a:rPr lang="en-US" sz="3000" b="1" dirty="0">
                <a:solidFill>
                  <a:srgbClr val="21295C"/>
                </a:solidFill>
                <a:latin typeface="Cambria" pitchFamily="34" charset="0"/>
                <a:ea typeface="Cambria" pitchFamily="34" charset="-122"/>
                <a:cs typeface="Cambria" pitchFamily="34" charset="-120"/>
              </a:rPr>
              <a:t>Choosing an Approach</a:t>
            </a:r>
            <a:endParaRPr lang="en-US" sz="3000" dirty="0"/>
          </a:p>
        </p:txBody>
      </p:sp>
      <p:sp>
        <p:nvSpPr>
          <p:cNvPr id="4" name="Text 2"/>
          <p:cNvSpPr/>
          <p:nvPr/>
        </p:nvSpPr>
        <p:spPr>
          <a:xfrm>
            <a:off x="11430000" y="6400800"/>
            <a:ext cx="548640" cy="274320"/>
          </a:xfrm>
          <a:prstGeom prst="rect">
            <a:avLst/>
          </a:prstGeom>
          <a:noFill/>
          <a:ln/>
        </p:spPr>
        <p:txBody>
          <a:bodyPr wrap="square" lIns="0" tIns="0" rIns="0" bIns="0" rtlCol="0" anchor="ctr"/>
          <a:lstStyle/>
          <a:p>
            <a:pPr algn="r" indent="0" marL="0">
              <a:buNone/>
            </a:pPr>
            <a:r>
              <a:rPr lang="en-US" sz="1000" dirty="0">
                <a:solidFill>
                  <a:srgbClr val="5A7480"/>
                </a:solidFill>
                <a:latin typeface="Calibri" pitchFamily="34" charset="0"/>
                <a:ea typeface="Calibri" pitchFamily="34" charset="-122"/>
                <a:cs typeface="Calibri" pitchFamily="34" charset="-120"/>
              </a:rPr>
              <a:t>8</a:t>
            </a:r>
            <a:endParaRPr lang="en-US" sz="10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548640" y="1645920"/>
          <a:ext cx="11064240" cy="914400"/>
        </p:xfrm>
        <a:graphic>
          <a:graphicData uri="http://schemas.openxmlformats.org/drawingml/2006/table">
            <a:tbl>
              <a:tblPr/>
              <a:tblGrid>
                <a:gridCol w="3931920"/>
                <a:gridCol w="3200400"/>
                <a:gridCol w="3931920"/>
              </a:tblGrid>
              <a:tr h="457200">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Situation</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065A82"/>
                    </a:solidFill>
                  </a:tcPr>
                </a:tc>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Prefer</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065A82"/>
                    </a:solidFill>
                  </a:tcPr>
                </a:tc>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Why</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065A82"/>
                    </a:solidFill>
                  </a:tcPr>
                </a:tc>
              </a:tr>
              <a:tr h="457200">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Stable finance reports, strict rules</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Schema-on-write</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Consistency and auditability</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r>
              <a:tr h="457200">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Exploring new API data</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Schema-on-read</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Schema unknown or evolving</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r>
              <a:tr h="457200">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Many consumers, varied needs</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Schema-on-read + curated layer</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Raw kept, clean views published</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r>
              <a:tr h="457200">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Real-time dashboards</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Hybrid</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Light validation at ingest, deep cleaning later</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r>
            </a:tbl>
          </a:graphicData>
        </a:graphic>
      </p:graphicFrame>
      <p:sp>
        <p:nvSpPr>
          <p:cNvPr id="6" name="Text 3"/>
          <p:cNvSpPr/>
          <p:nvPr/>
        </p:nvSpPr>
        <p:spPr>
          <a:xfrm>
            <a:off x="548640" y="4754880"/>
            <a:ext cx="10972800" cy="457200"/>
          </a:xfrm>
          <a:prstGeom prst="rect">
            <a:avLst/>
          </a:prstGeom>
          <a:noFill/>
          <a:ln/>
        </p:spPr>
        <p:txBody>
          <a:bodyPr wrap="square" lIns="0" tIns="0" rIns="0" bIns="0" rtlCol="0" anchor="ctr"/>
          <a:lstStyle/>
          <a:p>
            <a:pPr indent="0" marL="0">
              <a:buNone/>
            </a:pPr>
            <a:r>
              <a:rPr lang="en-US" sz="1800" i="1" dirty="0">
                <a:solidFill>
                  <a:srgbClr val="065A82"/>
                </a:solidFill>
                <a:latin typeface="Cambria" pitchFamily="34" charset="0"/>
                <a:ea typeface="Cambria" pitchFamily="34" charset="-122"/>
                <a:cs typeface="Cambria" pitchFamily="34" charset="-120"/>
              </a:rPr>
              <a:t>Common modern pattern: raw → cleaned → curated zones in the same lake.</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3F8FA"/>
        </a:solidFill>
      </p:bgPr>
    </p:bg>
    <p:spTree>
      <p:nvGrpSpPr>
        <p:cNvPr id="1" name=""/>
        <p:cNvGrpSpPr/>
        <p:nvPr/>
      </p:nvGrpSpPr>
      <p:grpSpPr>
        <a:xfrm>
          <a:off x="0" y="0"/>
          <a:ext cx="0" cy="0"/>
          <a:chOff x="0" y="0"/>
          <a:chExt cx="0" cy="0"/>
        </a:xfrm>
      </p:grpSpPr>
      <p:sp>
        <p:nvSpPr>
          <p:cNvPr id="2" name="Text 0"/>
          <p:cNvSpPr/>
          <p:nvPr/>
        </p:nvSpPr>
        <p:spPr>
          <a:xfrm>
            <a:off x="548640" y="320040"/>
            <a:ext cx="8229600" cy="274320"/>
          </a:xfrm>
          <a:prstGeom prst="rect">
            <a:avLst/>
          </a:prstGeom>
          <a:noFill/>
          <a:ln/>
        </p:spPr>
        <p:txBody>
          <a:bodyPr wrap="square" lIns="0" tIns="0" rIns="0" bIns="0" rtlCol="0" anchor="ctr"/>
          <a:lstStyle/>
          <a:p>
            <a:pPr indent="0" marL="0">
              <a:buNone/>
            </a:pPr>
            <a:r>
              <a:rPr lang="en-US" sz="1200" b="1" spc="300" kern="0" dirty="0">
                <a:solidFill>
                  <a:srgbClr val="1C7293"/>
                </a:solidFill>
                <a:latin typeface="Calibri" pitchFamily="34" charset="0"/>
                <a:ea typeface="Calibri" pitchFamily="34" charset="-122"/>
                <a:cs typeface="Calibri" pitchFamily="34" charset="-120"/>
              </a:rPr>
              <a:t>PARSING</a:t>
            </a:r>
            <a:endParaRPr lang="en-US" sz="1200" dirty="0"/>
          </a:p>
        </p:txBody>
      </p:sp>
      <p:sp>
        <p:nvSpPr>
          <p:cNvPr id="3" name="Text 1"/>
          <p:cNvSpPr/>
          <p:nvPr/>
        </p:nvSpPr>
        <p:spPr>
          <a:xfrm>
            <a:off x="548640" y="594360"/>
            <a:ext cx="10972800" cy="731520"/>
          </a:xfrm>
          <a:prstGeom prst="rect">
            <a:avLst/>
          </a:prstGeom>
          <a:noFill/>
          <a:ln/>
        </p:spPr>
        <p:txBody>
          <a:bodyPr wrap="square" lIns="0" tIns="0" rIns="0" bIns="0" rtlCol="0" anchor="ctr"/>
          <a:lstStyle/>
          <a:p>
            <a:pPr indent="0" marL="0">
              <a:buNone/>
            </a:pPr>
            <a:r>
              <a:rPr lang="en-US" sz="3000" b="1" dirty="0">
                <a:solidFill>
                  <a:srgbClr val="21295C"/>
                </a:solidFill>
                <a:latin typeface="Cambria" pitchFamily="34" charset="0"/>
                <a:ea typeface="Cambria" pitchFamily="34" charset="-122"/>
                <a:cs typeface="Cambria" pitchFamily="34" charset="-120"/>
              </a:rPr>
              <a:t>Flattening Nested JSON</a:t>
            </a:r>
            <a:endParaRPr lang="en-US" sz="3000" dirty="0"/>
          </a:p>
        </p:txBody>
      </p:sp>
      <p:sp>
        <p:nvSpPr>
          <p:cNvPr id="4" name="Text 2"/>
          <p:cNvSpPr/>
          <p:nvPr/>
        </p:nvSpPr>
        <p:spPr>
          <a:xfrm>
            <a:off x="11430000" y="6400800"/>
            <a:ext cx="548640" cy="274320"/>
          </a:xfrm>
          <a:prstGeom prst="rect">
            <a:avLst/>
          </a:prstGeom>
          <a:noFill/>
          <a:ln/>
        </p:spPr>
        <p:txBody>
          <a:bodyPr wrap="square" lIns="0" tIns="0" rIns="0" bIns="0" rtlCol="0" anchor="ctr"/>
          <a:lstStyle/>
          <a:p>
            <a:pPr algn="r" indent="0" marL="0">
              <a:buNone/>
            </a:pPr>
            <a:r>
              <a:rPr lang="en-US" sz="1000" dirty="0">
                <a:solidFill>
                  <a:srgbClr val="5A7480"/>
                </a:solidFill>
                <a:latin typeface="Calibri" pitchFamily="34" charset="0"/>
                <a:ea typeface="Calibri" pitchFamily="34" charset="-122"/>
                <a:cs typeface="Calibri" pitchFamily="34" charset="-120"/>
              </a:rPr>
              <a:t>9</a:t>
            </a:r>
            <a:endParaRPr lang="en-US" sz="1000" dirty="0"/>
          </a:p>
        </p:txBody>
      </p:sp>
      <p:sp>
        <p:nvSpPr>
          <p:cNvPr id="5" name="Shape 3"/>
          <p:cNvSpPr/>
          <p:nvPr/>
        </p:nvSpPr>
        <p:spPr>
          <a:xfrm>
            <a:off x="548640" y="1554480"/>
            <a:ext cx="4206240" cy="2926080"/>
          </a:xfrm>
          <a:prstGeom prst="roundRect">
            <a:avLst>
              <a:gd name="adj" fmla="val 1875"/>
            </a:avLst>
          </a:prstGeom>
          <a:solidFill>
            <a:srgbClr val="0F1B2D"/>
          </a:solidFill>
          <a:ln w="12700">
            <a:solidFill>
              <a:srgbClr val="0F1B2D"/>
            </a:solidFill>
            <a:prstDash val="solid"/>
          </a:ln>
        </p:spPr>
      </p:sp>
      <p:sp>
        <p:nvSpPr>
          <p:cNvPr id="6" name="Text 4"/>
          <p:cNvSpPr/>
          <p:nvPr/>
        </p:nvSpPr>
        <p:spPr>
          <a:xfrm>
            <a:off x="731520" y="1664208"/>
            <a:ext cx="3840480" cy="2706624"/>
          </a:xfrm>
          <a:prstGeom prst="rect">
            <a:avLst/>
          </a:prstGeom>
          <a:noFill/>
          <a:ln/>
        </p:spPr>
        <p:txBody>
          <a:bodyPr wrap="square" lIns="0" tIns="0" rIns="0" bIns="0" rtlCol="0" anchor="t"/>
          <a:lstStyle/>
          <a:p>
            <a:pPr indent="0" marL="0">
              <a:buNone/>
            </a:pPr>
            <a:r>
              <a:rPr lang="en-US" sz="1300" dirty="0">
                <a:solidFill>
                  <a:srgbClr val="D6E6EE"/>
                </a:solidFill>
                <a:latin typeface="Consolas" pitchFamily="34" charset="0"/>
                <a:ea typeface="Consolas" pitchFamily="34" charset="-122"/>
                <a:cs typeface="Consolas" pitchFamily="34" charset="-120"/>
              </a:rPr>
              <a:t>hotel H-1042</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 └ location.city = Kandy</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 └ reviews[0]</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      user u77, rating 4.5</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 └ reviews[1]</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      user u91, rating null</a:t>
            </a:r>
            <a:endParaRPr lang="en-US" sz="1300" dirty="0"/>
          </a:p>
        </p:txBody>
      </p:sp>
      <p:sp>
        <p:nvSpPr>
          <p:cNvPr id="7" name="Shape 5"/>
          <p:cNvSpPr/>
          <p:nvPr/>
        </p:nvSpPr>
        <p:spPr>
          <a:xfrm>
            <a:off x="4983480" y="2468880"/>
            <a:ext cx="1737360" cy="1005840"/>
          </a:xfrm>
          <a:prstGeom prst="roundRect">
            <a:avLst>
              <a:gd name="adj" fmla="val 5455"/>
            </a:avLst>
          </a:prstGeom>
          <a:solidFill>
            <a:srgbClr val="D85A30"/>
          </a:solidFill>
          <a:ln w="12700">
            <a:solidFill>
              <a:srgbClr val="D85A30"/>
            </a:solidFill>
            <a:prstDash val="solid"/>
          </a:ln>
        </p:spPr>
      </p:sp>
      <p:sp>
        <p:nvSpPr>
          <p:cNvPr id="8" name="Text 6"/>
          <p:cNvSpPr/>
          <p:nvPr/>
        </p:nvSpPr>
        <p:spPr>
          <a:xfrm>
            <a:off x="4983480" y="2468880"/>
            <a:ext cx="1737360" cy="1005840"/>
          </a:xfrm>
          <a:prstGeom prst="rect">
            <a:avLst/>
          </a:prstGeom>
          <a:noFill/>
          <a:ln/>
        </p:spPr>
        <p:txBody>
          <a:bodyPr wrap="square" lIns="50800" tIns="50800" rIns="50800" bIns="5080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explode(reviews)</a:t>
            </a:r>
            <a:endParaRPr lang="en-US" sz="1300" dirty="0"/>
          </a:p>
          <a:p>
            <a:pPr algn="ctr" indent="0" marL="0">
              <a:buNone/>
            </a:pPr>
            <a:r>
              <a:rPr lang="en-US" sz="1300" b="1" dirty="0">
                <a:solidFill>
                  <a:srgbClr val="FFFFFF"/>
                </a:solidFill>
                <a:latin typeface="Calibri" pitchFamily="34" charset="0"/>
                <a:ea typeface="Calibri" pitchFamily="34" charset="-122"/>
                <a:cs typeface="Calibri" pitchFamily="34" charset="-120"/>
              </a:rPr>
              <a:t>+ dot-notation</a:t>
            </a:r>
            <a:endParaRPr lang="en-US" sz="1300" dirty="0"/>
          </a:p>
        </p:txBody>
      </p:sp>
      <p:sp>
        <p:nvSpPr>
          <p:cNvPr id="9" name="Shape 7"/>
          <p:cNvSpPr/>
          <p:nvPr/>
        </p:nvSpPr>
        <p:spPr>
          <a:xfrm>
            <a:off x="4754880" y="2971800"/>
            <a:ext cx="228600" cy="0"/>
          </a:xfrm>
          <a:prstGeom prst="line">
            <a:avLst/>
          </a:prstGeom>
          <a:noFill/>
          <a:ln w="25400">
            <a:solidFill>
              <a:srgbClr val="5A7480"/>
            </a:solidFill>
            <a:prstDash val="solid"/>
            <a:tailEnd type="triangle"/>
          </a:ln>
        </p:spPr>
      </p:sp>
      <p:sp>
        <p:nvSpPr>
          <p:cNvPr id="10" name="Shape 8"/>
          <p:cNvSpPr/>
          <p:nvPr/>
        </p:nvSpPr>
        <p:spPr>
          <a:xfrm>
            <a:off x="6720840" y="2971800"/>
            <a:ext cx="228600" cy="0"/>
          </a:xfrm>
          <a:prstGeom prst="line">
            <a:avLst/>
          </a:prstGeom>
          <a:noFill/>
          <a:ln w="25400">
            <a:solidFill>
              <a:srgbClr val="5A7480"/>
            </a:solidFill>
            <a:prstDash val="solid"/>
            <a:tailEnd type="triangle"/>
          </a:ln>
        </p:spPr>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6949440" y="2103120"/>
          <a:ext cx="4663440" cy="914400"/>
        </p:xfrm>
        <a:graphic>
          <a:graphicData uri="http://schemas.openxmlformats.org/drawingml/2006/table">
            <a:tbl>
              <a:tblPr/>
              <a:tblGrid>
                <a:gridCol w="1280160"/>
                <a:gridCol w="1097280"/>
                <a:gridCol w="1097280"/>
                <a:gridCol w="1188720"/>
              </a:tblGrid>
              <a:tr h="457200">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hotel_id</a:t>
                      </a:r>
                      <a:endParaRPr lang="en-US" sz="13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065A82"/>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city</a:t>
                      </a:r>
                      <a:endParaRPr lang="en-US" sz="13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065A82"/>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user</a:t>
                      </a:r>
                      <a:endParaRPr lang="en-US" sz="13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065A82"/>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rating</a:t>
                      </a:r>
                      <a:endParaRPr lang="en-US" sz="13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065A82"/>
                    </a:solidFill>
                  </a:tcPr>
                </a:tc>
              </a:tr>
              <a:tr h="457200">
                <a:tc>
                  <a:txBody>
                    <a:bodyPr/>
                    <a:lstStyle/>
                    <a:p>
                      <a:pPr indent="0" marL="0">
                        <a:buNone/>
                      </a:pPr>
                      <a:r>
                        <a:rPr lang="en-US" sz="1300" dirty="0">
                          <a:solidFill>
                            <a:srgbClr val="16232A"/>
                          </a:solidFill>
                          <a:latin typeface="Calibri" pitchFamily="34" charset="0"/>
                          <a:ea typeface="Calibri" pitchFamily="34" charset="-122"/>
                          <a:cs typeface="Calibri" pitchFamily="34" charset="-120"/>
                        </a:rPr>
                        <a:t>H-1042</a:t>
                      </a:r>
                      <a:endParaRPr lang="en-US" sz="13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c>
                  <a:txBody>
                    <a:bodyPr/>
                    <a:lstStyle/>
                    <a:p>
                      <a:pPr indent="0" marL="0">
                        <a:buNone/>
                      </a:pPr>
                      <a:r>
                        <a:rPr lang="en-US" sz="1300" dirty="0">
                          <a:solidFill>
                            <a:srgbClr val="16232A"/>
                          </a:solidFill>
                          <a:latin typeface="Calibri" pitchFamily="34" charset="0"/>
                          <a:ea typeface="Calibri" pitchFamily="34" charset="-122"/>
                          <a:cs typeface="Calibri" pitchFamily="34" charset="-120"/>
                        </a:rPr>
                        <a:t>Kandy</a:t>
                      </a:r>
                      <a:endParaRPr lang="en-US" sz="13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c>
                  <a:txBody>
                    <a:bodyPr/>
                    <a:lstStyle/>
                    <a:p>
                      <a:pPr indent="0" marL="0">
                        <a:buNone/>
                      </a:pPr>
                      <a:r>
                        <a:rPr lang="en-US" sz="1300" dirty="0">
                          <a:solidFill>
                            <a:srgbClr val="16232A"/>
                          </a:solidFill>
                          <a:latin typeface="Calibri" pitchFamily="34" charset="0"/>
                          <a:ea typeface="Calibri" pitchFamily="34" charset="-122"/>
                          <a:cs typeface="Calibri" pitchFamily="34" charset="-120"/>
                        </a:rPr>
                        <a:t>u77</a:t>
                      </a:r>
                      <a:endParaRPr lang="en-US" sz="13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c>
                  <a:txBody>
                    <a:bodyPr/>
                    <a:lstStyle/>
                    <a:p>
                      <a:pPr indent="0" marL="0">
                        <a:buNone/>
                      </a:pPr>
                      <a:r>
                        <a:rPr lang="en-US" sz="1300" dirty="0">
                          <a:solidFill>
                            <a:srgbClr val="16232A"/>
                          </a:solidFill>
                          <a:latin typeface="Calibri" pitchFamily="34" charset="0"/>
                          <a:ea typeface="Calibri" pitchFamily="34" charset="-122"/>
                          <a:cs typeface="Calibri" pitchFamily="34" charset="-120"/>
                        </a:rPr>
                        <a:t>4.5</a:t>
                      </a:r>
                      <a:endParaRPr lang="en-US" sz="13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r>
              <a:tr h="457200">
                <a:tc>
                  <a:txBody>
                    <a:bodyPr/>
                    <a:lstStyle/>
                    <a:p>
                      <a:pPr indent="0" marL="0">
                        <a:buNone/>
                      </a:pPr>
                      <a:r>
                        <a:rPr lang="en-US" sz="1300" dirty="0">
                          <a:solidFill>
                            <a:srgbClr val="16232A"/>
                          </a:solidFill>
                          <a:latin typeface="Calibri" pitchFamily="34" charset="0"/>
                          <a:ea typeface="Calibri" pitchFamily="34" charset="-122"/>
                          <a:cs typeface="Calibri" pitchFamily="34" charset="-120"/>
                        </a:rPr>
                        <a:t>H-1042</a:t>
                      </a:r>
                      <a:endParaRPr lang="en-US" sz="13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c>
                  <a:txBody>
                    <a:bodyPr/>
                    <a:lstStyle/>
                    <a:p>
                      <a:pPr indent="0" marL="0">
                        <a:buNone/>
                      </a:pPr>
                      <a:r>
                        <a:rPr lang="en-US" sz="1300" dirty="0">
                          <a:solidFill>
                            <a:srgbClr val="16232A"/>
                          </a:solidFill>
                          <a:latin typeface="Calibri" pitchFamily="34" charset="0"/>
                          <a:ea typeface="Calibri" pitchFamily="34" charset="-122"/>
                          <a:cs typeface="Calibri" pitchFamily="34" charset="-120"/>
                        </a:rPr>
                        <a:t>Kandy</a:t>
                      </a:r>
                      <a:endParaRPr lang="en-US" sz="13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c>
                  <a:txBody>
                    <a:bodyPr/>
                    <a:lstStyle/>
                    <a:p>
                      <a:pPr indent="0" marL="0">
                        <a:buNone/>
                      </a:pPr>
                      <a:r>
                        <a:rPr lang="en-US" sz="1300" dirty="0">
                          <a:solidFill>
                            <a:srgbClr val="16232A"/>
                          </a:solidFill>
                          <a:latin typeface="Calibri" pitchFamily="34" charset="0"/>
                          <a:ea typeface="Calibri" pitchFamily="34" charset="-122"/>
                          <a:cs typeface="Calibri" pitchFamily="34" charset="-120"/>
                        </a:rPr>
                        <a:t>u91</a:t>
                      </a:r>
                      <a:endParaRPr lang="en-US" sz="13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c>
                  <a:txBody>
                    <a:bodyPr/>
                    <a:lstStyle/>
                    <a:p>
                      <a:pPr indent="0" marL="0">
                        <a:buNone/>
                      </a:pPr>
                      <a:r>
                        <a:rPr lang="en-US" sz="1300" dirty="0">
                          <a:solidFill>
                            <a:srgbClr val="16232A"/>
                          </a:solidFill>
                          <a:latin typeface="Calibri" pitchFamily="34" charset="0"/>
                          <a:ea typeface="Calibri" pitchFamily="34" charset="-122"/>
                          <a:cs typeface="Calibri" pitchFamily="34" charset="-120"/>
                        </a:rPr>
                        <a:t>null</a:t>
                      </a:r>
                      <a:endParaRPr lang="en-US" sz="13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r>
            </a:tbl>
          </a:graphicData>
        </a:graphic>
      </p:graphicFrame>
      <p:sp>
        <p:nvSpPr>
          <p:cNvPr id="12" name="Text 9"/>
          <p:cNvSpPr/>
          <p:nvPr/>
        </p:nvSpPr>
        <p:spPr>
          <a:xfrm>
            <a:off x="548640" y="4754880"/>
            <a:ext cx="10972800" cy="146304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16232A"/>
                </a:solidFill>
                <a:latin typeface="Calibri" pitchFamily="34" charset="0"/>
                <a:ea typeface="Calibri" pitchFamily="34" charset="-122"/>
                <a:cs typeface="Calibri" pitchFamily="34" charset="-120"/>
              </a:rPr>
              <a:t>Nested objects → columns via dot notation (location.city)</a:t>
            </a:r>
            <a:endParaRPr lang="en-US" sz="1600" dirty="0"/>
          </a:p>
          <a:p>
            <a:pPr marL="342900" indent="-342900">
              <a:spcAft>
                <a:spcPts val="800"/>
              </a:spcAft>
              <a:buSzPct val="100000"/>
              <a:buChar char="•"/>
            </a:pPr>
            <a:r>
              <a:rPr lang="en-US" sz="1600" dirty="0">
                <a:solidFill>
                  <a:srgbClr val="16232A"/>
                </a:solidFill>
                <a:latin typeface="Calibri" pitchFamily="34" charset="0"/>
                <a:ea typeface="Calibri" pitchFamily="34" charset="-122"/>
                <a:cs typeface="Calibri" pitchFamily="34" charset="-120"/>
              </a:rPr>
              <a:t>Arrays → rows via explode (one hotel becomes many review rows)</a:t>
            </a:r>
            <a:endParaRPr lang="en-US" sz="1600" dirty="0"/>
          </a:p>
          <a:p>
            <a:pPr marL="342900" indent="-342900">
              <a:spcAft>
                <a:spcPts val="800"/>
              </a:spcAft>
              <a:buSzPct val="100000"/>
              <a:buChar char="•"/>
            </a:pPr>
            <a:r>
              <a:rPr lang="en-US" sz="1600" dirty="0">
                <a:solidFill>
                  <a:srgbClr val="16232A"/>
                </a:solidFill>
                <a:latin typeface="Calibri" pitchFamily="34" charset="0"/>
                <a:ea typeface="Calibri" pitchFamily="34" charset="-122"/>
                <a:cs typeface="Calibri" pitchFamily="34" charset="-120"/>
              </a:rPr>
              <a:t>Row count grows: always check count before and after</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3F8FA"/>
        </a:solidFill>
      </p:bgPr>
    </p:bg>
    <p:spTree>
      <p:nvGrpSpPr>
        <p:cNvPr id="1" name=""/>
        <p:cNvGrpSpPr/>
        <p:nvPr/>
      </p:nvGrpSpPr>
      <p:grpSpPr>
        <a:xfrm>
          <a:off x="0" y="0"/>
          <a:ext cx="0" cy="0"/>
          <a:chOff x="0" y="0"/>
          <a:chExt cx="0" cy="0"/>
        </a:xfrm>
      </p:grpSpPr>
      <p:sp>
        <p:nvSpPr>
          <p:cNvPr id="2" name="Text 0"/>
          <p:cNvSpPr/>
          <p:nvPr/>
        </p:nvSpPr>
        <p:spPr>
          <a:xfrm>
            <a:off x="548640" y="320040"/>
            <a:ext cx="8229600" cy="274320"/>
          </a:xfrm>
          <a:prstGeom prst="rect">
            <a:avLst/>
          </a:prstGeom>
          <a:noFill/>
          <a:ln/>
        </p:spPr>
        <p:txBody>
          <a:bodyPr wrap="square" lIns="0" tIns="0" rIns="0" bIns="0" rtlCol="0" anchor="ctr"/>
          <a:lstStyle/>
          <a:p>
            <a:pPr indent="0" marL="0">
              <a:buNone/>
            </a:pPr>
            <a:r>
              <a:rPr lang="en-US" sz="1200" b="1" spc="300" kern="0" dirty="0">
                <a:solidFill>
                  <a:srgbClr val="1C7293"/>
                </a:solidFill>
                <a:latin typeface="Calibri" pitchFamily="34" charset="0"/>
                <a:ea typeface="Calibri" pitchFamily="34" charset="-122"/>
                <a:cs typeface="Calibri" pitchFamily="34" charset="-120"/>
              </a:rPr>
              <a:t>GOTCHAS</a:t>
            </a:r>
            <a:endParaRPr lang="en-US" sz="1200" dirty="0"/>
          </a:p>
        </p:txBody>
      </p:sp>
      <p:sp>
        <p:nvSpPr>
          <p:cNvPr id="3" name="Text 1"/>
          <p:cNvSpPr/>
          <p:nvPr/>
        </p:nvSpPr>
        <p:spPr>
          <a:xfrm>
            <a:off x="548640" y="594360"/>
            <a:ext cx="10972800" cy="731520"/>
          </a:xfrm>
          <a:prstGeom prst="rect">
            <a:avLst/>
          </a:prstGeom>
          <a:noFill/>
          <a:ln/>
        </p:spPr>
        <p:txBody>
          <a:bodyPr wrap="square" lIns="0" tIns="0" rIns="0" bIns="0" rtlCol="0" anchor="ctr"/>
          <a:lstStyle/>
          <a:p>
            <a:pPr indent="0" marL="0">
              <a:buNone/>
            </a:pPr>
            <a:r>
              <a:rPr lang="en-US" sz="3000" b="1" dirty="0">
                <a:solidFill>
                  <a:srgbClr val="21295C"/>
                </a:solidFill>
                <a:latin typeface="Cambria" pitchFamily="34" charset="0"/>
                <a:ea typeface="Cambria" pitchFamily="34" charset="-122"/>
                <a:cs typeface="Cambria" pitchFamily="34" charset="-120"/>
              </a:rPr>
              <a:t>Pitfalls in Semi-structured Data</a:t>
            </a:r>
            <a:endParaRPr lang="en-US" sz="3000" dirty="0"/>
          </a:p>
        </p:txBody>
      </p:sp>
      <p:sp>
        <p:nvSpPr>
          <p:cNvPr id="4" name="Text 2"/>
          <p:cNvSpPr/>
          <p:nvPr/>
        </p:nvSpPr>
        <p:spPr>
          <a:xfrm>
            <a:off x="11430000" y="6400800"/>
            <a:ext cx="548640" cy="274320"/>
          </a:xfrm>
          <a:prstGeom prst="rect">
            <a:avLst/>
          </a:prstGeom>
          <a:noFill/>
          <a:ln/>
        </p:spPr>
        <p:txBody>
          <a:bodyPr wrap="square" lIns="0" tIns="0" rIns="0" bIns="0" rtlCol="0" anchor="ctr"/>
          <a:lstStyle/>
          <a:p>
            <a:pPr algn="r" indent="0" marL="0">
              <a:buNone/>
            </a:pPr>
            <a:r>
              <a:rPr lang="en-US" sz="1000" dirty="0">
                <a:solidFill>
                  <a:srgbClr val="5A7480"/>
                </a:solidFill>
                <a:latin typeface="Calibri" pitchFamily="34" charset="0"/>
                <a:ea typeface="Calibri" pitchFamily="34" charset="-122"/>
                <a:cs typeface="Calibri" pitchFamily="34" charset="-120"/>
              </a:rPr>
              <a:t>10</a:t>
            </a:r>
            <a:endParaRPr lang="en-US" sz="1000" dirty="0"/>
          </a:p>
        </p:txBody>
      </p:sp>
      <p:sp>
        <p:nvSpPr>
          <p:cNvPr id="5" name="Shape 3"/>
          <p:cNvSpPr/>
          <p:nvPr/>
        </p:nvSpPr>
        <p:spPr>
          <a:xfrm>
            <a:off x="548640" y="1554480"/>
            <a:ext cx="3520440" cy="2103120"/>
          </a:xfrm>
          <a:prstGeom prst="roundRect">
            <a:avLst>
              <a:gd name="adj" fmla="val 3478"/>
            </a:avLst>
          </a:prstGeom>
          <a:solidFill>
            <a:srgbClr val="FFFFFF"/>
          </a:solidFill>
          <a:ln w="12700">
            <a:solidFill>
              <a:srgbClr val="D5E3EA"/>
            </a:solidFill>
            <a:prstDash val="solid"/>
          </a:ln>
        </p:spPr>
      </p:sp>
      <p:sp>
        <p:nvSpPr>
          <p:cNvPr id="6" name="Shape 4"/>
          <p:cNvSpPr/>
          <p:nvPr/>
        </p:nvSpPr>
        <p:spPr>
          <a:xfrm>
            <a:off x="777240" y="1810512"/>
            <a:ext cx="146304" cy="146304"/>
          </a:xfrm>
          <a:prstGeom prst="ellipse">
            <a:avLst/>
          </a:prstGeom>
          <a:solidFill>
            <a:srgbClr val="D85A30"/>
          </a:solidFill>
          <a:ln w="12700">
            <a:solidFill>
              <a:srgbClr val="D85A30"/>
            </a:solidFill>
            <a:prstDash val="solid"/>
          </a:ln>
        </p:spPr>
      </p:sp>
      <p:sp>
        <p:nvSpPr>
          <p:cNvPr id="7" name="Text 5"/>
          <p:cNvSpPr/>
          <p:nvPr/>
        </p:nvSpPr>
        <p:spPr>
          <a:xfrm>
            <a:off x="1024128" y="1691640"/>
            <a:ext cx="2880360" cy="384048"/>
          </a:xfrm>
          <a:prstGeom prst="rect">
            <a:avLst/>
          </a:prstGeom>
          <a:noFill/>
          <a:ln/>
        </p:spPr>
        <p:txBody>
          <a:bodyPr wrap="square" lIns="0" tIns="0" rIns="0" bIns="0" rtlCol="0" anchor="ctr"/>
          <a:lstStyle/>
          <a:p>
            <a:pPr indent="0" marL="0">
              <a:buNone/>
            </a:pPr>
            <a:r>
              <a:rPr lang="en-US" sz="1600" b="1" dirty="0">
                <a:solidFill>
                  <a:srgbClr val="21295C"/>
                </a:solidFill>
                <a:latin typeface="Cambria" pitchFamily="34" charset="0"/>
                <a:ea typeface="Cambria" pitchFamily="34" charset="-122"/>
                <a:cs typeface="Cambria" pitchFamily="34" charset="-120"/>
              </a:rPr>
              <a:t>Missing keys</a:t>
            </a:r>
            <a:endParaRPr lang="en-US" sz="1600" dirty="0"/>
          </a:p>
        </p:txBody>
      </p:sp>
      <p:sp>
        <p:nvSpPr>
          <p:cNvPr id="8" name="Text 6"/>
          <p:cNvSpPr/>
          <p:nvPr/>
        </p:nvSpPr>
        <p:spPr>
          <a:xfrm>
            <a:off x="777240" y="2148840"/>
            <a:ext cx="3063240" cy="1371600"/>
          </a:xfrm>
          <a:prstGeom prst="rect">
            <a:avLst/>
          </a:prstGeom>
          <a:noFill/>
          <a:ln/>
        </p:spPr>
        <p:txBody>
          <a:bodyPr wrap="square" lIns="0" tIns="0" rIns="0" bIns="0" rtlCol="0" anchor="t"/>
          <a:lstStyle/>
          <a:p>
            <a:pPr indent="0" marL="0">
              <a:buNone/>
            </a:pPr>
            <a:r>
              <a:rPr lang="en-US" sz="1600" dirty="0">
                <a:solidFill>
                  <a:srgbClr val="16232A"/>
                </a:solidFill>
                <a:latin typeface="Calibri" pitchFamily="34" charset="0"/>
                <a:ea typeface="Calibri" pitchFamily="34" charset="-122"/>
                <a:cs typeface="Calibri" pitchFamily="34" charset="-120"/>
              </a:rPr>
              <a:t>tags absent in some records; code must not assume it exists.</a:t>
            </a:r>
            <a:endParaRPr lang="en-US" sz="1600" dirty="0"/>
          </a:p>
        </p:txBody>
      </p:sp>
      <p:sp>
        <p:nvSpPr>
          <p:cNvPr id="9" name="Shape 7"/>
          <p:cNvSpPr/>
          <p:nvPr/>
        </p:nvSpPr>
        <p:spPr>
          <a:xfrm>
            <a:off x="4297680" y="1554480"/>
            <a:ext cx="3520440" cy="2103120"/>
          </a:xfrm>
          <a:prstGeom prst="roundRect">
            <a:avLst>
              <a:gd name="adj" fmla="val 3478"/>
            </a:avLst>
          </a:prstGeom>
          <a:solidFill>
            <a:srgbClr val="FFFFFF"/>
          </a:solidFill>
          <a:ln w="12700">
            <a:solidFill>
              <a:srgbClr val="D5E3EA"/>
            </a:solidFill>
            <a:prstDash val="solid"/>
          </a:ln>
        </p:spPr>
      </p:sp>
      <p:sp>
        <p:nvSpPr>
          <p:cNvPr id="10" name="Shape 8"/>
          <p:cNvSpPr/>
          <p:nvPr/>
        </p:nvSpPr>
        <p:spPr>
          <a:xfrm>
            <a:off x="4526280" y="1810512"/>
            <a:ext cx="146304" cy="146304"/>
          </a:xfrm>
          <a:prstGeom prst="ellipse">
            <a:avLst/>
          </a:prstGeom>
          <a:solidFill>
            <a:srgbClr val="1C7293"/>
          </a:solidFill>
          <a:ln w="12700">
            <a:solidFill>
              <a:srgbClr val="1C7293"/>
            </a:solidFill>
            <a:prstDash val="solid"/>
          </a:ln>
        </p:spPr>
      </p:sp>
      <p:sp>
        <p:nvSpPr>
          <p:cNvPr id="11" name="Text 9"/>
          <p:cNvSpPr/>
          <p:nvPr/>
        </p:nvSpPr>
        <p:spPr>
          <a:xfrm>
            <a:off x="4773168" y="1691640"/>
            <a:ext cx="2880360" cy="384048"/>
          </a:xfrm>
          <a:prstGeom prst="rect">
            <a:avLst/>
          </a:prstGeom>
          <a:noFill/>
          <a:ln/>
        </p:spPr>
        <p:txBody>
          <a:bodyPr wrap="square" lIns="0" tIns="0" rIns="0" bIns="0" rtlCol="0" anchor="ctr"/>
          <a:lstStyle/>
          <a:p>
            <a:pPr indent="0" marL="0">
              <a:buNone/>
            </a:pPr>
            <a:r>
              <a:rPr lang="en-US" sz="1600" b="1" dirty="0">
                <a:solidFill>
                  <a:srgbClr val="21295C"/>
                </a:solidFill>
                <a:latin typeface="Cambria" pitchFamily="34" charset="0"/>
                <a:ea typeface="Cambria" pitchFamily="34" charset="-122"/>
                <a:cs typeface="Cambria" pitchFamily="34" charset="-120"/>
              </a:rPr>
              <a:t>Type drift</a:t>
            </a:r>
            <a:endParaRPr lang="en-US" sz="1600" dirty="0"/>
          </a:p>
        </p:txBody>
      </p:sp>
      <p:sp>
        <p:nvSpPr>
          <p:cNvPr id="12" name="Text 10"/>
          <p:cNvSpPr/>
          <p:nvPr/>
        </p:nvSpPr>
        <p:spPr>
          <a:xfrm>
            <a:off x="4526280" y="2148840"/>
            <a:ext cx="3063240" cy="1371600"/>
          </a:xfrm>
          <a:prstGeom prst="rect">
            <a:avLst/>
          </a:prstGeom>
          <a:noFill/>
          <a:ln/>
        </p:spPr>
        <p:txBody>
          <a:bodyPr wrap="square" lIns="0" tIns="0" rIns="0" bIns="0" rtlCol="0" anchor="t"/>
          <a:lstStyle/>
          <a:p>
            <a:pPr indent="0" marL="0">
              <a:buNone/>
            </a:pPr>
            <a:r>
              <a:rPr lang="en-US" sz="1600" dirty="0">
                <a:solidFill>
                  <a:srgbClr val="16232A"/>
                </a:solidFill>
                <a:latin typeface="Calibri" pitchFamily="34" charset="0"/>
                <a:ea typeface="Calibri" pitchFamily="34" charset="-122"/>
                <a:cs typeface="Calibri" pitchFamily="34" charset="-120"/>
              </a:rPr>
              <a:t>rating is 4.5 in one record and "4.5" or "N/A" in another.</a:t>
            </a:r>
            <a:endParaRPr lang="en-US" sz="1600" dirty="0"/>
          </a:p>
        </p:txBody>
      </p:sp>
      <p:sp>
        <p:nvSpPr>
          <p:cNvPr id="13" name="Shape 11"/>
          <p:cNvSpPr/>
          <p:nvPr/>
        </p:nvSpPr>
        <p:spPr>
          <a:xfrm>
            <a:off x="8046720" y="1554480"/>
            <a:ext cx="3520440" cy="2103120"/>
          </a:xfrm>
          <a:prstGeom prst="roundRect">
            <a:avLst>
              <a:gd name="adj" fmla="val 3478"/>
            </a:avLst>
          </a:prstGeom>
          <a:solidFill>
            <a:srgbClr val="FFFFFF"/>
          </a:solidFill>
          <a:ln w="12700">
            <a:solidFill>
              <a:srgbClr val="D5E3EA"/>
            </a:solidFill>
            <a:prstDash val="solid"/>
          </a:ln>
        </p:spPr>
      </p:sp>
      <p:sp>
        <p:nvSpPr>
          <p:cNvPr id="14" name="Shape 12"/>
          <p:cNvSpPr/>
          <p:nvPr/>
        </p:nvSpPr>
        <p:spPr>
          <a:xfrm>
            <a:off x="8275320" y="1810512"/>
            <a:ext cx="146304" cy="146304"/>
          </a:xfrm>
          <a:prstGeom prst="ellipse">
            <a:avLst/>
          </a:prstGeom>
          <a:solidFill>
            <a:srgbClr val="2F8F5B"/>
          </a:solidFill>
          <a:ln w="12700">
            <a:solidFill>
              <a:srgbClr val="2F8F5B"/>
            </a:solidFill>
            <a:prstDash val="solid"/>
          </a:ln>
        </p:spPr>
      </p:sp>
      <p:sp>
        <p:nvSpPr>
          <p:cNvPr id="15" name="Text 13"/>
          <p:cNvSpPr/>
          <p:nvPr/>
        </p:nvSpPr>
        <p:spPr>
          <a:xfrm>
            <a:off x="8522208" y="1691640"/>
            <a:ext cx="2880360" cy="384048"/>
          </a:xfrm>
          <a:prstGeom prst="rect">
            <a:avLst/>
          </a:prstGeom>
          <a:noFill/>
          <a:ln/>
        </p:spPr>
        <p:txBody>
          <a:bodyPr wrap="square" lIns="0" tIns="0" rIns="0" bIns="0" rtlCol="0" anchor="ctr"/>
          <a:lstStyle/>
          <a:p>
            <a:pPr indent="0" marL="0">
              <a:buNone/>
            </a:pPr>
            <a:r>
              <a:rPr lang="en-US" sz="1600" b="1" dirty="0">
                <a:solidFill>
                  <a:srgbClr val="21295C"/>
                </a:solidFill>
                <a:latin typeface="Cambria" pitchFamily="34" charset="0"/>
                <a:ea typeface="Cambria" pitchFamily="34" charset="-122"/>
                <a:cs typeface="Cambria" pitchFamily="34" charset="-120"/>
              </a:rPr>
              <a:t>Schema drift</a:t>
            </a:r>
            <a:endParaRPr lang="en-US" sz="1600" dirty="0"/>
          </a:p>
        </p:txBody>
      </p:sp>
      <p:sp>
        <p:nvSpPr>
          <p:cNvPr id="16" name="Text 14"/>
          <p:cNvSpPr/>
          <p:nvPr/>
        </p:nvSpPr>
        <p:spPr>
          <a:xfrm>
            <a:off x="8275320" y="2148840"/>
            <a:ext cx="3063240" cy="1371600"/>
          </a:xfrm>
          <a:prstGeom prst="rect">
            <a:avLst/>
          </a:prstGeom>
          <a:noFill/>
          <a:ln/>
        </p:spPr>
        <p:txBody>
          <a:bodyPr wrap="square" lIns="0" tIns="0" rIns="0" bIns="0" rtlCol="0" anchor="t"/>
          <a:lstStyle/>
          <a:p>
            <a:pPr indent="0" marL="0">
              <a:buNone/>
            </a:pPr>
            <a:r>
              <a:rPr lang="en-US" sz="1600" dirty="0">
                <a:solidFill>
                  <a:srgbClr val="16232A"/>
                </a:solidFill>
                <a:latin typeface="Calibri" pitchFamily="34" charset="0"/>
                <a:ea typeface="Calibri" pitchFamily="34" charset="-122"/>
                <a:cs typeface="Calibri" pitchFamily="34" charset="-120"/>
              </a:rPr>
              <a:t>API adds or renames fields between versions.</a:t>
            </a:r>
            <a:endParaRPr lang="en-US" sz="1600" dirty="0"/>
          </a:p>
        </p:txBody>
      </p:sp>
      <p:sp>
        <p:nvSpPr>
          <p:cNvPr id="17" name="Shape 15"/>
          <p:cNvSpPr/>
          <p:nvPr/>
        </p:nvSpPr>
        <p:spPr>
          <a:xfrm>
            <a:off x="548640" y="3886200"/>
            <a:ext cx="3520440" cy="2103120"/>
          </a:xfrm>
          <a:prstGeom prst="roundRect">
            <a:avLst>
              <a:gd name="adj" fmla="val 3478"/>
            </a:avLst>
          </a:prstGeom>
          <a:solidFill>
            <a:srgbClr val="FFFFFF"/>
          </a:solidFill>
          <a:ln w="12700">
            <a:solidFill>
              <a:srgbClr val="D5E3EA"/>
            </a:solidFill>
            <a:prstDash val="solid"/>
          </a:ln>
        </p:spPr>
      </p:sp>
      <p:sp>
        <p:nvSpPr>
          <p:cNvPr id="18" name="Shape 16"/>
          <p:cNvSpPr/>
          <p:nvPr/>
        </p:nvSpPr>
        <p:spPr>
          <a:xfrm>
            <a:off x="777240" y="4142232"/>
            <a:ext cx="146304" cy="146304"/>
          </a:xfrm>
          <a:prstGeom prst="ellipse">
            <a:avLst/>
          </a:prstGeom>
          <a:solidFill>
            <a:srgbClr val="D85A30"/>
          </a:solidFill>
          <a:ln w="12700">
            <a:solidFill>
              <a:srgbClr val="D85A30"/>
            </a:solidFill>
            <a:prstDash val="solid"/>
          </a:ln>
        </p:spPr>
      </p:sp>
      <p:sp>
        <p:nvSpPr>
          <p:cNvPr id="19" name="Text 17"/>
          <p:cNvSpPr/>
          <p:nvPr/>
        </p:nvSpPr>
        <p:spPr>
          <a:xfrm>
            <a:off x="1024128" y="4023360"/>
            <a:ext cx="2880360" cy="384048"/>
          </a:xfrm>
          <a:prstGeom prst="rect">
            <a:avLst/>
          </a:prstGeom>
          <a:noFill/>
          <a:ln/>
        </p:spPr>
        <p:txBody>
          <a:bodyPr wrap="square" lIns="0" tIns="0" rIns="0" bIns="0" rtlCol="0" anchor="ctr"/>
          <a:lstStyle/>
          <a:p>
            <a:pPr indent="0" marL="0">
              <a:buNone/>
            </a:pPr>
            <a:r>
              <a:rPr lang="en-US" sz="1600" b="1" dirty="0">
                <a:solidFill>
                  <a:srgbClr val="21295C"/>
                </a:solidFill>
                <a:latin typeface="Cambria" pitchFamily="34" charset="0"/>
                <a:ea typeface="Cambria" pitchFamily="34" charset="-122"/>
                <a:cs typeface="Cambria" pitchFamily="34" charset="-120"/>
              </a:rPr>
              <a:t>Encoding &amp; escapes</a:t>
            </a:r>
            <a:endParaRPr lang="en-US" sz="1600" dirty="0"/>
          </a:p>
        </p:txBody>
      </p:sp>
      <p:sp>
        <p:nvSpPr>
          <p:cNvPr id="20" name="Text 18"/>
          <p:cNvSpPr/>
          <p:nvPr/>
        </p:nvSpPr>
        <p:spPr>
          <a:xfrm>
            <a:off x="777240" y="4480560"/>
            <a:ext cx="3063240" cy="1371600"/>
          </a:xfrm>
          <a:prstGeom prst="rect">
            <a:avLst/>
          </a:prstGeom>
          <a:noFill/>
          <a:ln/>
        </p:spPr>
        <p:txBody>
          <a:bodyPr wrap="square" lIns="0" tIns="0" rIns="0" bIns="0" rtlCol="0" anchor="t"/>
          <a:lstStyle/>
          <a:p>
            <a:pPr indent="0" marL="0">
              <a:buNone/>
            </a:pPr>
            <a:r>
              <a:rPr lang="en-US" sz="1600" dirty="0">
                <a:solidFill>
                  <a:srgbClr val="16232A"/>
                </a:solidFill>
                <a:latin typeface="Calibri" pitchFamily="34" charset="0"/>
                <a:ea typeface="Calibri" pitchFamily="34" charset="-122"/>
                <a:cs typeface="Calibri" pitchFamily="34" charset="-120"/>
              </a:rPr>
              <a:t>Unicode, emoji and embedded quotes break naive parsers.</a:t>
            </a:r>
            <a:endParaRPr lang="en-US" sz="1600" dirty="0"/>
          </a:p>
        </p:txBody>
      </p:sp>
      <p:sp>
        <p:nvSpPr>
          <p:cNvPr id="21" name="Shape 19"/>
          <p:cNvSpPr/>
          <p:nvPr/>
        </p:nvSpPr>
        <p:spPr>
          <a:xfrm>
            <a:off x="4297680" y="3886200"/>
            <a:ext cx="3520440" cy="2103120"/>
          </a:xfrm>
          <a:prstGeom prst="roundRect">
            <a:avLst>
              <a:gd name="adj" fmla="val 3478"/>
            </a:avLst>
          </a:prstGeom>
          <a:solidFill>
            <a:srgbClr val="FFFFFF"/>
          </a:solidFill>
          <a:ln w="12700">
            <a:solidFill>
              <a:srgbClr val="D5E3EA"/>
            </a:solidFill>
            <a:prstDash val="solid"/>
          </a:ln>
        </p:spPr>
      </p:sp>
      <p:sp>
        <p:nvSpPr>
          <p:cNvPr id="22" name="Shape 20"/>
          <p:cNvSpPr/>
          <p:nvPr/>
        </p:nvSpPr>
        <p:spPr>
          <a:xfrm>
            <a:off x="4526280" y="4142232"/>
            <a:ext cx="146304" cy="146304"/>
          </a:xfrm>
          <a:prstGeom prst="ellipse">
            <a:avLst/>
          </a:prstGeom>
          <a:solidFill>
            <a:srgbClr val="1C7293"/>
          </a:solidFill>
          <a:ln w="12700">
            <a:solidFill>
              <a:srgbClr val="1C7293"/>
            </a:solidFill>
            <a:prstDash val="solid"/>
          </a:ln>
        </p:spPr>
      </p:sp>
      <p:sp>
        <p:nvSpPr>
          <p:cNvPr id="23" name="Text 21"/>
          <p:cNvSpPr/>
          <p:nvPr/>
        </p:nvSpPr>
        <p:spPr>
          <a:xfrm>
            <a:off x="4773168" y="4023360"/>
            <a:ext cx="2880360" cy="384048"/>
          </a:xfrm>
          <a:prstGeom prst="rect">
            <a:avLst/>
          </a:prstGeom>
          <a:noFill/>
          <a:ln/>
        </p:spPr>
        <p:txBody>
          <a:bodyPr wrap="square" lIns="0" tIns="0" rIns="0" bIns="0" rtlCol="0" anchor="ctr"/>
          <a:lstStyle/>
          <a:p>
            <a:pPr indent="0" marL="0">
              <a:buNone/>
            </a:pPr>
            <a:r>
              <a:rPr lang="en-US" sz="1600" b="1" dirty="0">
                <a:solidFill>
                  <a:srgbClr val="21295C"/>
                </a:solidFill>
                <a:latin typeface="Cambria" pitchFamily="34" charset="0"/>
                <a:ea typeface="Cambria" pitchFamily="34" charset="-122"/>
                <a:cs typeface="Cambria" pitchFamily="34" charset="-120"/>
              </a:rPr>
              <a:t>Corrupt lines</a:t>
            </a:r>
            <a:endParaRPr lang="en-US" sz="1600" dirty="0"/>
          </a:p>
        </p:txBody>
      </p:sp>
      <p:sp>
        <p:nvSpPr>
          <p:cNvPr id="24" name="Text 22"/>
          <p:cNvSpPr/>
          <p:nvPr/>
        </p:nvSpPr>
        <p:spPr>
          <a:xfrm>
            <a:off x="4526280" y="4480560"/>
            <a:ext cx="3063240" cy="1371600"/>
          </a:xfrm>
          <a:prstGeom prst="rect">
            <a:avLst/>
          </a:prstGeom>
          <a:noFill/>
          <a:ln/>
        </p:spPr>
        <p:txBody>
          <a:bodyPr wrap="square" lIns="0" tIns="0" rIns="0" bIns="0" rtlCol="0" anchor="t"/>
          <a:lstStyle/>
          <a:p>
            <a:pPr indent="0" marL="0">
              <a:buNone/>
            </a:pPr>
            <a:r>
              <a:rPr lang="en-US" sz="1600" dirty="0">
                <a:solidFill>
                  <a:srgbClr val="16232A"/>
                </a:solidFill>
                <a:latin typeface="Calibri" pitchFamily="34" charset="0"/>
                <a:ea typeface="Calibri" pitchFamily="34" charset="-122"/>
                <a:cs typeface="Calibri" pitchFamily="34" charset="-120"/>
              </a:rPr>
              <a:t>One bad JSON line must not kill a 100 GB job.</a:t>
            </a:r>
            <a:endParaRPr lang="en-US" sz="1600" dirty="0"/>
          </a:p>
        </p:txBody>
      </p:sp>
      <p:sp>
        <p:nvSpPr>
          <p:cNvPr id="25" name="Shape 23"/>
          <p:cNvSpPr/>
          <p:nvPr/>
        </p:nvSpPr>
        <p:spPr>
          <a:xfrm>
            <a:off x="8046720" y="3886200"/>
            <a:ext cx="3520440" cy="2103120"/>
          </a:xfrm>
          <a:prstGeom prst="roundRect">
            <a:avLst>
              <a:gd name="adj" fmla="val 3478"/>
            </a:avLst>
          </a:prstGeom>
          <a:solidFill>
            <a:srgbClr val="FFFFFF"/>
          </a:solidFill>
          <a:ln w="12700">
            <a:solidFill>
              <a:srgbClr val="D5E3EA"/>
            </a:solidFill>
            <a:prstDash val="solid"/>
          </a:ln>
        </p:spPr>
      </p:sp>
      <p:sp>
        <p:nvSpPr>
          <p:cNvPr id="26" name="Shape 24"/>
          <p:cNvSpPr/>
          <p:nvPr/>
        </p:nvSpPr>
        <p:spPr>
          <a:xfrm>
            <a:off x="8275320" y="4142232"/>
            <a:ext cx="146304" cy="146304"/>
          </a:xfrm>
          <a:prstGeom prst="ellipse">
            <a:avLst/>
          </a:prstGeom>
          <a:solidFill>
            <a:srgbClr val="2F8F5B"/>
          </a:solidFill>
          <a:ln w="12700">
            <a:solidFill>
              <a:srgbClr val="2F8F5B"/>
            </a:solidFill>
            <a:prstDash val="solid"/>
          </a:ln>
        </p:spPr>
      </p:sp>
      <p:sp>
        <p:nvSpPr>
          <p:cNvPr id="27" name="Text 25"/>
          <p:cNvSpPr/>
          <p:nvPr/>
        </p:nvSpPr>
        <p:spPr>
          <a:xfrm>
            <a:off x="8522208" y="4023360"/>
            <a:ext cx="2880360" cy="384048"/>
          </a:xfrm>
          <a:prstGeom prst="rect">
            <a:avLst/>
          </a:prstGeom>
          <a:noFill/>
          <a:ln/>
        </p:spPr>
        <p:txBody>
          <a:bodyPr wrap="square" lIns="0" tIns="0" rIns="0" bIns="0" rtlCol="0" anchor="ctr"/>
          <a:lstStyle/>
          <a:p>
            <a:pPr indent="0" marL="0">
              <a:buNone/>
            </a:pPr>
            <a:r>
              <a:rPr lang="en-US" sz="1600" b="1" dirty="0">
                <a:solidFill>
                  <a:srgbClr val="21295C"/>
                </a:solidFill>
                <a:latin typeface="Cambria" pitchFamily="34" charset="0"/>
                <a:ea typeface="Cambria" pitchFamily="34" charset="-122"/>
                <a:cs typeface="Cambria" pitchFamily="34" charset="-120"/>
              </a:rPr>
              <a:t>Explode blow-up</a:t>
            </a:r>
            <a:endParaRPr lang="en-US" sz="1600" dirty="0"/>
          </a:p>
        </p:txBody>
      </p:sp>
      <p:sp>
        <p:nvSpPr>
          <p:cNvPr id="28" name="Text 26"/>
          <p:cNvSpPr/>
          <p:nvPr/>
        </p:nvSpPr>
        <p:spPr>
          <a:xfrm>
            <a:off x="8275320" y="4480560"/>
            <a:ext cx="3063240" cy="1371600"/>
          </a:xfrm>
          <a:prstGeom prst="rect">
            <a:avLst/>
          </a:prstGeom>
          <a:noFill/>
          <a:ln/>
        </p:spPr>
        <p:txBody>
          <a:bodyPr wrap="square" lIns="0" tIns="0" rIns="0" bIns="0" rtlCol="0" anchor="t"/>
          <a:lstStyle/>
          <a:p>
            <a:pPr indent="0" marL="0">
              <a:buNone/>
            </a:pPr>
            <a:r>
              <a:rPr lang="en-US" sz="1600" dirty="0">
                <a:solidFill>
                  <a:srgbClr val="16232A"/>
                </a:solidFill>
                <a:latin typeface="Calibri" pitchFamily="34" charset="0"/>
                <a:ea typeface="Calibri" pitchFamily="34" charset="-122"/>
                <a:cs typeface="Calibri" pitchFamily="34" charset="-120"/>
              </a:rPr>
              <a:t>Joins/explodes multiply rows; duplicates creep in (Week 3 again).</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21295C"/>
        </a:solidFill>
      </p:bgPr>
    </p:bg>
    <p:spTree>
      <p:nvGrpSpPr>
        <p:cNvPr id="1" name=""/>
        <p:cNvGrpSpPr/>
        <p:nvPr/>
      </p:nvGrpSpPr>
      <p:grpSpPr>
        <a:xfrm>
          <a:off x="0" y="0"/>
          <a:ext cx="0" cy="0"/>
          <a:chOff x="0" y="0"/>
          <a:chExt cx="0" cy="0"/>
        </a:xfrm>
      </p:grpSpPr>
      <p:sp>
        <p:nvSpPr>
          <p:cNvPr id="2" name="Text 0"/>
          <p:cNvSpPr/>
          <p:nvPr/>
        </p:nvSpPr>
        <p:spPr>
          <a:xfrm>
            <a:off x="548640" y="320040"/>
            <a:ext cx="8229600" cy="274320"/>
          </a:xfrm>
          <a:prstGeom prst="rect">
            <a:avLst/>
          </a:prstGeom>
          <a:noFill/>
          <a:ln/>
        </p:spPr>
        <p:txBody>
          <a:bodyPr wrap="square" lIns="0" tIns="0" rIns="0" bIns="0" rtlCol="0" anchor="ctr"/>
          <a:lstStyle/>
          <a:p>
            <a:pPr indent="0" marL="0">
              <a:buNone/>
            </a:pPr>
            <a:r>
              <a:rPr lang="en-US" sz="1200" b="1" spc="300" kern="0" dirty="0">
                <a:solidFill>
                  <a:srgbClr val="7FC4DC"/>
                </a:solidFill>
                <a:latin typeface="Calibri" pitchFamily="34" charset="0"/>
                <a:ea typeface="Calibri" pitchFamily="34" charset="-122"/>
                <a:cs typeface="Calibri" pitchFamily="34" charset="-120"/>
              </a:rPr>
              <a:t>WALK-THROUGH · TRAVEL REVIEWS</a:t>
            </a:r>
            <a:endParaRPr lang="en-US" sz="1200" dirty="0"/>
          </a:p>
        </p:txBody>
      </p:sp>
      <p:sp>
        <p:nvSpPr>
          <p:cNvPr id="3" name="Text 1"/>
          <p:cNvSpPr/>
          <p:nvPr/>
        </p:nvSpPr>
        <p:spPr>
          <a:xfrm>
            <a:off x="548640" y="594360"/>
            <a:ext cx="10972800" cy="731520"/>
          </a:xfrm>
          <a:prstGeom prst="rect">
            <a:avLst/>
          </a:prstGeom>
          <a:noFill/>
          <a:ln/>
        </p:spPr>
        <p:txBody>
          <a:bodyPr wrap="square" lIns="0" tIns="0" rIns="0" bIns="0" rtlCol="0" anchor="ctr"/>
          <a:lstStyle/>
          <a:p>
            <a:pPr indent="0" marL="0">
              <a:buNone/>
            </a:pPr>
            <a:r>
              <a:rPr lang="en-US" sz="3000" b="1" dirty="0">
                <a:solidFill>
                  <a:srgbClr val="FFFFFF"/>
                </a:solidFill>
                <a:latin typeface="Cambria" pitchFamily="34" charset="0"/>
                <a:ea typeface="Cambria" pitchFamily="34" charset="-122"/>
                <a:cs typeface="Cambria" pitchFamily="34" charset="-120"/>
              </a:rPr>
              <a:t>From Raw API Dump to Clean Table</a:t>
            </a:r>
            <a:endParaRPr lang="en-US" sz="3000" dirty="0"/>
          </a:p>
        </p:txBody>
      </p:sp>
      <p:sp>
        <p:nvSpPr>
          <p:cNvPr id="4" name="Text 2"/>
          <p:cNvSpPr/>
          <p:nvPr/>
        </p:nvSpPr>
        <p:spPr>
          <a:xfrm>
            <a:off x="11430000" y="6400800"/>
            <a:ext cx="548640" cy="274320"/>
          </a:xfrm>
          <a:prstGeom prst="rect">
            <a:avLst/>
          </a:prstGeom>
          <a:noFill/>
          <a:ln/>
        </p:spPr>
        <p:txBody>
          <a:bodyPr wrap="square" lIns="0" tIns="0" rIns="0" bIns="0" rtlCol="0" anchor="ctr"/>
          <a:lstStyle/>
          <a:p>
            <a:pPr algn="r" indent="0" marL="0">
              <a:buNone/>
            </a:pPr>
            <a:r>
              <a:rPr lang="en-US" sz="1000" dirty="0">
                <a:solidFill>
                  <a:srgbClr val="9FB8C4"/>
                </a:solidFill>
                <a:latin typeface="Calibri" pitchFamily="34" charset="0"/>
                <a:ea typeface="Calibri" pitchFamily="34" charset="-122"/>
                <a:cs typeface="Calibri" pitchFamily="34" charset="-120"/>
              </a:rPr>
              <a:t>11</a:t>
            </a:r>
            <a:endParaRPr lang="en-US" sz="1000" dirty="0"/>
          </a:p>
        </p:txBody>
      </p:sp>
      <p:sp>
        <p:nvSpPr>
          <p:cNvPr id="5" name="Shape 3"/>
          <p:cNvSpPr/>
          <p:nvPr/>
        </p:nvSpPr>
        <p:spPr>
          <a:xfrm>
            <a:off x="640080" y="2194560"/>
            <a:ext cx="457200" cy="457200"/>
          </a:xfrm>
          <a:prstGeom prst="ellipse">
            <a:avLst/>
          </a:prstGeom>
          <a:solidFill>
            <a:srgbClr val="D85A30"/>
          </a:solidFill>
          <a:ln w="12700">
            <a:solidFill>
              <a:srgbClr val="D85A30"/>
            </a:solidFill>
            <a:prstDash val="solid"/>
          </a:ln>
        </p:spPr>
      </p:sp>
      <p:sp>
        <p:nvSpPr>
          <p:cNvPr id="6" name="Text 4"/>
          <p:cNvSpPr/>
          <p:nvPr/>
        </p:nvSpPr>
        <p:spPr>
          <a:xfrm>
            <a:off x="640080" y="219456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1</a:t>
            </a:r>
            <a:endParaRPr lang="en-US" sz="1600" dirty="0"/>
          </a:p>
        </p:txBody>
      </p:sp>
      <p:sp>
        <p:nvSpPr>
          <p:cNvPr id="7" name="Text 5"/>
          <p:cNvSpPr/>
          <p:nvPr/>
        </p:nvSpPr>
        <p:spPr>
          <a:xfrm>
            <a:off x="640080" y="2743200"/>
            <a:ext cx="2011680" cy="365760"/>
          </a:xfrm>
          <a:prstGeom prst="rect">
            <a:avLst/>
          </a:prstGeom>
          <a:noFill/>
          <a:ln/>
        </p:spPr>
        <p:txBody>
          <a:bodyPr wrap="square" lIns="0" tIns="0" rIns="0" bIns="0" rtlCol="0" anchor="ctr"/>
          <a:lstStyle/>
          <a:p>
            <a:pPr indent="0" marL="0">
              <a:buNone/>
            </a:pPr>
            <a:r>
              <a:rPr lang="en-US" sz="1800" b="1" dirty="0">
                <a:solidFill>
                  <a:srgbClr val="FFFFFF"/>
                </a:solidFill>
                <a:latin typeface="Cambria" pitchFamily="34" charset="0"/>
                <a:ea typeface="Cambria" pitchFamily="34" charset="-122"/>
                <a:cs typeface="Cambria" pitchFamily="34" charset="-120"/>
              </a:rPr>
              <a:t>Ingest</a:t>
            </a:r>
            <a:endParaRPr lang="en-US" sz="1800" dirty="0"/>
          </a:p>
        </p:txBody>
      </p:sp>
      <p:sp>
        <p:nvSpPr>
          <p:cNvPr id="8" name="Text 6"/>
          <p:cNvSpPr/>
          <p:nvPr/>
        </p:nvSpPr>
        <p:spPr>
          <a:xfrm>
            <a:off x="640080" y="3200400"/>
            <a:ext cx="2011680" cy="1371600"/>
          </a:xfrm>
          <a:prstGeom prst="rect">
            <a:avLst/>
          </a:prstGeom>
          <a:noFill/>
          <a:ln/>
        </p:spPr>
        <p:txBody>
          <a:bodyPr wrap="square" lIns="0" tIns="0" rIns="0" bIns="0" rtlCol="0" anchor="t"/>
          <a:lstStyle/>
          <a:p>
            <a:pPr indent="0" marL="0">
              <a:buNone/>
            </a:pPr>
            <a:r>
              <a:rPr lang="en-US" sz="1400" dirty="0">
                <a:solidFill>
                  <a:srgbClr val="CFE3EC"/>
                </a:solidFill>
                <a:latin typeface="Calibri" pitchFamily="34" charset="0"/>
                <a:ea typeface="Calibri" pitchFamily="34" charset="-122"/>
                <a:cs typeface="Calibri" pitchFamily="34" charset="-120"/>
              </a:rPr>
              <a:t>Store raw JSON lines untouched</a:t>
            </a:r>
            <a:endParaRPr lang="en-US" sz="1400" dirty="0"/>
          </a:p>
        </p:txBody>
      </p:sp>
      <p:sp>
        <p:nvSpPr>
          <p:cNvPr id="9" name="Shape 7"/>
          <p:cNvSpPr/>
          <p:nvPr/>
        </p:nvSpPr>
        <p:spPr>
          <a:xfrm>
            <a:off x="2880360" y="2194560"/>
            <a:ext cx="457200" cy="457200"/>
          </a:xfrm>
          <a:prstGeom prst="ellipse">
            <a:avLst/>
          </a:prstGeom>
          <a:solidFill>
            <a:srgbClr val="D85A30"/>
          </a:solidFill>
          <a:ln w="12700">
            <a:solidFill>
              <a:srgbClr val="D85A30"/>
            </a:solidFill>
            <a:prstDash val="solid"/>
          </a:ln>
        </p:spPr>
      </p:sp>
      <p:sp>
        <p:nvSpPr>
          <p:cNvPr id="10" name="Text 8"/>
          <p:cNvSpPr/>
          <p:nvPr/>
        </p:nvSpPr>
        <p:spPr>
          <a:xfrm>
            <a:off x="2880360" y="219456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2</a:t>
            </a:r>
            <a:endParaRPr lang="en-US" sz="1600" dirty="0"/>
          </a:p>
        </p:txBody>
      </p:sp>
      <p:sp>
        <p:nvSpPr>
          <p:cNvPr id="11" name="Text 9"/>
          <p:cNvSpPr/>
          <p:nvPr/>
        </p:nvSpPr>
        <p:spPr>
          <a:xfrm>
            <a:off x="2880360" y="2743200"/>
            <a:ext cx="2011680" cy="365760"/>
          </a:xfrm>
          <a:prstGeom prst="rect">
            <a:avLst/>
          </a:prstGeom>
          <a:noFill/>
          <a:ln/>
        </p:spPr>
        <p:txBody>
          <a:bodyPr wrap="square" lIns="0" tIns="0" rIns="0" bIns="0" rtlCol="0" anchor="ctr"/>
          <a:lstStyle/>
          <a:p>
            <a:pPr indent="0" marL="0">
              <a:buNone/>
            </a:pPr>
            <a:r>
              <a:rPr lang="en-US" sz="1800" b="1" dirty="0">
                <a:solidFill>
                  <a:srgbClr val="FFFFFF"/>
                </a:solidFill>
                <a:latin typeface="Cambria" pitchFamily="34" charset="0"/>
                <a:ea typeface="Cambria" pitchFamily="34" charset="-122"/>
                <a:cs typeface="Cambria" pitchFamily="34" charset="-120"/>
              </a:rPr>
              <a:t>Parse</a:t>
            </a:r>
            <a:endParaRPr lang="en-US" sz="1800" dirty="0"/>
          </a:p>
        </p:txBody>
      </p:sp>
      <p:sp>
        <p:nvSpPr>
          <p:cNvPr id="12" name="Text 10"/>
          <p:cNvSpPr/>
          <p:nvPr/>
        </p:nvSpPr>
        <p:spPr>
          <a:xfrm>
            <a:off x="2880360" y="3200400"/>
            <a:ext cx="2011680" cy="1371600"/>
          </a:xfrm>
          <a:prstGeom prst="rect">
            <a:avLst/>
          </a:prstGeom>
          <a:noFill/>
          <a:ln/>
        </p:spPr>
        <p:txBody>
          <a:bodyPr wrap="square" lIns="0" tIns="0" rIns="0" bIns="0" rtlCol="0" anchor="t"/>
          <a:lstStyle/>
          <a:p>
            <a:pPr indent="0" marL="0">
              <a:buNone/>
            </a:pPr>
            <a:r>
              <a:rPr lang="en-US" sz="1400" dirty="0">
                <a:solidFill>
                  <a:srgbClr val="CFE3EC"/>
                </a:solidFill>
                <a:latin typeface="Calibri" pitchFamily="34" charset="0"/>
                <a:ea typeface="Calibri" pitchFamily="34" charset="-122"/>
                <a:cs typeface="Calibri" pitchFamily="34" charset="-120"/>
              </a:rPr>
              <a:t>Apply an explicit schema; route bad lines to quarantine</a:t>
            </a:r>
            <a:endParaRPr lang="en-US" sz="1400" dirty="0"/>
          </a:p>
        </p:txBody>
      </p:sp>
      <p:sp>
        <p:nvSpPr>
          <p:cNvPr id="13" name="Shape 11"/>
          <p:cNvSpPr/>
          <p:nvPr/>
        </p:nvSpPr>
        <p:spPr>
          <a:xfrm>
            <a:off x="5120640" y="2194560"/>
            <a:ext cx="457200" cy="457200"/>
          </a:xfrm>
          <a:prstGeom prst="ellipse">
            <a:avLst/>
          </a:prstGeom>
          <a:solidFill>
            <a:srgbClr val="D85A30"/>
          </a:solidFill>
          <a:ln w="12700">
            <a:solidFill>
              <a:srgbClr val="D85A30"/>
            </a:solidFill>
            <a:prstDash val="solid"/>
          </a:ln>
        </p:spPr>
      </p:sp>
      <p:sp>
        <p:nvSpPr>
          <p:cNvPr id="14" name="Text 12"/>
          <p:cNvSpPr/>
          <p:nvPr/>
        </p:nvSpPr>
        <p:spPr>
          <a:xfrm>
            <a:off x="5120640" y="219456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3</a:t>
            </a:r>
            <a:endParaRPr lang="en-US" sz="1600" dirty="0"/>
          </a:p>
        </p:txBody>
      </p:sp>
      <p:sp>
        <p:nvSpPr>
          <p:cNvPr id="15" name="Text 13"/>
          <p:cNvSpPr/>
          <p:nvPr/>
        </p:nvSpPr>
        <p:spPr>
          <a:xfrm>
            <a:off x="5120640" y="2743200"/>
            <a:ext cx="2011680" cy="365760"/>
          </a:xfrm>
          <a:prstGeom prst="rect">
            <a:avLst/>
          </a:prstGeom>
          <a:noFill/>
          <a:ln/>
        </p:spPr>
        <p:txBody>
          <a:bodyPr wrap="square" lIns="0" tIns="0" rIns="0" bIns="0" rtlCol="0" anchor="ctr"/>
          <a:lstStyle/>
          <a:p>
            <a:pPr indent="0" marL="0">
              <a:buNone/>
            </a:pPr>
            <a:r>
              <a:rPr lang="en-US" sz="1800" b="1" dirty="0">
                <a:solidFill>
                  <a:srgbClr val="FFFFFF"/>
                </a:solidFill>
                <a:latin typeface="Cambria" pitchFamily="34" charset="0"/>
                <a:ea typeface="Cambria" pitchFamily="34" charset="-122"/>
                <a:cs typeface="Cambria" pitchFamily="34" charset="-120"/>
              </a:rPr>
              <a:t>Flatten</a:t>
            </a:r>
            <a:endParaRPr lang="en-US" sz="1800" dirty="0"/>
          </a:p>
        </p:txBody>
      </p:sp>
      <p:sp>
        <p:nvSpPr>
          <p:cNvPr id="16" name="Text 14"/>
          <p:cNvSpPr/>
          <p:nvPr/>
        </p:nvSpPr>
        <p:spPr>
          <a:xfrm>
            <a:off x="5120640" y="3200400"/>
            <a:ext cx="2011680" cy="1371600"/>
          </a:xfrm>
          <a:prstGeom prst="rect">
            <a:avLst/>
          </a:prstGeom>
          <a:noFill/>
          <a:ln/>
        </p:spPr>
        <p:txBody>
          <a:bodyPr wrap="square" lIns="0" tIns="0" rIns="0" bIns="0" rtlCol="0" anchor="t"/>
          <a:lstStyle/>
          <a:p>
            <a:pPr indent="0" marL="0">
              <a:buNone/>
            </a:pPr>
            <a:r>
              <a:rPr lang="en-US" sz="1400" dirty="0">
                <a:solidFill>
                  <a:srgbClr val="CFE3EC"/>
                </a:solidFill>
                <a:latin typeface="Calibri" pitchFamily="34" charset="0"/>
                <a:ea typeface="Calibri" pitchFamily="34" charset="-122"/>
                <a:cs typeface="Calibri" pitchFamily="34" charset="-120"/>
              </a:rPr>
              <a:t>explode reviews, select nested fields</a:t>
            </a:r>
            <a:endParaRPr lang="en-US" sz="1400" dirty="0"/>
          </a:p>
        </p:txBody>
      </p:sp>
      <p:sp>
        <p:nvSpPr>
          <p:cNvPr id="17" name="Shape 15"/>
          <p:cNvSpPr/>
          <p:nvPr/>
        </p:nvSpPr>
        <p:spPr>
          <a:xfrm>
            <a:off x="7360920" y="2194560"/>
            <a:ext cx="457200" cy="457200"/>
          </a:xfrm>
          <a:prstGeom prst="ellipse">
            <a:avLst/>
          </a:prstGeom>
          <a:solidFill>
            <a:srgbClr val="D85A30"/>
          </a:solidFill>
          <a:ln w="12700">
            <a:solidFill>
              <a:srgbClr val="D85A30"/>
            </a:solidFill>
            <a:prstDash val="solid"/>
          </a:ln>
        </p:spPr>
      </p:sp>
      <p:sp>
        <p:nvSpPr>
          <p:cNvPr id="18" name="Text 16"/>
          <p:cNvSpPr/>
          <p:nvPr/>
        </p:nvSpPr>
        <p:spPr>
          <a:xfrm>
            <a:off x="7360920" y="219456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4</a:t>
            </a:r>
            <a:endParaRPr lang="en-US" sz="1600" dirty="0"/>
          </a:p>
        </p:txBody>
      </p:sp>
      <p:sp>
        <p:nvSpPr>
          <p:cNvPr id="19" name="Text 17"/>
          <p:cNvSpPr/>
          <p:nvPr/>
        </p:nvSpPr>
        <p:spPr>
          <a:xfrm>
            <a:off x="7360920" y="2743200"/>
            <a:ext cx="2011680" cy="365760"/>
          </a:xfrm>
          <a:prstGeom prst="rect">
            <a:avLst/>
          </a:prstGeom>
          <a:noFill/>
          <a:ln/>
        </p:spPr>
        <p:txBody>
          <a:bodyPr wrap="square" lIns="0" tIns="0" rIns="0" bIns="0" rtlCol="0" anchor="ctr"/>
          <a:lstStyle/>
          <a:p>
            <a:pPr indent="0" marL="0">
              <a:buNone/>
            </a:pPr>
            <a:r>
              <a:rPr lang="en-US" sz="1800" b="1" dirty="0">
                <a:solidFill>
                  <a:srgbClr val="FFFFFF"/>
                </a:solidFill>
                <a:latin typeface="Cambria" pitchFamily="34" charset="0"/>
                <a:ea typeface="Cambria" pitchFamily="34" charset="-122"/>
                <a:cs typeface="Cambria" pitchFamily="34" charset="-120"/>
              </a:rPr>
              <a:t>Clean</a:t>
            </a:r>
            <a:endParaRPr lang="en-US" sz="1800" dirty="0"/>
          </a:p>
        </p:txBody>
      </p:sp>
      <p:sp>
        <p:nvSpPr>
          <p:cNvPr id="20" name="Text 18"/>
          <p:cNvSpPr/>
          <p:nvPr/>
        </p:nvSpPr>
        <p:spPr>
          <a:xfrm>
            <a:off x="7360920" y="3200400"/>
            <a:ext cx="2011680" cy="1371600"/>
          </a:xfrm>
          <a:prstGeom prst="rect">
            <a:avLst/>
          </a:prstGeom>
          <a:noFill/>
          <a:ln/>
        </p:spPr>
        <p:txBody>
          <a:bodyPr wrap="square" lIns="0" tIns="0" rIns="0" bIns="0" rtlCol="0" anchor="t"/>
          <a:lstStyle/>
          <a:p>
            <a:pPr indent="0" marL="0">
              <a:buNone/>
            </a:pPr>
            <a:r>
              <a:rPr lang="en-US" sz="1400" dirty="0">
                <a:solidFill>
                  <a:srgbClr val="CFE3EC"/>
                </a:solidFill>
                <a:latin typeface="Calibri" pitchFamily="34" charset="0"/>
                <a:ea typeface="Calibri" pitchFamily="34" charset="-122"/>
                <a:cs typeface="Calibri" pitchFamily="34" charset="-120"/>
              </a:rPr>
              <a:t>Week 3 rules: nulls, ranges, duplicates</a:t>
            </a:r>
            <a:endParaRPr lang="en-US" sz="1400" dirty="0"/>
          </a:p>
        </p:txBody>
      </p:sp>
      <p:sp>
        <p:nvSpPr>
          <p:cNvPr id="21" name="Shape 19"/>
          <p:cNvSpPr/>
          <p:nvPr/>
        </p:nvSpPr>
        <p:spPr>
          <a:xfrm>
            <a:off x="9601200" y="2194560"/>
            <a:ext cx="457200" cy="457200"/>
          </a:xfrm>
          <a:prstGeom prst="ellipse">
            <a:avLst/>
          </a:prstGeom>
          <a:solidFill>
            <a:srgbClr val="D85A30"/>
          </a:solidFill>
          <a:ln w="12700">
            <a:solidFill>
              <a:srgbClr val="D85A30"/>
            </a:solidFill>
            <a:prstDash val="solid"/>
          </a:ln>
        </p:spPr>
      </p:sp>
      <p:sp>
        <p:nvSpPr>
          <p:cNvPr id="22" name="Text 20"/>
          <p:cNvSpPr/>
          <p:nvPr/>
        </p:nvSpPr>
        <p:spPr>
          <a:xfrm>
            <a:off x="9601200" y="219456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5</a:t>
            </a:r>
            <a:endParaRPr lang="en-US" sz="1600" dirty="0"/>
          </a:p>
        </p:txBody>
      </p:sp>
      <p:sp>
        <p:nvSpPr>
          <p:cNvPr id="23" name="Text 21"/>
          <p:cNvSpPr/>
          <p:nvPr/>
        </p:nvSpPr>
        <p:spPr>
          <a:xfrm>
            <a:off x="9601200" y="2743200"/>
            <a:ext cx="2011680" cy="365760"/>
          </a:xfrm>
          <a:prstGeom prst="rect">
            <a:avLst/>
          </a:prstGeom>
          <a:noFill/>
          <a:ln/>
        </p:spPr>
        <p:txBody>
          <a:bodyPr wrap="square" lIns="0" tIns="0" rIns="0" bIns="0" rtlCol="0" anchor="ctr"/>
          <a:lstStyle/>
          <a:p>
            <a:pPr indent="0" marL="0">
              <a:buNone/>
            </a:pPr>
            <a:r>
              <a:rPr lang="en-US" sz="1800" b="1" dirty="0">
                <a:solidFill>
                  <a:srgbClr val="FFFFFF"/>
                </a:solidFill>
                <a:latin typeface="Cambria" pitchFamily="34" charset="0"/>
                <a:ea typeface="Cambria" pitchFamily="34" charset="-122"/>
                <a:cs typeface="Cambria" pitchFamily="34" charset="-120"/>
              </a:rPr>
              <a:t>Publish</a:t>
            </a:r>
            <a:endParaRPr lang="en-US" sz="1800" dirty="0"/>
          </a:p>
        </p:txBody>
      </p:sp>
      <p:sp>
        <p:nvSpPr>
          <p:cNvPr id="24" name="Text 22"/>
          <p:cNvSpPr/>
          <p:nvPr/>
        </p:nvSpPr>
        <p:spPr>
          <a:xfrm>
            <a:off x="9601200" y="3200400"/>
            <a:ext cx="2011680" cy="1371600"/>
          </a:xfrm>
          <a:prstGeom prst="rect">
            <a:avLst/>
          </a:prstGeom>
          <a:noFill/>
          <a:ln/>
        </p:spPr>
        <p:txBody>
          <a:bodyPr wrap="square" lIns="0" tIns="0" rIns="0" bIns="0" rtlCol="0" anchor="t"/>
          <a:lstStyle/>
          <a:p>
            <a:pPr indent="0" marL="0">
              <a:buNone/>
            </a:pPr>
            <a:r>
              <a:rPr lang="en-US" sz="1400" dirty="0">
                <a:solidFill>
                  <a:srgbClr val="CFE3EC"/>
                </a:solidFill>
                <a:latin typeface="Calibri" pitchFamily="34" charset="0"/>
                <a:ea typeface="Calibri" pitchFamily="34" charset="-122"/>
                <a:cs typeface="Calibri" pitchFamily="34" charset="-120"/>
              </a:rPr>
              <a:t>Write Parquet, partitioned by city</a:t>
            </a:r>
            <a:endParaRPr lang="en-US" sz="1400" dirty="0"/>
          </a:p>
        </p:txBody>
      </p:sp>
      <p:sp>
        <p:nvSpPr>
          <p:cNvPr id="25" name="Text 23"/>
          <p:cNvSpPr/>
          <p:nvPr/>
        </p:nvSpPr>
        <p:spPr>
          <a:xfrm>
            <a:off x="640080" y="5120640"/>
            <a:ext cx="10515600" cy="548640"/>
          </a:xfrm>
          <a:prstGeom prst="rect">
            <a:avLst/>
          </a:prstGeom>
          <a:noFill/>
          <a:ln/>
        </p:spPr>
        <p:txBody>
          <a:bodyPr wrap="square" lIns="0" tIns="0" rIns="0" bIns="0" rtlCol="0" anchor="ctr"/>
          <a:lstStyle/>
          <a:p>
            <a:pPr indent="0" marL="0">
              <a:buNone/>
            </a:pPr>
            <a:r>
              <a:rPr lang="en-US" sz="2000" i="1" dirty="0">
                <a:solidFill>
                  <a:srgbClr val="FFD9A8"/>
                </a:solidFill>
                <a:latin typeface="Cambria" pitchFamily="34" charset="0"/>
                <a:ea typeface="Cambria" pitchFamily="34" charset="-122"/>
                <a:cs typeface="Cambria" pitchFamily="34" charset="-120"/>
              </a:rPr>
              <a:t>Keep the raw copy: schema-on-read means you can always re-parse.</a:t>
            </a:r>
            <a:endParaRPr lang="en-US"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3F8FA"/>
        </a:solidFill>
      </p:bgPr>
    </p:bg>
    <p:spTree>
      <p:nvGrpSpPr>
        <p:cNvPr id="1" name=""/>
        <p:cNvGrpSpPr/>
        <p:nvPr/>
      </p:nvGrpSpPr>
      <p:grpSpPr>
        <a:xfrm>
          <a:off x="0" y="0"/>
          <a:ext cx="0" cy="0"/>
          <a:chOff x="0" y="0"/>
          <a:chExt cx="0" cy="0"/>
        </a:xfrm>
      </p:grpSpPr>
      <p:sp>
        <p:nvSpPr>
          <p:cNvPr id="2" name="Text 0"/>
          <p:cNvSpPr/>
          <p:nvPr/>
        </p:nvSpPr>
        <p:spPr>
          <a:xfrm>
            <a:off x="548640" y="320040"/>
            <a:ext cx="8229600" cy="274320"/>
          </a:xfrm>
          <a:prstGeom prst="rect">
            <a:avLst/>
          </a:prstGeom>
          <a:noFill/>
          <a:ln/>
        </p:spPr>
        <p:txBody>
          <a:bodyPr wrap="square" lIns="0" tIns="0" rIns="0" bIns="0" rtlCol="0" anchor="ctr"/>
          <a:lstStyle/>
          <a:p>
            <a:pPr indent="0" marL="0">
              <a:buNone/>
            </a:pPr>
            <a:r>
              <a:rPr lang="en-US" sz="1200" b="1" spc="300" kern="0" dirty="0">
                <a:solidFill>
                  <a:srgbClr val="1C7293"/>
                </a:solidFill>
                <a:latin typeface="Calibri" pitchFamily="34" charset="0"/>
                <a:ea typeface="Calibri" pitchFamily="34" charset="-122"/>
                <a:cs typeface="Calibri" pitchFamily="34" charset="-120"/>
              </a:rPr>
              <a:t>LO4</a:t>
            </a:r>
            <a:endParaRPr lang="en-US" sz="1200" dirty="0"/>
          </a:p>
        </p:txBody>
      </p:sp>
      <p:sp>
        <p:nvSpPr>
          <p:cNvPr id="3" name="Text 1"/>
          <p:cNvSpPr/>
          <p:nvPr/>
        </p:nvSpPr>
        <p:spPr>
          <a:xfrm>
            <a:off x="548640" y="594360"/>
            <a:ext cx="10972800" cy="731520"/>
          </a:xfrm>
          <a:prstGeom prst="rect">
            <a:avLst/>
          </a:prstGeom>
          <a:noFill/>
          <a:ln/>
        </p:spPr>
        <p:txBody>
          <a:bodyPr wrap="square" lIns="0" tIns="0" rIns="0" bIns="0" rtlCol="0" anchor="ctr"/>
          <a:lstStyle/>
          <a:p>
            <a:pPr indent="0" marL="0">
              <a:buNone/>
            </a:pPr>
            <a:r>
              <a:rPr lang="en-US" sz="3000" b="1" dirty="0">
                <a:solidFill>
                  <a:srgbClr val="21295C"/>
                </a:solidFill>
                <a:latin typeface="Cambria" pitchFamily="34" charset="0"/>
                <a:ea typeface="Cambria" pitchFamily="34" charset="-122"/>
                <a:cs typeface="Cambria" pitchFamily="34" charset="-120"/>
              </a:rPr>
              <a:t>Why Move Beyond a Single Machine?</a:t>
            </a:r>
            <a:endParaRPr lang="en-US" sz="3000" dirty="0"/>
          </a:p>
        </p:txBody>
      </p:sp>
      <p:sp>
        <p:nvSpPr>
          <p:cNvPr id="4" name="Text 2"/>
          <p:cNvSpPr/>
          <p:nvPr/>
        </p:nvSpPr>
        <p:spPr>
          <a:xfrm>
            <a:off x="11430000" y="6400800"/>
            <a:ext cx="548640" cy="274320"/>
          </a:xfrm>
          <a:prstGeom prst="rect">
            <a:avLst/>
          </a:prstGeom>
          <a:noFill/>
          <a:ln/>
        </p:spPr>
        <p:txBody>
          <a:bodyPr wrap="square" lIns="0" tIns="0" rIns="0" bIns="0" rtlCol="0" anchor="ctr"/>
          <a:lstStyle/>
          <a:p>
            <a:pPr algn="r" indent="0" marL="0">
              <a:buNone/>
            </a:pPr>
            <a:r>
              <a:rPr lang="en-US" sz="1000" dirty="0">
                <a:solidFill>
                  <a:srgbClr val="5A7480"/>
                </a:solidFill>
                <a:latin typeface="Calibri" pitchFamily="34" charset="0"/>
                <a:ea typeface="Calibri" pitchFamily="34" charset="-122"/>
                <a:cs typeface="Calibri" pitchFamily="34" charset="-120"/>
              </a:rPr>
              <a:t>12</a:t>
            </a:r>
            <a:endParaRPr lang="en-US" sz="1000" dirty="0"/>
          </a:p>
        </p:txBody>
      </p:sp>
      <p:sp>
        <p:nvSpPr>
          <p:cNvPr id="5" name="Shape 3"/>
          <p:cNvSpPr/>
          <p:nvPr/>
        </p:nvSpPr>
        <p:spPr>
          <a:xfrm>
            <a:off x="548640" y="1554480"/>
            <a:ext cx="5394960" cy="2194560"/>
          </a:xfrm>
          <a:prstGeom prst="roundRect">
            <a:avLst>
              <a:gd name="adj" fmla="val 3333"/>
            </a:avLst>
          </a:prstGeom>
          <a:solidFill>
            <a:srgbClr val="FFFFFF"/>
          </a:solidFill>
          <a:ln w="12700">
            <a:solidFill>
              <a:srgbClr val="D5E3EA"/>
            </a:solidFill>
            <a:prstDash val="solid"/>
          </a:ln>
        </p:spPr>
      </p:sp>
      <p:sp>
        <p:nvSpPr>
          <p:cNvPr id="6" name="Shape 4"/>
          <p:cNvSpPr/>
          <p:nvPr/>
        </p:nvSpPr>
        <p:spPr>
          <a:xfrm>
            <a:off x="777240" y="1810512"/>
            <a:ext cx="146304" cy="146304"/>
          </a:xfrm>
          <a:prstGeom prst="ellipse">
            <a:avLst/>
          </a:prstGeom>
          <a:solidFill>
            <a:srgbClr val="5A7480"/>
          </a:solidFill>
          <a:ln w="12700">
            <a:solidFill>
              <a:srgbClr val="5A7480"/>
            </a:solidFill>
            <a:prstDash val="solid"/>
          </a:ln>
        </p:spPr>
      </p:sp>
      <p:sp>
        <p:nvSpPr>
          <p:cNvPr id="7" name="Text 5"/>
          <p:cNvSpPr/>
          <p:nvPr/>
        </p:nvSpPr>
        <p:spPr>
          <a:xfrm>
            <a:off x="1024128" y="1691640"/>
            <a:ext cx="4754880" cy="384048"/>
          </a:xfrm>
          <a:prstGeom prst="rect">
            <a:avLst/>
          </a:prstGeom>
          <a:noFill/>
          <a:ln/>
        </p:spPr>
        <p:txBody>
          <a:bodyPr wrap="square" lIns="0" tIns="0" rIns="0" bIns="0" rtlCol="0" anchor="ctr"/>
          <a:lstStyle/>
          <a:p>
            <a:pPr indent="0" marL="0">
              <a:buNone/>
            </a:pPr>
            <a:r>
              <a:rPr lang="en-US" sz="1600" b="1" dirty="0">
                <a:solidFill>
                  <a:srgbClr val="21295C"/>
                </a:solidFill>
                <a:latin typeface="Cambria" pitchFamily="34" charset="0"/>
                <a:ea typeface="Cambria" pitchFamily="34" charset="-122"/>
                <a:cs typeface="Cambria" pitchFamily="34" charset="-120"/>
              </a:rPr>
              <a:t>pandas on one node</a:t>
            </a:r>
            <a:endParaRPr lang="en-US" sz="1600" dirty="0"/>
          </a:p>
        </p:txBody>
      </p:sp>
      <p:sp>
        <p:nvSpPr>
          <p:cNvPr id="8" name="Text 6"/>
          <p:cNvSpPr/>
          <p:nvPr/>
        </p:nvSpPr>
        <p:spPr>
          <a:xfrm>
            <a:off x="777240" y="2148840"/>
            <a:ext cx="4937760" cy="1463040"/>
          </a:xfrm>
          <a:prstGeom prst="rect">
            <a:avLst/>
          </a:prstGeom>
          <a:noFill/>
          <a:ln/>
        </p:spPr>
        <p:txBody>
          <a:bodyPr wrap="square" lIns="0" tIns="0" rIns="0" bIns="0" rtlCol="0" anchor="t"/>
          <a:lstStyle/>
          <a:p>
            <a:pPr indent="0" marL="0">
              <a:buNone/>
            </a:pPr>
            <a:r>
              <a:rPr lang="en-US" sz="1600" dirty="0">
                <a:solidFill>
                  <a:srgbClr val="16232A"/>
                </a:solidFill>
                <a:latin typeface="Calibri" pitchFamily="34" charset="0"/>
                <a:ea typeface="Calibri" pitchFamily="34" charset="-122"/>
                <a:cs typeface="Calibri" pitchFamily="34" charset="-120"/>
              </a:rPr>
              <a:t>All data must fit in RAM. One failed process loses everything. Cores beyond one process are rarely used.</a:t>
            </a:r>
            <a:endParaRPr lang="en-US" sz="1600" dirty="0"/>
          </a:p>
        </p:txBody>
      </p:sp>
      <p:sp>
        <p:nvSpPr>
          <p:cNvPr id="9" name="Shape 7"/>
          <p:cNvSpPr/>
          <p:nvPr/>
        </p:nvSpPr>
        <p:spPr>
          <a:xfrm>
            <a:off x="6217920" y="1554480"/>
            <a:ext cx="5394960" cy="2194560"/>
          </a:xfrm>
          <a:prstGeom prst="roundRect">
            <a:avLst>
              <a:gd name="adj" fmla="val 3333"/>
            </a:avLst>
          </a:prstGeom>
          <a:solidFill>
            <a:srgbClr val="FFFFFF"/>
          </a:solidFill>
          <a:ln w="12700">
            <a:solidFill>
              <a:srgbClr val="D5E3EA"/>
            </a:solidFill>
            <a:prstDash val="solid"/>
          </a:ln>
        </p:spPr>
      </p:sp>
      <p:sp>
        <p:nvSpPr>
          <p:cNvPr id="10" name="Shape 8"/>
          <p:cNvSpPr/>
          <p:nvPr/>
        </p:nvSpPr>
        <p:spPr>
          <a:xfrm>
            <a:off x="6446520" y="1810512"/>
            <a:ext cx="146304" cy="146304"/>
          </a:xfrm>
          <a:prstGeom prst="ellipse">
            <a:avLst/>
          </a:prstGeom>
          <a:solidFill>
            <a:srgbClr val="2F8F5B"/>
          </a:solidFill>
          <a:ln w="12700">
            <a:solidFill>
              <a:srgbClr val="2F8F5B"/>
            </a:solidFill>
            <a:prstDash val="solid"/>
          </a:ln>
        </p:spPr>
      </p:sp>
      <p:sp>
        <p:nvSpPr>
          <p:cNvPr id="11" name="Text 9"/>
          <p:cNvSpPr/>
          <p:nvPr/>
        </p:nvSpPr>
        <p:spPr>
          <a:xfrm>
            <a:off x="6693408" y="1691640"/>
            <a:ext cx="4754880" cy="384048"/>
          </a:xfrm>
          <a:prstGeom prst="rect">
            <a:avLst/>
          </a:prstGeom>
          <a:noFill/>
          <a:ln/>
        </p:spPr>
        <p:txBody>
          <a:bodyPr wrap="square" lIns="0" tIns="0" rIns="0" bIns="0" rtlCol="0" anchor="ctr"/>
          <a:lstStyle/>
          <a:p>
            <a:pPr indent="0" marL="0">
              <a:buNone/>
            </a:pPr>
            <a:r>
              <a:rPr lang="en-US" sz="1600" b="1" dirty="0">
                <a:solidFill>
                  <a:srgbClr val="21295C"/>
                </a:solidFill>
                <a:latin typeface="Cambria" pitchFamily="34" charset="0"/>
                <a:ea typeface="Cambria" pitchFamily="34" charset="-122"/>
                <a:cs typeface="Cambria" pitchFamily="34" charset="-120"/>
              </a:rPr>
              <a:t>Spark on a cluster</a:t>
            </a:r>
            <a:endParaRPr lang="en-US" sz="1600" dirty="0"/>
          </a:p>
        </p:txBody>
      </p:sp>
      <p:sp>
        <p:nvSpPr>
          <p:cNvPr id="12" name="Text 10"/>
          <p:cNvSpPr/>
          <p:nvPr/>
        </p:nvSpPr>
        <p:spPr>
          <a:xfrm>
            <a:off x="6446520" y="2148840"/>
            <a:ext cx="4937760" cy="1463040"/>
          </a:xfrm>
          <a:prstGeom prst="rect">
            <a:avLst/>
          </a:prstGeom>
          <a:noFill/>
          <a:ln/>
        </p:spPr>
        <p:txBody>
          <a:bodyPr wrap="square" lIns="0" tIns="0" rIns="0" bIns="0" rtlCol="0" anchor="t"/>
          <a:lstStyle/>
          <a:p>
            <a:pPr indent="0" marL="0">
              <a:buNone/>
            </a:pPr>
            <a:r>
              <a:rPr lang="en-US" sz="1600" dirty="0">
                <a:solidFill>
                  <a:srgbClr val="16232A"/>
                </a:solidFill>
                <a:latin typeface="Calibri" pitchFamily="34" charset="0"/>
                <a:ea typeface="Calibri" pitchFamily="34" charset="-122"/>
                <a:cs typeface="Calibri" pitchFamily="34" charset="-120"/>
              </a:rPr>
              <a:t>Data is split across many machines, processed in parallel, and recomputed if a node fails.</a:t>
            </a:r>
            <a:endParaRPr lang="en-US" sz="1600" dirty="0"/>
          </a:p>
        </p:txBody>
      </p:sp>
      <p:sp>
        <p:nvSpPr>
          <p:cNvPr id="13" name="Text 11"/>
          <p:cNvSpPr/>
          <p:nvPr/>
        </p:nvSpPr>
        <p:spPr>
          <a:xfrm>
            <a:off x="548640" y="4114800"/>
            <a:ext cx="10972800" cy="1828800"/>
          </a:xfrm>
          <a:prstGeom prst="rect">
            <a:avLst/>
          </a:prstGeom>
          <a:noFill/>
          <a:ln/>
        </p:spPr>
        <p:txBody>
          <a:bodyPr wrap="square" lIns="0" tIns="0" rIns="0" bIns="0" rtlCol="0" anchor="t"/>
          <a:lstStyle/>
          <a:p>
            <a:pPr marL="342900" indent="-342900">
              <a:spcAft>
                <a:spcPts val="800"/>
              </a:spcAft>
              <a:buSzPct val="100000"/>
              <a:buChar char="•"/>
            </a:pPr>
            <a:r>
              <a:rPr lang="en-US" sz="1700" dirty="0">
                <a:solidFill>
                  <a:srgbClr val="16232A"/>
                </a:solidFill>
                <a:latin typeface="Calibri" pitchFamily="34" charset="0"/>
                <a:ea typeface="Calibri" pitchFamily="34" charset="-122"/>
                <a:cs typeface="Calibri" pitchFamily="34" charset="-120"/>
              </a:rPr>
              <a:t>Rule of thumb: if it fits comfortably in memory, pandas is fine and simpler.</a:t>
            </a:r>
            <a:endParaRPr lang="en-US" sz="1700" dirty="0"/>
          </a:p>
          <a:p>
            <a:pPr marL="342900" indent="-342900">
              <a:spcAft>
                <a:spcPts val="800"/>
              </a:spcAft>
              <a:buSzPct val="100000"/>
              <a:buChar char="•"/>
            </a:pPr>
            <a:r>
              <a:rPr lang="en-US" sz="1700" dirty="0">
                <a:solidFill>
                  <a:srgbClr val="16232A"/>
                </a:solidFill>
                <a:latin typeface="Calibri" pitchFamily="34" charset="0"/>
                <a:ea typeface="Calibri" pitchFamily="34" charset="-122"/>
                <a:cs typeface="Calibri" pitchFamily="34" charset="-120"/>
              </a:rPr>
              <a:t>Go distributed when data, or compute time, outgrows one machine.</a:t>
            </a:r>
            <a:endParaRPr lang="en-US" sz="1700" dirty="0"/>
          </a:p>
          <a:p>
            <a:pPr marL="342900" indent="-342900">
              <a:spcAft>
                <a:spcPts val="800"/>
              </a:spcAft>
              <a:buSzPct val="100000"/>
              <a:buChar char="•"/>
            </a:pPr>
            <a:r>
              <a:rPr lang="en-US" sz="1700" dirty="0">
                <a:solidFill>
                  <a:srgbClr val="16232A"/>
                </a:solidFill>
                <a:latin typeface="Calibri" pitchFamily="34" charset="0"/>
                <a:ea typeface="Calibri" pitchFamily="34" charset="-122"/>
                <a:cs typeface="Calibri" pitchFamily="34" charset="-120"/>
              </a:rPr>
              <a:t>The cost: shuffles, serialization and cluster overhead; design to reduce them.</a:t>
            </a:r>
            <a:endParaRPr lang="en-US" sz="17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3F8FA"/>
        </a:solidFill>
      </p:bgPr>
    </p:bg>
    <p:spTree>
      <p:nvGrpSpPr>
        <p:cNvPr id="1" name=""/>
        <p:cNvGrpSpPr/>
        <p:nvPr/>
      </p:nvGrpSpPr>
      <p:grpSpPr>
        <a:xfrm>
          <a:off x="0" y="0"/>
          <a:ext cx="0" cy="0"/>
          <a:chOff x="0" y="0"/>
          <a:chExt cx="0" cy="0"/>
        </a:xfrm>
      </p:grpSpPr>
      <p:sp>
        <p:nvSpPr>
          <p:cNvPr id="2" name="Text 0"/>
          <p:cNvSpPr/>
          <p:nvPr/>
        </p:nvSpPr>
        <p:spPr>
          <a:xfrm>
            <a:off x="548640" y="320040"/>
            <a:ext cx="8229600" cy="274320"/>
          </a:xfrm>
          <a:prstGeom prst="rect">
            <a:avLst/>
          </a:prstGeom>
          <a:noFill/>
          <a:ln/>
        </p:spPr>
        <p:txBody>
          <a:bodyPr wrap="square" lIns="0" tIns="0" rIns="0" bIns="0" rtlCol="0" anchor="ctr"/>
          <a:lstStyle/>
          <a:p>
            <a:pPr indent="0" marL="0">
              <a:buNone/>
            </a:pPr>
            <a:r>
              <a:rPr lang="en-US" sz="1200" b="1" spc="300" kern="0" dirty="0">
                <a:solidFill>
                  <a:srgbClr val="1C7293"/>
                </a:solidFill>
                <a:latin typeface="Calibri" pitchFamily="34" charset="0"/>
                <a:ea typeface="Calibri" pitchFamily="34" charset="-122"/>
                <a:cs typeface="Calibri" pitchFamily="34" charset="-120"/>
              </a:rPr>
              <a:t>LO4 · ARCHITECTURE</a:t>
            </a:r>
            <a:endParaRPr lang="en-US" sz="1200" dirty="0"/>
          </a:p>
        </p:txBody>
      </p:sp>
      <p:sp>
        <p:nvSpPr>
          <p:cNvPr id="3" name="Text 1"/>
          <p:cNvSpPr/>
          <p:nvPr/>
        </p:nvSpPr>
        <p:spPr>
          <a:xfrm>
            <a:off x="548640" y="594360"/>
            <a:ext cx="10972800" cy="731520"/>
          </a:xfrm>
          <a:prstGeom prst="rect">
            <a:avLst/>
          </a:prstGeom>
          <a:noFill/>
          <a:ln/>
        </p:spPr>
        <p:txBody>
          <a:bodyPr wrap="square" lIns="0" tIns="0" rIns="0" bIns="0" rtlCol="0" anchor="ctr"/>
          <a:lstStyle/>
          <a:p>
            <a:pPr indent="0" marL="0">
              <a:buNone/>
            </a:pPr>
            <a:r>
              <a:rPr lang="en-US" sz="3000" b="1" dirty="0">
                <a:solidFill>
                  <a:srgbClr val="21295C"/>
                </a:solidFill>
                <a:latin typeface="Cambria" pitchFamily="34" charset="0"/>
                <a:ea typeface="Cambria" pitchFamily="34" charset="-122"/>
                <a:cs typeface="Cambria" pitchFamily="34" charset="-120"/>
              </a:rPr>
              <a:t>Spark on a Multi-node Cluster</a:t>
            </a:r>
            <a:endParaRPr lang="en-US" sz="3000" dirty="0"/>
          </a:p>
        </p:txBody>
      </p:sp>
      <p:sp>
        <p:nvSpPr>
          <p:cNvPr id="4" name="Text 2"/>
          <p:cNvSpPr/>
          <p:nvPr/>
        </p:nvSpPr>
        <p:spPr>
          <a:xfrm>
            <a:off x="11430000" y="6400800"/>
            <a:ext cx="548640" cy="274320"/>
          </a:xfrm>
          <a:prstGeom prst="rect">
            <a:avLst/>
          </a:prstGeom>
          <a:noFill/>
          <a:ln/>
        </p:spPr>
        <p:txBody>
          <a:bodyPr wrap="square" lIns="0" tIns="0" rIns="0" bIns="0" rtlCol="0" anchor="ctr"/>
          <a:lstStyle/>
          <a:p>
            <a:pPr algn="r" indent="0" marL="0">
              <a:buNone/>
            </a:pPr>
            <a:r>
              <a:rPr lang="en-US" sz="1000" dirty="0">
                <a:solidFill>
                  <a:srgbClr val="5A7480"/>
                </a:solidFill>
                <a:latin typeface="Calibri" pitchFamily="34" charset="0"/>
                <a:ea typeface="Calibri" pitchFamily="34" charset="-122"/>
                <a:cs typeface="Calibri" pitchFamily="34" charset="-120"/>
              </a:rPr>
              <a:t>13</a:t>
            </a:r>
            <a:endParaRPr lang="en-US" sz="1000" dirty="0"/>
          </a:p>
        </p:txBody>
      </p:sp>
      <p:sp>
        <p:nvSpPr>
          <p:cNvPr id="5" name="Shape 3"/>
          <p:cNvSpPr/>
          <p:nvPr/>
        </p:nvSpPr>
        <p:spPr>
          <a:xfrm>
            <a:off x="4480560" y="1554480"/>
            <a:ext cx="3200400" cy="822960"/>
          </a:xfrm>
          <a:prstGeom prst="roundRect">
            <a:avLst>
              <a:gd name="adj" fmla="val 6667"/>
            </a:avLst>
          </a:prstGeom>
          <a:solidFill>
            <a:srgbClr val="21295C"/>
          </a:solidFill>
          <a:ln w="12700">
            <a:solidFill>
              <a:srgbClr val="21295C"/>
            </a:solidFill>
            <a:prstDash val="solid"/>
          </a:ln>
        </p:spPr>
      </p:sp>
      <p:sp>
        <p:nvSpPr>
          <p:cNvPr id="6" name="Text 4"/>
          <p:cNvSpPr/>
          <p:nvPr/>
        </p:nvSpPr>
        <p:spPr>
          <a:xfrm>
            <a:off x="4480560" y="1554480"/>
            <a:ext cx="3200400" cy="822960"/>
          </a:xfrm>
          <a:prstGeom prst="rect">
            <a:avLst/>
          </a:prstGeom>
          <a:noFill/>
          <a:ln/>
        </p:spPr>
        <p:txBody>
          <a:bodyPr wrap="square" lIns="50800" tIns="50800" rIns="50800" bIns="5080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Driver</a:t>
            </a:r>
            <a:endParaRPr lang="en-US" sz="1400" dirty="0"/>
          </a:p>
          <a:p>
            <a:pPr algn="ctr" indent="0" marL="0">
              <a:buNone/>
            </a:pPr>
            <a:r>
              <a:rPr lang="en-US" sz="1400" b="1" dirty="0">
                <a:solidFill>
                  <a:srgbClr val="FFFFFF"/>
                </a:solidFill>
                <a:latin typeface="Calibri" pitchFamily="34" charset="0"/>
                <a:ea typeface="Calibri" pitchFamily="34" charset="-122"/>
                <a:cs typeface="Calibri" pitchFamily="34" charset="-120"/>
              </a:rPr>
              <a:t>(SparkSession, builds the plan)</a:t>
            </a:r>
            <a:endParaRPr lang="en-US" sz="1400" dirty="0"/>
          </a:p>
        </p:txBody>
      </p:sp>
      <p:sp>
        <p:nvSpPr>
          <p:cNvPr id="7" name="Shape 5"/>
          <p:cNvSpPr/>
          <p:nvPr/>
        </p:nvSpPr>
        <p:spPr>
          <a:xfrm>
            <a:off x="8503920" y="1554480"/>
            <a:ext cx="3108960" cy="822960"/>
          </a:xfrm>
          <a:prstGeom prst="roundRect">
            <a:avLst>
              <a:gd name="adj" fmla="val 6667"/>
            </a:avLst>
          </a:prstGeom>
          <a:solidFill>
            <a:srgbClr val="1C7293"/>
          </a:solidFill>
          <a:ln w="12700">
            <a:solidFill>
              <a:srgbClr val="1C7293"/>
            </a:solidFill>
            <a:prstDash val="solid"/>
          </a:ln>
        </p:spPr>
      </p:sp>
      <p:sp>
        <p:nvSpPr>
          <p:cNvPr id="8" name="Text 6"/>
          <p:cNvSpPr/>
          <p:nvPr/>
        </p:nvSpPr>
        <p:spPr>
          <a:xfrm>
            <a:off x="8503920" y="1554480"/>
            <a:ext cx="3108960" cy="822960"/>
          </a:xfrm>
          <a:prstGeom prst="rect">
            <a:avLst/>
          </a:prstGeom>
          <a:noFill/>
          <a:ln/>
        </p:spPr>
        <p:txBody>
          <a:bodyPr wrap="square" lIns="50800" tIns="50800" rIns="50800" bIns="5080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Cluster Manager</a:t>
            </a:r>
            <a:endParaRPr lang="en-US" sz="1300" dirty="0"/>
          </a:p>
          <a:p>
            <a:pPr algn="ctr" indent="0" marL="0">
              <a:buNone/>
            </a:pPr>
            <a:r>
              <a:rPr lang="en-US" sz="1300" b="1" dirty="0">
                <a:solidFill>
                  <a:srgbClr val="FFFFFF"/>
                </a:solidFill>
                <a:latin typeface="Calibri" pitchFamily="34" charset="0"/>
                <a:ea typeface="Calibri" pitchFamily="34" charset="-122"/>
                <a:cs typeface="Calibri" pitchFamily="34" charset="-120"/>
              </a:rPr>
              <a:t>(YARN / K8s / Standalone)</a:t>
            </a:r>
            <a:endParaRPr lang="en-US" sz="1300" dirty="0"/>
          </a:p>
        </p:txBody>
      </p:sp>
      <p:sp>
        <p:nvSpPr>
          <p:cNvPr id="9" name="Shape 7"/>
          <p:cNvSpPr/>
          <p:nvPr/>
        </p:nvSpPr>
        <p:spPr>
          <a:xfrm>
            <a:off x="7680960" y="1965960"/>
            <a:ext cx="822960" cy="0"/>
          </a:xfrm>
          <a:prstGeom prst="line">
            <a:avLst/>
          </a:prstGeom>
          <a:noFill/>
          <a:ln w="25400">
            <a:solidFill>
              <a:srgbClr val="5A7480"/>
            </a:solidFill>
            <a:prstDash val="solid"/>
            <a:tailEnd type="triangle"/>
          </a:ln>
        </p:spPr>
      </p:sp>
      <p:sp>
        <p:nvSpPr>
          <p:cNvPr id="10" name="Shape 8"/>
          <p:cNvSpPr/>
          <p:nvPr/>
        </p:nvSpPr>
        <p:spPr>
          <a:xfrm>
            <a:off x="822960" y="3291840"/>
            <a:ext cx="3291840" cy="2377440"/>
          </a:xfrm>
          <a:prstGeom prst="roundRect">
            <a:avLst>
              <a:gd name="adj" fmla="val 3077"/>
            </a:avLst>
          </a:prstGeom>
          <a:solidFill>
            <a:srgbClr val="FFFFFF"/>
          </a:solidFill>
          <a:ln w="19050">
            <a:solidFill>
              <a:srgbClr val="065A82"/>
            </a:solidFill>
            <a:prstDash val="solid"/>
          </a:ln>
        </p:spPr>
      </p:sp>
      <p:sp>
        <p:nvSpPr>
          <p:cNvPr id="11" name="Text 9"/>
          <p:cNvSpPr/>
          <p:nvPr/>
        </p:nvSpPr>
        <p:spPr>
          <a:xfrm>
            <a:off x="822960" y="3337560"/>
            <a:ext cx="3291840" cy="365760"/>
          </a:xfrm>
          <a:prstGeom prst="rect">
            <a:avLst/>
          </a:prstGeom>
          <a:noFill/>
          <a:ln/>
        </p:spPr>
        <p:txBody>
          <a:bodyPr wrap="square" lIns="0" tIns="0" rIns="0" bIns="0" rtlCol="0" anchor="ctr"/>
          <a:lstStyle/>
          <a:p>
            <a:pPr algn="ctr" indent="0" marL="0">
              <a:buNone/>
            </a:pPr>
            <a:r>
              <a:rPr lang="en-US" sz="1500" b="1" dirty="0">
                <a:solidFill>
                  <a:srgbClr val="065A82"/>
                </a:solidFill>
                <a:latin typeface="Cambria" pitchFamily="34" charset="0"/>
                <a:ea typeface="Cambria" pitchFamily="34" charset="-122"/>
                <a:cs typeface="Cambria" pitchFamily="34" charset="-120"/>
              </a:rPr>
              <a:t>Worker node 1</a:t>
            </a:r>
            <a:endParaRPr lang="en-US" sz="1500" dirty="0"/>
          </a:p>
        </p:txBody>
      </p:sp>
      <p:sp>
        <p:nvSpPr>
          <p:cNvPr id="12" name="Shape 10"/>
          <p:cNvSpPr/>
          <p:nvPr/>
        </p:nvSpPr>
        <p:spPr>
          <a:xfrm>
            <a:off x="1051560" y="3840480"/>
            <a:ext cx="2834640" cy="548640"/>
          </a:xfrm>
          <a:prstGeom prst="roundRect">
            <a:avLst>
              <a:gd name="adj" fmla="val 10000"/>
            </a:avLst>
          </a:prstGeom>
          <a:solidFill>
            <a:srgbClr val="065A82"/>
          </a:solidFill>
          <a:ln w="12700">
            <a:solidFill>
              <a:srgbClr val="065A82"/>
            </a:solidFill>
            <a:prstDash val="solid"/>
          </a:ln>
        </p:spPr>
      </p:sp>
      <p:sp>
        <p:nvSpPr>
          <p:cNvPr id="13" name="Text 11"/>
          <p:cNvSpPr/>
          <p:nvPr/>
        </p:nvSpPr>
        <p:spPr>
          <a:xfrm>
            <a:off x="1051560" y="3840480"/>
            <a:ext cx="2834640" cy="548640"/>
          </a:xfrm>
          <a:prstGeom prst="rect">
            <a:avLst/>
          </a:prstGeom>
          <a:noFill/>
          <a:ln/>
        </p:spPr>
        <p:txBody>
          <a:bodyPr wrap="square" lIns="50800" tIns="50800" rIns="50800" bIns="5080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Executor</a:t>
            </a:r>
            <a:endParaRPr lang="en-US" sz="1300" dirty="0"/>
          </a:p>
        </p:txBody>
      </p:sp>
      <p:sp>
        <p:nvSpPr>
          <p:cNvPr id="14" name="Shape 12"/>
          <p:cNvSpPr/>
          <p:nvPr/>
        </p:nvSpPr>
        <p:spPr>
          <a:xfrm>
            <a:off x="1051560" y="4526280"/>
            <a:ext cx="1325880" cy="822960"/>
          </a:xfrm>
          <a:prstGeom prst="roundRect">
            <a:avLst>
              <a:gd name="adj" fmla="val 6667"/>
            </a:avLst>
          </a:prstGeom>
          <a:solidFill>
            <a:srgbClr val="E8F1F5"/>
          </a:solidFill>
          <a:ln w="12700">
            <a:solidFill>
              <a:srgbClr val="E8F1F5"/>
            </a:solidFill>
            <a:prstDash val="solid"/>
          </a:ln>
        </p:spPr>
      </p:sp>
      <p:sp>
        <p:nvSpPr>
          <p:cNvPr id="15" name="Text 13"/>
          <p:cNvSpPr/>
          <p:nvPr/>
        </p:nvSpPr>
        <p:spPr>
          <a:xfrm>
            <a:off x="1051560" y="4526280"/>
            <a:ext cx="1325880" cy="822960"/>
          </a:xfrm>
          <a:prstGeom prst="rect">
            <a:avLst/>
          </a:prstGeom>
          <a:noFill/>
          <a:ln/>
        </p:spPr>
        <p:txBody>
          <a:bodyPr wrap="square" lIns="50800" tIns="50800" rIns="50800" bIns="50800" rtlCol="0" anchor="ctr"/>
          <a:lstStyle/>
          <a:p>
            <a:pPr algn="ctr" indent="0" marL="0">
              <a:buNone/>
            </a:pPr>
            <a:r>
              <a:rPr lang="en-US" sz="1100" dirty="0">
                <a:solidFill>
                  <a:srgbClr val="16232A"/>
                </a:solidFill>
                <a:latin typeface="Calibri" pitchFamily="34" charset="0"/>
                <a:ea typeface="Calibri" pitchFamily="34" charset="-122"/>
                <a:cs typeface="Calibri" pitchFamily="34" charset="-120"/>
              </a:rPr>
              <a:t>Task</a:t>
            </a:r>
            <a:endParaRPr lang="en-US" sz="1100" dirty="0"/>
          </a:p>
          <a:p>
            <a:pPr algn="ctr" indent="0" marL="0">
              <a:buNone/>
            </a:pPr>
            <a:r>
              <a:rPr lang="en-US" sz="1100" dirty="0">
                <a:solidFill>
                  <a:srgbClr val="16232A"/>
                </a:solidFill>
                <a:latin typeface="Calibri" pitchFamily="34" charset="0"/>
                <a:ea typeface="Calibri" pitchFamily="34" charset="-122"/>
                <a:cs typeface="Calibri" pitchFamily="34" charset="-120"/>
              </a:rPr>
              <a:t>partition 1</a:t>
            </a:r>
            <a:endParaRPr lang="en-US" sz="1100" dirty="0"/>
          </a:p>
        </p:txBody>
      </p:sp>
      <p:sp>
        <p:nvSpPr>
          <p:cNvPr id="16" name="Shape 14"/>
          <p:cNvSpPr/>
          <p:nvPr/>
        </p:nvSpPr>
        <p:spPr>
          <a:xfrm>
            <a:off x="2560320" y="4526280"/>
            <a:ext cx="1325880" cy="822960"/>
          </a:xfrm>
          <a:prstGeom prst="roundRect">
            <a:avLst>
              <a:gd name="adj" fmla="val 6667"/>
            </a:avLst>
          </a:prstGeom>
          <a:solidFill>
            <a:srgbClr val="E8F1F5"/>
          </a:solidFill>
          <a:ln w="12700">
            <a:solidFill>
              <a:srgbClr val="E8F1F5"/>
            </a:solidFill>
            <a:prstDash val="solid"/>
          </a:ln>
        </p:spPr>
      </p:sp>
      <p:sp>
        <p:nvSpPr>
          <p:cNvPr id="17" name="Text 15"/>
          <p:cNvSpPr/>
          <p:nvPr/>
        </p:nvSpPr>
        <p:spPr>
          <a:xfrm>
            <a:off x="2560320" y="4526280"/>
            <a:ext cx="1325880" cy="822960"/>
          </a:xfrm>
          <a:prstGeom prst="rect">
            <a:avLst/>
          </a:prstGeom>
          <a:noFill/>
          <a:ln/>
        </p:spPr>
        <p:txBody>
          <a:bodyPr wrap="square" lIns="50800" tIns="50800" rIns="50800" bIns="50800" rtlCol="0" anchor="ctr"/>
          <a:lstStyle/>
          <a:p>
            <a:pPr algn="ctr" indent="0" marL="0">
              <a:buNone/>
            </a:pPr>
            <a:r>
              <a:rPr lang="en-US" sz="1100" dirty="0">
                <a:solidFill>
                  <a:srgbClr val="16232A"/>
                </a:solidFill>
                <a:latin typeface="Calibri" pitchFamily="34" charset="0"/>
                <a:ea typeface="Calibri" pitchFamily="34" charset="-122"/>
                <a:cs typeface="Calibri" pitchFamily="34" charset="-120"/>
              </a:rPr>
              <a:t>Task</a:t>
            </a:r>
            <a:endParaRPr lang="en-US" sz="1100" dirty="0"/>
          </a:p>
          <a:p>
            <a:pPr algn="ctr" indent="0" marL="0">
              <a:buNone/>
            </a:pPr>
            <a:r>
              <a:rPr lang="en-US" sz="1100" dirty="0">
                <a:solidFill>
                  <a:srgbClr val="16232A"/>
                </a:solidFill>
                <a:latin typeface="Calibri" pitchFamily="34" charset="0"/>
                <a:ea typeface="Calibri" pitchFamily="34" charset="-122"/>
                <a:cs typeface="Calibri" pitchFamily="34" charset="-120"/>
              </a:rPr>
              <a:t>partition 2</a:t>
            </a:r>
            <a:endParaRPr lang="en-US" sz="1100" dirty="0"/>
          </a:p>
        </p:txBody>
      </p:sp>
      <p:sp>
        <p:nvSpPr>
          <p:cNvPr id="18" name="Shape 16"/>
          <p:cNvSpPr/>
          <p:nvPr/>
        </p:nvSpPr>
        <p:spPr>
          <a:xfrm flipH="1">
            <a:off x="2468880" y="2377440"/>
            <a:ext cx="3611880" cy="914400"/>
          </a:xfrm>
          <a:prstGeom prst="line">
            <a:avLst/>
          </a:prstGeom>
          <a:noFill/>
          <a:ln w="25400">
            <a:solidFill>
              <a:srgbClr val="5A7480"/>
            </a:solidFill>
            <a:prstDash val="solid"/>
            <a:tailEnd type="triangle"/>
          </a:ln>
        </p:spPr>
      </p:sp>
      <p:sp>
        <p:nvSpPr>
          <p:cNvPr id="19" name="Shape 17"/>
          <p:cNvSpPr/>
          <p:nvPr/>
        </p:nvSpPr>
        <p:spPr>
          <a:xfrm>
            <a:off x="4572000" y="3291840"/>
            <a:ext cx="3291840" cy="2377440"/>
          </a:xfrm>
          <a:prstGeom prst="roundRect">
            <a:avLst>
              <a:gd name="adj" fmla="val 3077"/>
            </a:avLst>
          </a:prstGeom>
          <a:solidFill>
            <a:srgbClr val="FFFFFF"/>
          </a:solidFill>
          <a:ln w="19050">
            <a:solidFill>
              <a:srgbClr val="065A82"/>
            </a:solidFill>
            <a:prstDash val="solid"/>
          </a:ln>
        </p:spPr>
      </p:sp>
      <p:sp>
        <p:nvSpPr>
          <p:cNvPr id="20" name="Text 18"/>
          <p:cNvSpPr/>
          <p:nvPr/>
        </p:nvSpPr>
        <p:spPr>
          <a:xfrm>
            <a:off x="4572000" y="3337560"/>
            <a:ext cx="3291840" cy="365760"/>
          </a:xfrm>
          <a:prstGeom prst="rect">
            <a:avLst/>
          </a:prstGeom>
          <a:noFill/>
          <a:ln/>
        </p:spPr>
        <p:txBody>
          <a:bodyPr wrap="square" lIns="0" tIns="0" rIns="0" bIns="0" rtlCol="0" anchor="ctr"/>
          <a:lstStyle/>
          <a:p>
            <a:pPr algn="ctr" indent="0" marL="0">
              <a:buNone/>
            </a:pPr>
            <a:r>
              <a:rPr lang="en-US" sz="1500" b="1" dirty="0">
                <a:solidFill>
                  <a:srgbClr val="065A82"/>
                </a:solidFill>
                <a:latin typeface="Cambria" pitchFamily="34" charset="0"/>
                <a:ea typeface="Cambria" pitchFamily="34" charset="-122"/>
                <a:cs typeface="Cambria" pitchFamily="34" charset="-120"/>
              </a:rPr>
              <a:t>Worker node 2</a:t>
            </a:r>
            <a:endParaRPr lang="en-US" sz="1500" dirty="0"/>
          </a:p>
        </p:txBody>
      </p:sp>
      <p:sp>
        <p:nvSpPr>
          <p:cNvPr id="21" name="Shape 19"/>
          <p:cNvSpPr/>
          <p:nvPr/>
        </p:nvSpPr>
        <p:spPr>
          <a:xfrm>
            <a:off x="4800600" y="3840480"/>
            <a:ext cx="2834640" cy="548640"/>
          </a:xfrm>
          <a:prstGeom prst="roundRect">
            <a:avLst>
              <a:gd name="adj" fmla="val 10000"/>
            </a:avLst>
          </a:prstGeom>
          <a:solidFill>
            <a:srgbClr val="065A82"/>
          </a:solidFill>
          <a:ln w="12700">
            <a:solidFill>
              <a:srgbClr val="065A82"/>
            </a:solidFill>
            <a:prstDash val="solid"/>
          </a:ln>
        </p:spPr>
      </p:sp>
      <p:sp>
        <p:nvSpPr>
          <p:cNvPr id="22" name="Text 20"/>
          <p:cNvSpPr/>
          <p:nvPr/>
        </p:nvSpPr>
        <p:spPr>
          <a:xfrm>
            <a:off x="4800600" y="3840480"/>
            <a:ext cx="2834640" cy="548640"/>
          </a:xfrm>
          <a:prstGeom prst="rect">
            <a:avLst/>
          </a:prstGeom>
          <a:noFill/>
          <a:ln/>
        </p:spPr>
        <p:txBody>
          <a:bodyPr wrap="square" lIns="50800" tIns="50800" rIns="50800" bIns="5080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Executor</a:t>
            </a:r>
            <a:endParaRPr lang="en-US" sz="1300" dirty="0"/>
          </a:p>
        </p:txBody>
      </p:sp>
      <p:sp>
        <p:nvSpPr>
          <p:cNvPr id="23" name="Shape 21"/>
          <p:cNvSpPr/>
          <p:nvPr/>
        </p:nvSpPr>
        <p:spPr>
          <a:xfrm>
            <a:off x="4800600" y="4526280"/>
            <a:ext cx="1325880" cy="822960"/>
          </a:xfrm>
          <a:prstGeom prst="roundRect">
            <a:avLst>
              <a:gd name="adj" fmla="val 6667"/>
            </a:avLst>
          </a:prstGeom>
          <a:solidFill>
            <a:srgbClr val="E8F1F5"/>
          </a:solidFill>
          <a:ln w="12700">
            <a:solidFill>
              <a:srgbClr val="E8F1F5"/>
            </a:solidFill>
            <a:prstDash val="solid"/>
          </a:ln>
        </p:spPr>
      </p:sp>
      <p:sp>
        <p:nvSpPr>
          <p:cNvPr id="24" name="Text 22"/>
          <p:cNvSpPr/>
          <p:nvPr/>
        </p:nvSpPr>
        <p:spPr>
          <a:xfrm>
            <a:off x="4800600" y="4526280"/>
            <a:ext cx="1325880" cy="822960"/>
          </a:xfrm>
          <a:prstGeom prst="rect">
            <a:avLst/>
          </a:prstGeom>
          <a:noFill/>
          <a:ln/>
        </p:spPr>
        <p:txBody>
          <a:bodyPr wrap="square" lIns="50800" tIns="50800" rIns="50800" bIns="50800" rtlCol="0" anchor="ctr"/>
          <a:lstStyle/>
          <a:p>
            <a:pPr algn="ctr" indent="0" marL="0">
              <a:buNone/>
            </a:pPr>
            <a:r>
              <a:rPr lang="en-US" sz="1100" dirty="0">
                <a:solidFill>
                  <a:srgbClr val="16232A"/>
                </a:solidFill>
                <a:latin typeface="Calibri" pitchFamily="34" charset="0"/>
                <a:ea typeface="Calibri" pitchFamily="34" charset="-122"/>
                <a:cs typeface="Calibri" pitchFamily="34" charset="-120"/>
              </a:rPr>
              <a:t>Task</a:t>
            </a:r>
            <a:endParaRPr lang="en-US" sz="1100" dirty="0"/>
          </a:p>
          <a:p>
            <a:pPr algn="ctr" indent="0" marL="0">
              <a:buNone/>
            </a:pPr>
            <a:r>
              <a:rPr lang="en-US" sz="1100" dirty="0">
                <a:solidFill>
                  <a:srgbClr val="16232A"/>
                </a:solidFill>
                <a:latin typeface="Calibri" pitchFamily="34" charset="0"/>
                <a:ea typeface="Calibri" pitchFamily="34" charset="-122"/>
                <a:cs typeface="Calibri" pitchFamily="34" charset="-120"/>
              </a:rPr>
              <a:t>partition 3</a:t>
            </a:r>
            <a:endParaRPr lang="en-US" sz="1100" dirty="0"/>
          </a:p>
        </p:txBody>
      </p:sp>
      <p:sp>
        <p:nvSpPr>
          <p:cNvPr id="25" name="Shape 23"/>
          <p:cNvSpPr/>
          <p:nvPr/>
        </p:nvSpPr>
        <p:spPr>
          <a:xfrm>
            <a:off x="6309360" y="4526280"/>
            <a:ext cx="1325880" cy="822960"/>
          </a:xfrm>
          <a:prstGeom prst="roundRect">
            <a:avLst>
              <a:gd name="adj" fmla="val 6667"/>
            </a:avLst>
          </a:prstGeom>
          <a:solidFill>
            <a:srgbClr val="E8F1F5"/>
          </a:solidFill>
          <a:ln w="12700">
            <a:solidFill>
              <a:srgbClr val="E8F1F5"/>
            </a:solidFill>
            <a:prstDash val="solid"/>
          </a:ln>
        </p:spPr>
      </p:sp>
      <p:sp>
        <p:nvSpPr>
          <p:cNvPr id="26" name="Text 24"/>
          <p:cNvSpPr/>
          <p:nvPr/>
        </p:nvSpPr>
        <p:spPr>
          <a:xfrm>
            <a:off x="6309360" y="4526280"/>
            <a:ext cx="1325880" cy="822960"/>
          </a:xfrm>
          <a:prstGeom prst="rect">
            <a:avLst/>
          </a:prstGeom>
          <a:noFill/>
          <a:ln/>
        </p:spPr>
        <p:txBody>
          <a:bodyPr wrap="square" lIns="50800" tIns="50800" rIns="50800" bIns="50800" rtlCol="0" anchor="ctr"/>
          <a:lstStyle/>
          <a:p>
            <a:pPr algn="ctr" indent="0" marL="0">
              <a:buNone/>
            </a:pPr>
            <a:r>
              <a:rPr lang="en-US" sz="1100" dirty="0">
                <a:solidFill>
                  <a:srgbClr val="16232A"/>
                </a:solidFill>
                <a:latin typeface="Calibri" pitchFamily="34" charset="0"/>
                <a:ea typeface="Calibri" pitchFamily="34" charset="-122"/>
                <a:cs typeface="Calibri" pitchFamily="34" charset="-120"/>
              </a:rPr>
              <a:t>Task</a:t>
            </a:r>
            <a:endParaRPr lang="en-US" sz="1100" dirty="0"/>
          </a:p>
          <a:p>
            <a:pPr algn="ctr" indent="0" marL="0">
              <a:buNone/>
            </a:pPr>
            <a:r>
              <a:rPr lang="en-US" sz="1100" dirty="0">
                <a:solidFill>
                  <a:srgbClr val="16232A"/>
                </a:solidFill>
                <a:latin typeface="Calibri" pitchFamily="34" charset="0"/>
                <a:ea typeface="Calibri" pitchFamily="34" charset="-122"/>
                <a:cs typeface="Calibri" pitchFamily="34" charset="-120"/>
              </a:rPr>
              <a:t>partition 4</a:t>
            </a:r>
            <a:endParaRPr lang="en-US" sz="1100" dirty="0"/>
          </a:p>
        </p:txBody>
      </p:sp>
      <p:sp>
        <p:nvSpPr>
          <p:cNvPr id="27" name="Shape 25"/>
          <p:cNvSpPr/>
          <p:nvPr/>
        </p:nvSpPr>
        <p:spPr>
          <a:xfrm>
            <a:off x="6080760" y="2377440"/>
            <a:ext cx="137160" cy="914400"/>
          </a:xfrm>
          <a:prstGeom prst="line">
            <a:avLst/>
          </a:prstGeom>
          <a:noFill/>
          <a:ln w="25400">
            <a:solidFill>
              <a:srgbClr val="5A7480"/>
            </a:solidFill>
            <a:prstDash val="solid"/>
            <a:tailEnd type="triangle"/>
          </a:ln>
        </p:spPr>
      </p:sp>
      <p:sp>
        <p:nvSpPr>
          <p:cNvPr id="28" name="Shape 26"/>
          <p:cNvSpPr/>
          <p:nvPr/>
        </p:nvSpPr>
        <p:spPr>
          <a:xfrm>
            <a:off x="8321040" y="3291840"/>
            <a:ext cx="3291840" cy="2377440"/>
          </a:xfrm>
          <a:prstGeom prst="roundRect">
            <a:avLst>
              <a:gd name="adj" fmla="val 3077"/>
            </a:avLst>
          </a:prstGeom>
          <a:solidFill>
            <a:srgbClr val="FFFFFF"/>
          </a:solidFill>
          <a:ln w="19050">
            <a:solidFill>
              <a:srgbClr val="065A82"/>
            </a:solidFill>
            <a:prstDash val="solid"/>
          </a:ln>
        </p:spPr>
      </p:sp>
      <p:sp>
        <p:nvSpPr>
          <p:cNvPr id="29" name="Text 27"/>
          <p:cNvSpPr/>
          <p:nvPr/>
        </p:nvSpPr>
        <p:spPr>
          <a:xfrm>
            <a:off x="8321040" y="3337560"/>
            <a:ext cx="3291840" cy="365760"/>
          </a:xfrm>
          <a:prstGeom prst="rect">
            <a:avLst/>
          </a:prstGeom>
          <a:noFill/>
          <a:ln/>
        </p:spPr>
        <p:txBody>
          <a:bodyPr wrap="square" lIns="0" tIns="0" rIns="0" bIns="0" rtlCol="0" anchor="ctr"/>
          <a:lstStyle/>
          <a:p>
            <a:pPr algn="ctr" indent="0" marL="0">
              <a:buNone/>
            </a:pPr>
            <a:r>
              <a:rPr lang="en-US" sz="1500" b="1" dirty="0">
                <a:solidFill>
                  <a:srgbClr val="065A82"/>
                </a:solidFill>
                <a:latin typeface="Cambria" pitchFamily="34" charset="0"/>
                <a:ea typeface="Cambria" pitchFamily="34" charset="-122"/>
                <a:cs typeface="Cambria" pitchFamily="34" charset="-120"/>
              </a:rPr>
              <a:t>Worker node 3</a:t>
            </a:r>
            <a:endParaRPr lang="en-US" sz="1500" dirty="0"/>
          </a:p>
        </p:txBody>
      </p:sp>
      <p:sp>
        <p:nvSpPr>
          <p:cNvPr id="30" name="Shape 28"/>
          <p:cNvSpPr/>
          <p:nvPr/>
        </p:nvSpPr>
        <p:spPr>
          <a:xfrm>
            <a:off x="8549640" y="3840480"/>
            <a:ext cx="2834640" cy="548640"/>
          </a:xfrm>
          <a:prstGeom prst="roundRect">
            <a:avLst>
              <a:gd name="adj" fmla="val 10000"/>
            </a:avLst>
          </a:prstGeom>
          <a:solidFill>
            <a:srgbClr val="065A82"/>
          </a:solidFill>
          <a:ln w="12700">
            <a:solidFill>
              <a:srgbClr val="065A82"/>
            </a:solidFill>
            <a:prstDash val="solid"/>
          </a:ln>
        </p:spPr>
      </p:sp>
      <p:sp>
        <p:nvSpPr>
          <p:cNvPr id="31" name="Text 29"/>
          <p:cNvSpPr/>
          <p:nvPr/>
        </p:nvSpPr>
        <p:spPr>
          <a:xfrm>
            <a:off x="8549640" y="3840480"/>
            <a:ext cx="2834640" cy="548640"/>
          </a:xfrm>
          <a:prstGeom prst="rect">
            <a:avLst/>
          </a:prstGeom>
          <a:noFill/>
          <a:ln/>
        </p:spPr>
        <p:txBody>
          <a:bodyPr wrap="square" lIns="50800" tIns="50800" rIns="50800" bIns="5080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Executor</a:t>
            </a:r>
            <a:endParaRPr lang="en-US" sz="1300" dirty="0"/>
          </a:p>
        </p:txBody>
      </p:sp>
      <p:sp>
        <p:nvSpPr>
          <p:cNvPr id="32" name="Shape 30"/>
          <p:cNvSpPr/>
          <p:nvPr/>
        </p:nvSpPr>
        <p:spPr>
          <a:xfrm>
            <a:off x="8549640" y="4526280"/>
            <a:ext cx="1325880" cy="822960"/>
          </a:xfrm>
          <a:prstGeom prst="roundRect">
            <a:avLst>
              <a:gd name="adj" fmla="val 6667"/>
            </a:avLst>
          </a:prstGeom>
          <a:solidFill>
            <a:srgbClr val="E8F1F5"/>
          </a:solidFill>
          <a:ln w="12700">
            <a:solidFill>
              <a:srgbClr val="E8F1F5"/>
            </a:solidFill>
            <a:prstDash val="solid"/>
          </a:ln>
        </p:spPr>
      </p:sp>
      <p:sp>
        <p:nvSpPr>
          <p:cNvPr id="33" name="Text 31"/>
          <p:cNvSpPr/>
          <p:nvPr/>
        </p:nvSpPr>
        <p:spPr>
          <a:xfrm>
            <a:off x="8549640" y="4526280"/>
            <a:ext cx="1325880" cy="822960"/>
          </a:xfrm>
          <a:prstGeom prst="rect">
            <a:avLst/>
          </a:prstGeom>
          <a:noFill/>
          <a:ln/>
        </p:spPr>
        <p:txBody>
          <a:bodyPr wrap="square" lIns="50800" tIns="50800" rIns="50800" bIns="50800" rtlCol="0" anchor="ctr"/>
          <a:lstStyle/>
          <a:p>
            <a:pPr algn="ctr" indent="0" marL="0">
              <a:buNone/>
            </a:pPr>
            <a:r>
              <a:rPr lang="en-US" sz="1100" dirty="0">
                <a:solidFill>
                  <a:srgbClr val="16232A"/>
                </a:solidFill>
                <a:latin typeface="Calibri" pitchFamily="34" charset="0"/>
                <a:ea typeface="Calibri" pitchFamily="34" charset="-122"/>
                <a:cs typeface="Calibri" pitchFamily="34" charset="-120"/>
              </a:rPr>
              <a:t>Task</a:t>
            </a:r>
            <a:endParaRPr lang="en-US" sz="1100" dirty="0"/>
          </a:p>
          <a:p>
            <a:pPr algn="ctr" indent="0" marL="0">
              <a:buNone/>
            </a:pPr>
            <a:r>
              <a:rPr lang="en-US" sz="1100" dirty="0">
                <a:solidFill>
                  <a:srgbClr val="16232A"/>
                </a:solidFill>
                <a:latin typeface="Calibri" pitchFamily="34" charset="0"/>
                <a:ea typeface="Calibri" pitchFamily="34" charset="-122"/>
                <a:cs typeface="Calibri" pitchFamily="34" charset="-120"/>
              </a:rPr>
              <a:t>partition 5</a:t>
            </a:r>
            <a:endParaRPr lang="en-US" sz="1100" dirty="0"/>
          </a:p>
        </p:txBody>
      </p:sp>
      <p:sp>
        <p:nvSpPr>
          <p:cNvPr id="34" name="Shape 32"/>
          <p:cNvSpPr/>
          <p:nvPr/>
        </p:nvSpPr>
        <p:spPr>
          <a:xfrm>
            <a:off x="10058400" y="4526280"/>
            <a:ext cx="1325880" cy="822960"/>
          </a:xfrm>
          <a:prstGeom prst="roundRect">
            <a:avLst>
              <a:gd name="adj" fmla="val 6667"/>
            </a:avLst>
          </a:prstGeom>
          <a:solidFill>
            <a:srgbClr val="E8F1F5"/>
          </a:solidFill>
          <a:ln w="12700">
            <a:solidFill>
              <a:srgbClr val="E8F1F5"/>
            </a:solidFill>
            <a:prstDash val="solid"/>
          </a:ln>
        </p:spPr>
      </p:sp>
      <p:sp>
        <p:nvSpPr>
          <p:cNvPr id="35" name="Text 33"/>
          <p:cNvSpPr/>
          <p:nvPr/>
        </p:nvSpPr>
        <p:spPr>
          <a:xfrm>
            <a:off x="10058400" y="4526280"/>
            <a:ext cx="1325880" cy="822960"/>
          </a:xfrm>
          <a:prstGeom prst="rect">
            <a:avLst/>
          </a:prstGeom>
          <a:noFill/>
          <a:ln/>
        </p:spPr>
        <p:txBody>
          <a:bodyPr wrap="square" lIns="50800" tIns="50800" rIns="50800" bIns="50800" rtlCol="0" anchor="ctr"/>
          <a:lstStyle/>
          <a:p>
            <a:pPr algn="ctr" indent="0" marL="0">
              <a:buNone/>
            </a:pPr>
            <a:r>
              <a:rPr lang="en-US" sz="1100" dirty="0">
                <a:solidFill>
                  <a:srgbClr val="16232A"/>
                </a:solidFill>
                <a:latin typeface="Calibri" pitchFamily="34" charset="0"/>
                <a:ea typeface="Calibri" pitchFamily="34" charset="-122"/>
                <a:cs typeface="Calibri" pitchFamily="34" charset="-120"/>
              </a:rPr>
              <a:t>Task</a:t>
            </a:r>
            <a:endParaRPr lang="en-US" sz="1100" dirty="0"/>
          </a:p>
          <a:p>
            <a:pPr algn="ctr" indent="0" marL="0">
              <a:buNone/>
            </a:pPr>
            <a:r>
              <a:rPr lang="en-US" sz="1100" dirty="0">
                <a:solidFill>
                  <a:srgbClr val="16232A"/>
                </a:solidFill>
                <a:latin typeface="Calibri" pitchFamily="34" charset="0"/>
                <a:ea typeface="Calibri" pitchFamily="34" charset="-122"/>
                <a:cs typeface="Calibri" pitchFamily="34" charset="-120"/>
              </a:rPr>
              <a:t>partition 6</a:t>
            </a:r>
            <a:endParaRPr lang="en-US" sz="1100" dirty="0"/>
          </a:p>
        </p:txBody>
      </p:sp>
      <p:sp>
        <p:nvSpPr>
          <p:cNvPr id="36" name="Shape 34"/>
          <p:cNvSpPr/>
          <p:nvPr/>
        </p:nvSpPr>
        <p:spPr>
          <a:xfrm>
            <a:off x="6080760" y="2377440"/>
            <a:ext cx="3886200" cy="914400"/>
          </a:xfrm>
          <a:prstGeom prst="line">
            <a:avLst/>
          </a:prstGeom>
          <a:noFill/>
          <a:ln w="25400">
            <a:solidFill>
              <a:srgbClr val="5A7480"/>
            </a:solidFill>
            <a:prstDash val="solid"/>
            <a:tailEnd type="triangle"/>
          </a:ln>
        </p:spPr>
      </p:sp>
      <p:sp>
        <p:nvSpPr>
          <p:cNvPr id="37" name="Text 35"/>
          <p:cNvSpPr/>
          <p:nvPr/>
        </p:nvSpPr>
        <p:spPr>
          <a:xfrm>
            <a:off x="548640" y="5943600"/>
            <a:ext cx="10515600" cy="365760"/>
          </a:xfrm>
          <a:prstGeom prst="rect">
            <a:avLst/>
          </a:prstGeom>
          <a:noFill/>
          <a:ln/>
        </p:spPr>
        <p:txBody>
          <a:bodyPr wrap="square" lIns="0" tIns="0" rIns="0" bIns="0" rtlCol="0" anchor="ctr"/>
          <a:lstStyle/>
          <a:p>
            <a:pPr indent="0" marL="0">
              <a:buNone/>
            </a:pPr>
            <a:r>
              <a:rPr lang="en-US" sz="1400" i="1" dirty="0">
                <a:solidFill>
                  <a:srgbClr val="5A7480"/>
                </a:solidFill>
                <a:latin typeface="Calibri" pitchFamily="34" charset="0"/>
                <a:ea typeface="Calibri" pitchFamily="34" charset="-122"/>
                <a:cs typeface="Calibri" pitchFamily="34" charset="-120"/>
              </a:rPr>
              <a:t>Driver plans · cluster manager allocates resources · executors run tasks on partitions</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3F8FA"/>
        </a:solidFill>
      </p:bgPr>
    </p:bg>
    <p:spTree>
      <p:nvGrpSpPr>
        <p:cNvPr id="1" name=""/>
        <p:cNvGrpSpPr/>
        <p:nvPr/>
      </p:nvGrpSpPr>
      <p:grpSpPr>
        <a:xfrm>
          <a:off x="0" y="0"/>
          <a:ext cx="0" cy="0"/>
          <a:chOff x="0" y="0"/>
          <a:chExt cx="0" cy="0"/>
        </a:xfrm>
      </p:grpSpPr>
      <p:sp>
        <p:nvSpPr>
          <p:cNvPr id="2" name="Text 0"/>
          <p:cNvSpPr/>
          <p:nvPr/>
        </p:nvSpPr>
        <p:spPr>
          <a:xfrm>
            <a:off x="548640" y="320040"/>
            <a:ext cx="8229600" cy="274320"/>
          </a:xfrm>
          <a:prstGeom prst="rect">
            <a:avLst/>
          </a:prstGeom>
          <a:noFill/>
          <a:ln/>
        </p:spPr>
        <p:txBody>
          <a:bodyPr wrap="square" lIns="0" tIns="0" rIns="0" bIns="0" rtlCol="0" anchor="ctr"/>
          <a:lstStyle/>
          <a:p>
            <a:pPr indent="0" marL="0">
              <a:buNone/>
            </a:pPr>
            <a:r>
              <a:rPr lang="en-US" sz="1200" b="1" spc="300" kern="0" dirty="0">
                <a:solidFill>
                  <a:srgbClr val="1C7293"/>
                </a:solidFill>
                <a:latin typeface="Calibri" pitchFamily="34" charset="0"/>
                <a:ea typeface="Calibri" pitchFamily="34" charset="-122"/>
                <a:cs typeface="Calibri" pitchFamily="34" charset="-120"/>
              </a:rPr>
              <a:t>SPARK EXECUTION MODEL</a:t>
            </a:r>
            <a:endParaRPr lang="en-US" sz="1200" dirty="0"/>
          </a:p>
        </p:txBody>
      </p:sp>
      <p:sp>
        <p:nvSpPr>
          <p:cNvPr id="3" name="Text 1"/>
          <p:cNvSpPr/>
          <p:nvPr/>
        </p:nvSpPr>
        <p:spPr>
          <a:xfrm>
            <a:off x="548640" y="594360"/>
            <a:ext cx="10972800" cy="731520"/>
          </a:xfrm>
          <a:prstGeom prst="rect">
            <a:avLst/>
          </a:prstGeom>
          <a:noFill/>
          <a:ln/>
        </p:spPr>
        <p:txBody>
          <a:bodyPr wrap="square" lIns="0" tIns="0" rIns="0" bIns="0" rtlCol="0" anchor="ctr"/>
          <a:lstStyle/>
          <a:p>
            <a:pPr indent="0" marL="0">
              <a:buNone/>
            </a:pPr>
            <a:r>
              <a:rPr lang="en-US" sz="3000" b="1" dirty="0">
                <a:solidFill>
                  <a:srgbClr val="21295C"/>
                </a:solidFill>
                <a:latin typeface="Cambria" pitchFamily="34" charset="0"/>
                <a:ea typeface="Cambria" pitchFamily="34" charset="-122"/>
                <a:cs typeface="Cambria" pitchFamily="34" charset="-120"/>
              </a:rPr>
              <a:t>Transformations, Actions and Lazy Evaluation</a:t>
            </a:r>
            <a:endParaRPr lang="en-US" sz="3000" dirty="0"/>
          </a:p>
        </p:txBody>
      </p:sp>
      <p:sp>
        <p:nvSpPr>
          <p:cNvPr id="4" name="Text 2"/>
          <p:cNvSpPr/>
          <p:nvPr/>
        </p:nvSpPr>
        <p:spPr>
          <a:xfrm>
            <a:off x="11430000" y="6400800"/>
            <a:ext cx="548640" cy="274320"/>
          </a:xfrm>
          <a:prstGeom prst="rect">
            <a:avLst/>
          </a:prstGeom>
          <a:noFill/>
          <a:ln/>
        </p:spPr>
        <p:txBody>
          <a:bodyPr wrap="square" lIns="0" tIns="0" rIns="0" bIns="0" rtlCol="0" anchor="ctr"/>
          <a:lstStyle/>
          <a:p>
            <a:pPr algn="r" indent="0" marL="0">
              <a:buNone/>
            </a:pPr>
            <a:r>
              <a:rPr lang="en-US" sz="1000" dirty="0">
                <a:solidFill>
                  <a:srgbClr val="5A7480"/>
                </a:solidFill>
                <a:latin typeface="Calibri" pitchFamily="34" charset="0"/>
                <a:ea typeface="Calibri" pitchFamily="34" charset="-122"/>
                <a:cs typeface="Calibri" pitchFamily="34" charset="-120"/>
              </a:rPr>
              <a:t>14</a:t>
            </a:r>
            <a:endParaRPr lang="en-US" sz="1000" dirty="0"/>
          </a:p>
        </p:txBody>
      </p:sp>
      <p:sp>
        <p:nvSpPr>
          <p:cNvPr id="5" name="Shape 3"/>
          <p:cNvSpPr/>
          <p:nvPr/>
        </p:nvSpPr>
        <p:spPr>
          <a:xfrm>
            <a:off x="548640" y="1554480"/>
            <a:ext cx="5394960" cy="2286000"/>
          </a:xfrm>
          <a:prstGeom prst="roundRect">
            <a:avLst>
              <a:gd name="adj" fmla="val 3200"/>
            </a:avLst>
          </a:prstGeom>
          <a:solidFill>
            <a:srgbClr val="FFFFFF"/>
          </a:solidFill>
          <a:ln w="12700">
            <a:solidFill>
              <a:srgbClr val="D5E3EA"/>
            </a:solidFill>
            <a:prstDash val="solid"/>
          </a:ln>
        </p:spPr>
      </p:sp>
      <p:sp>
        <p:nvSpPr>
          <p:cNvPr id="6" name="Shape 4"/>
          <p:cNvSpPr/>
          <p:nvPr/>
        </p:nvSpPr>
        <p:spPr>
          <a:xfrm>
            <a:off x="777240" y="1810512"/>
            <a:ext cx="146304" cy="146304"/>
          </a:xfrm>
          <a:prstGeom prst="ellipse">
            <a:avLst/>
          </a:prstGeom>
          <a:solidFill>
            <a:srgbClr val="1C7293"/>
          </a:solidFill>
          <a:ln w="12700">
            <a:solidFill>
              <a:srgbClr val="1C7293"/>
            </a:solidFill>
            <a:prstDash val="solid"/>
          </a:ln>
        </p:spPr>
      </p:sp>
      <p:sp>
        <p:nvSpPr>
          <p:cNvPr id="7" name="Text 5"/>
          <p:cNvSpPr/>
          <p:nvPr/>
        </p:nvSpPr>
        <p:spPr>
          <a:xfrm>
            <a:off x="1024128" y="1691640"/>
            <a:ext cx="4754880" cy="384048"/>
          </a:xfrm>
          <a:prstGeom prst="rect">
            <a:avLst/>
          </a:prstGeom>
          <a:noFill/>
          <a:ln/>
        </p:spPr>
        <p:txBody>
          <a:bodyPr wrap="square" lIns="0" tIns="0" rIns="0" bIns="0" rtlCol="0" anchor="ctr"/>
          <a:lstStyle/>
          <a:p>
            <a:pPr indent="0" marL="0">
              <a:buNone/>
            </a:pPr>
            <a:r>
              <a:rPr lang="en-US" sz="1600" b="1" dirty="0">
                <a:solidFill>
                  <a:srgbClr val="21295C"/>
                </a:solidFill>
                <a:latin typeface="Cambria" pitchFamily="34" charset="0"/>
                <a:ea typeface="Cambria" pitchFamily="34" charset="-122"/>
                <a:cs typeface="Cambria" pitchFamily="34" charset="-120"/>
              </a:rPr>
              <a:t>Transformations (lazy)</a:t>
            </a:r>
            <a:endParaRPr lang="en-US" sz="1600" dirty="0"/>
          </a:p>
        </p:txBody>
      </p:sp>
      <p:sp>
        <p:nvSpPr>
          <p:cNvPr id="8" name="Text 6"/>
          <p:cNvSpPr/>
          <p:nvPr/>
        </p:nvSpPr>
        <p:spPr>
          <a:xfrm>
            <a:off x="777240" y="2148840"/>
            <a:ext cx="4937760" cy="1554480"/>
          </a:xfrm>
          <a:prstGeom prst="rect">
            <a:avLst/>
          </a:prstGeom>
          <a:noFill/>
          <a:ln/>
        </p:spPr>
        <p:txBody>
          <a:bodyPr wrap="square" lIns="0" tIns="0" rIns="0" bIns="0" rtlCol="0" anchor="t"/>
          <a:lstStyle/>
          <a:p>
            <a:pPr indent="0" marL="0">
              <a:buNone/>
            </a:pPr>
            <a:r>
              <a:rPr lang="en-US" sz="1600" dirty="0">
                <a:solidFill>
                  <a:srgbClr val="16232A"/>
                </a:solidFill>
                <a:latin typeface="Calibri" pitchFamily="34" charset="0"/>
                <a:ea typeface="Calibri" pitchFamily="34" charset="-122"/>
                <a:cs typeface="Calibri" pitchFamily="34" charset="-120"/>
              </a:rPr>
              <a:t>select, filter, withColumn, explode, join, groupBy. They only build a plan (DAG); nothing runs yet.</a:t>
            </a:r>
            <a:endParaRPr lang="en-US" sz="1600" dirty="0"/>
          </a:p>
        </p:txBody>
      </p:sp>
      <p:sp>
        <p:nvSpPr>
          <p:cNvPr id="9" name="Shape 7"/>
          <p:cNvSpPr/>
          <p:nvPr/>
        </p:nvSpPr>
        <p:spPr>
          <a:xfrm>
            <a:off x="6217920" y="1554480"/>
            <a:ext cx="5394960" cy="2286000"/>
          </a:xfrm>
          <a:prstGeom prst="roundRect">
            <a:avLst>
              <a:gd name="adj" fmla="val 3200"/>
            </a:avLst>
          </a:prstGeom>
          <a:solidFill>
            <a:srgbClr val="FFFFFF"/>
          </a:solidFill>
          <a:ln w="12700">
            <a:solidFill>
              <a:srgbClr val="D5E3EA"/>
            </a:solidFill>
            <a:prstDash val="solid"/>
          </a:ln>
        </p:spPr>
      </p:sp>
      <p:sp>
        <p:nvSpPr>
          <p:cNvPr id="10" name="Shape 8"/>
          <p:cNvSpPr/>
          <p:nvPr/>
        </p:nvSpPr>
        <p:spPr>
          <a:xfrm>
            <a:off x="6446520" y="1810512"/>
            <a:ext cx="146304" cy="146304"/>
          </a:xfrm>
          <a:prstGeom prst="ellipse">
            <a:avLst/>
          </a:prstGeom>
          <a:solidFill>
            <a:srgbClr val="D85A30"/>
          </a:solidFill>
          <a:ln w="12700">
            <a:solidFill>
              <a:srgbClr val="D85A30"/>
            </a:solidFill>
            <a:prstDash val="solid"/>
          </a:ln>
        </p:spPr>
      </p:sp>
      <p:sp>
        <p:nvSpPr>
          <p:cNvPr id="11" name="Text 9"/>
          <p:cNvSpPr/>
          <p:nvPr/>
        </p:nvSpPr>
        <p:spPr>
          <a:xfrm>
            <a:off x="6693408" y="1691640"/>
            <a:ext cx="4754880" cy="384048"/>
          </a:xfrm>
          <a:prstGeom prst="rect">
            <a:avLst/>
          </a:prstGeom>
          <a:noFill/>
          <a:ln/>
        </p:spPr>
        <p:txBody>
          <a:bodyPr wrap="square" lIns="0" tIns="0" rIns="0" bIns="0" rtlCol="0" anchor="ctr"/>
          <a:lstStyle/>
          <a:p>
            <a:pPr indent="0" marL="0">
              <a:buNone/>
            </a:pPr>
            <a:r>
              <a:rPr lang="en-US" sz="1600" b="1" dirty="0">
                <a:solidFill>
                  <a:srgbClr val="21295C"/>
                </a:solidFill>
                <a:latin typeface="Cambria" pitchFamily="34" charset="0"/>
                <a:ea typeface="Cambria" pitchFamily="34" charset="-122"/>
                <a:cs typeface="Cambria" pitchFamily="34" charset="-120"/>
              </a:rPr>
              <a:t>Actions (trigger work)</a:t>
            </a:r>
            <a:endParaRPr lang="en-US" sz="1600" dirty="0"/>
          </a:p>
        </p:txBody>
      </p:sp>
      <p:sp>
        <p:nvSpPr>
          <p:cNvPr id="12" name="Text 10"/>
          <p:cNvSpPr/>
          <p:nvPr/>
        </p:nvSpPr>
        <p:spPr>
          <a:xfrm>
            <a:off x="6446520" y="2148840"/>
            <a:ext cx="4937760" cy="1554480"/>
          </a:xfrm>
          <a:prstGeom prst="rect">
            <a:avLst/>
          </a:prstGeom>
          <a:noFill/>
          <a:ln/>
        </p:spPr>
        <p:txBody>
          <a:bodyPr wrap="square" lIns="0" tIns="0" rIns="0" bIns="0" rtlCol="0" anchor="t"/>
          <a:lstStyle/>
          <a:p>
            <a:pPr indent="0" marL="0">
              <a:buNone/>
            </a:pPr>
            <a:r>
              <a:rPr lang="en-US" sz="1600" dirty="0">
                <a:solidFill>
                  <a:srgbClr val="16232A"/>
                </a:solidFill>
                <a:latin typeface="Calibri" pitchFamily="34" charset="0"/>
                <a:ea typeface="Calibri" pitchFamily="34" charset="-122"/>
                <a:cs typeface="Calibri" pitchFamily="34" charset="-120"/>
              </a:rPr>
              <a:t>count, show, collect, write. Spark optimises the whole plan, then executes it.</a:t>
            </a:r>
            <a:endParaRPr lang="en-US" sz="1600" dirty="0"/>
          </a:p>
        </p:txBody>
      </p:sp>
      <p:sp>
        <p:nvSpPr>
          <p:cNvPr id="13" name="Shape 11"/>
          <p:cNvSpPr/>
          <p:nvPr/>
        </p:nvSpPr>
        <p:spPr>
          <a:xfrm>
            <a:off x="548640" y="4297680"/>
            <a:ext cx="1828800" cy="731520"/>
          </a:xfrm>
          <a:prstGeom prst="roundRect">
            <a:avLst>
              <a:gd name="adj" fmla="val 7500"/>
            </a:avLst>
          </a:prstGeom>
          <a:solidFill>
            <a:srgbClr val="065A82"/>
          </a:solidFill>
          <a:ln w="12700">
            <a:solidFill>
              <a:srgbClr val="065A82"/>
            </a:solidFill>
            <a:prstDash val="solid"/>
          </a:ln>
        </p:spPr>
      </p:sp>
      <p:sp>
        <p:nvSpPr>
          <p:cNvPr id="14" name="Text 12"/>
          <p:cNvSpPr/>
          <p:nvPr/>
        </p:nvSpPr>
        <p:spPr>
          <a:xfrm>
            <a:off x="548640" y="4297680"/>
            <a:ext cx="1828800" cy="731520"/>
          </a:xfrm>
          <a:prstGeom prst="rect">
            <a:avLst/>
          </a:prstGeom>
          <a:noFill/>
          <a:ln/>
        </p:spPr>
        <p:txBody>
          <a:bodyPr wrap="square" lIns="50800" tIns="50800" rIns="50800" bIns="5080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read</a:t>
            </a:r>
            <a:endParaRPr lang="en-US" sz="1400" dirty="0"/>
          </a:p>
        </p:txBody>
      </p:sp>
      <p:sp>
        <p:nvSpPr>
          <p:cNvPr id="15" name="Shape 13"/>
          <p:cNvSpPr/>
          <p:nvPr/>
        </p:nvSpPr>
        <p:spPr>
          <a:xfrm>
            <a:off x="2377440" y="4663440"/>
            <a:ext cx="411480" cy="0"/>
          </a:xfrm>
          <a:prstGeom prst="line">
            <a:avLst/>
          </a:prstGeom>
          <a:noFill/>
          <a:ln w="25400">
            <a:solidFill>
              <a:srgbClr val="5A7480"/>
            </a:solidFill>
            <a:prstDash val="solid"/>
            <a:tailEnd type="triangle"/>
          </a:ln>
        </p:spPr>
      </p:sp>
      <p:sp>
        <p:nvSpPr>
          <p:cNvPr id="16" name="Shape 14"/>
          <p:cNvSpPr/>
          <p:nvPr/>
        </p:nvSpPr>
        <p:spPr>
          <a:xfrm>
            <a:off x="2788920" y="4297680"/>
            <a:ext cx="1828800" cy="731520"/>
          </a:xfrm>
          <a:prstGeom prst="roundRect">
            <a:avLst>
              <a:gd name="adj" fmla="val 7500"/>
            </a:avLst>
          </a:prstGeom>
          <a:solidFill>
            <a:srgbClr val="065A82"/>
          </a:solidFill>
          <a:ln w="12700">
            <a:solidFill>
              <a:srgbClr val="065A82"/>
            </a:solidFill>
            <a:prstDash val="solid"/>
          </a:ln>
        </p:spPr>
      </p:sp>
      <p:sp>
        <p:nvSpPr>
          <p:cNvPr id="17" name="Text 15"/>
          <p:cNvSpPr/>
          <p:nvPr/>
        </p:nvSpPr>
        <p:spPr>
          <a:xfrm>
            <a:off x="2788920" y="4297680"/>
            <a:ext cx="1828800" cy="731520"/>
          </a:xfrm>
          <a:prstGeom prst="rect">
            <a:avLst/>
          </a:prstGeom>
          <a:noFill/>
          <a:ln/>
        </p:spPr>
        <p:txBody>
          <a:bodyPr wrap="square" lIns="50800" tIns="50800" rIns="50800" bIns="5080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filter</a:t>
            </a:r>
            <a:endParaRPr lang="en-US" sz="1400" dirty="0"/>
          </a:p>
        </p:txBody>
      </p:sp>
      <p:sp>
        <p:nvSpPr>
          <p:cNvPr id="18" name="Shape 16"/>
          <p:cNvSpPr/>
          <p:nvPr/>
        </p:nvSpPr>
        <p:spPr>
          <a:xfrm>
            <a:off x="4617720" y="4663440"/>
            <a:ext cx="411480" cy="0"/>
          </a:xfrm>
          <a:prstGeom prst="line">
            <a:avLst/>
          </a:prstGeom>
          <a:noFill/>
          <a:ln w="25400">
            <a:solidFill>
              <a:srgbClr val="5A7480"/>
            </a:solidFill>
            <a:prstDash val="solid"/>
            <a:tailEnd type="triangle"/>
          </a:ln>
        </p:spPr>
      </p:sp>
      <p:sp>
        <p:nvSpPr>
          <p:cNvPr id="19" name="Shape 17"/>
          <p:cNvSpPr/>
          <p:nvPr/>
        </p:nvSpPr>
        <p:spPr>
          <a:xfrm>
            <a:off x="5029200" y="4297680"/>
            <a:ext cx="1828800" cy="731520"/>
          </a:xfrm>
          <a:prstGeom prst="roundRect">
            <a:avLst>
              <a:gd name="adj" fmla="val 7500"/>
            </a:avLst>
          </a:prstGeom>
          <a:solidFill>
            <a:srgbClr val="065A82"/>
          </a:solidFill>
          <a:ln w="12700">
            <a:solidFill>
              <a:srgbClr val="065A82"/>
            </a:solidFill>
            <a:prstDash val="solid"/>
          </a:ln>
        </p:spPr>
      </p:sp>
      <p:sp>
        <p:nvSpPr>
          <p:cNvPr id="20" name="Text 18"/>
          <p:cNvSpPr/>
          <p:nvPr/>
        </p:nvSpPr>
        <p:spPr>
          <a:xfrm>
            <a:off x="5029200" y="4297680"/>
            <a:ext cx="1828800" cy="731520"/>
          </a:xfrm>
          <a:prstGeom prst="rect">
            <a:avLst/>
          </a:prstGeom>
          <a:noFill/>
          <a:ln/>
        </p:spPr>
        <p:txBody>
          <a:bodyPr wrap="square" lIns="50800" tIns="50800" rIns="50800" bIns="5080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withColumn</a:t>
            </a:r>
            <a:endParaRPr lang="en-US" sz="1400" dirty="0"/>
          </a:p>
        </p:txBody>
      </p:sp>
      <p:sp>
        <p:nvSpPr>
          <p:cNvPr id="21" name="Shape 19"/>
          <p:cNvSpPr/>
          <p:nvPr/>
        </p:nvSpPr>
        <p:spPr>
          <a:xfrm>
            <a:off x="6858000" y="4663440"/>
            <a:ext cx="411480" cy="0"/>
          </a:xfrm>
          <a:prstGeom prst="line">
            <a:avLst/>
          </a:prstGeom>
          <a:noFill/>
          <a:ln w="25400">
            <a:solidFill>
              <a:srgbClr val="5A7480"/>
            </a:solidFill>
            <a:prstDash val="solid"/>
            <a:tailEnd type="triangle"/>
          </a:ln>
        </p:spPr>
      </p:sp>
      <p:sp>
        <p:nvSpPr>
          <p:cNvPr id="22" name="Shape 20"/>
          <p:cNvSpPr/>
          <p:nvPr/>
        </p:nvSpPr>
        <p:spPr>
          <a:xfrm>
            <a:off x="7269480" y="4297680"/>
            <a:ext cx="1828800" cy="731520"/>
          </a:xfrm>
          <a:prstGeom prst="roundRect">
            <a:avLst>
              <a:gd name="adj" fmla="val 7500"/>
            </a:avLst>
          </a:prstGeom>
          <a:solidFill>
            <a:srgbClr val="065A82"/>
          </a:solidFill>
          <a:ln w="12700">
            <a:solidFill>
              <a:srgbClr val="065A82"/>
            </a:solidFill>
            <a:prstDash val="solid"/>
          </a:ln>
        </p:spPr>
      </p:sp>
      <p:sp>
        <p:nvSpPr>
          <p:cNvPr id="23" name="Text 21"/>
          <p:cNvSpPr/>
          <p:nvPr/>
        </p:nvSpPr>
        <p:spPr>
          <a:xfrm>
            <a:off x="7269480" y="4297680"/>
            <a:ext cx="1828800" cy="731520"/>
          </a:xfrm>
          <a:prstGeom prst="rect">
            <a:avLst/>
          </a:prstGeom>
          <a:noFill/>
          <a:ln/>
        </p:spPr>
        <p:txBody>
          <a:bodyPr wrap="square" lIns="50800" tIns="50800" rIns="50800" bIns="5080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groupBy</a:t>
            </a:r>
            <a:endParaRPr lang="en-US" sz="1400" dirty="0"/>
          </a:p>
        </p:txBody>
      </p:sp>
      <p:sp>
        <p:nvSpPr>
          <p:cNvPr id="24" name="Shape 22"/>
          <p:cNvSpPr/>
          <p:nvPr/>
        </p:nvSpPr>
        <p:spPr>
          <a:xfrm>
            <a:off x="9098280" y="4663440"/>
            <a:ext cx="411480" cy="0"/>
          </a:xfrm>
          <a:prstGeom prst="line">
            <a:avLst/>
          </a:prstGeom>
          <a:noFill/>
          <a:ln w="25400">
            <a:solidFill>
              <a:srgbClr val="5A7480"/>
            </a:solidFill>
            <a:prstDash val="solid"/>
            <a:tailEnd type="triangle"/>
          </a:ln>
        </p:spPr>
      </p:sp>
      <p:sp>
        <p:nvSpPr>
          <p:cNvPr id="25" name="Shape 23"/>
          <p:cNvSpPr/>
          <p:nvPr/>
        </p:nvSpPr>
        <p:spPr>
          <a:xfrm>
            <a:off x="9509760" y="4297680"/>
            <a:ext cx="1828800" cy="731520"/>
          </a:xfrm>
          <a:prstGeom prst="roundRect">
            <a:avLst>
              <a:gd name="adj" fmla="val 7500"/>
            </a:avLst>
          </a:prstGeom>
          <a:solidFill>
            <a:srgbClr val="D85A30"/>
          </a:solidFill>
          <a:ln w="12700">
            <a:solidFill>
              <a:srgbClr val="D85A30"/>
            </a:solidFill>
            <a:prstDash val="solid"/>
          </a:ln>
        </p:spPr>
      </p:sp>
      <p:sp>
        <p:nvSpPr>
          <p:cNvPr id="26" name="Text 24"/>
          <p:cNvSpPr/>
          <p:nvPr/>
        </p:nvSpPr>
        <p:spPr>
          <a:xfrm>
            <a:off x="9509760" y="4297680"/>
            <a:ext cx="1828800" cy="731520"/>
          </a:xfrm>
          <a:prstGeom prst="rect">
            <a:avLst/>
          </a:prstGeom>
          <a:noFill/>
          <a:ln/>
        </p:spPr>
        <p:txBody>
          <a:bodyPr wrap="square" lIns="50800" tIns="50800" rIns="50800" bIns="5080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count()</a:t>
            </a:r>
            <a:endParaRPr lang="en-US" sz="1400" dirty="0"/>
          </a:p>
        </p:txBody>
      </p:sp>
      <p:sp>
        <p:nvSpPr>
          <p:cNvPr id="27" name="Text 25"/>
          <p:cNvSpPr/>
          <p:nvPr/>
        </p:nvSpPr>
        <p:spPr>
          <a:xfrm>
            <a:off x="548640" y="5349240"/>
            <a:ext cx="10972800" cy="822960"/>
          </a:xfrm>
          <a:prstGeom prst="rect">
            <a:avLst/>
          </a:prstGeom>
          <a:noFill/>
          <a:ln/>
        </p:spPr>
        <p:txBody>
          <a:bodyPr wrap="square" lIns="0" tIns="0" rIns="0" bIns="0" rtlCol="0" anchor="ctr"/>
          <a:lstStyle/>
          <a:p>
            <a:pPr indent="0" marL="0">
              <a:buNone/>
            </a:pPr>
            <a:r>
              <a:rPr lang="en-US" sz="1500" dirty="0">
                <a:solidFill>
                  <a:srgbClr val="16232A"/>
                </a:solidFill>
                <a:latin typeface="Calibri" pitchFamily="34" charset="0"/>
                <a:ea typeface="Calibri" pitchFamily="34" charset="-122"/>
                <a:cs typeface="Calibri" pitchFamily="34" charset="-120"/>
              </a:rPr>
              <a:t>Benefit: Spark can push filters early and skip unneeded columns. Caution: avoid collect() on big data; it pulls everything to the driver.</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3F8FA"/>
        </a:solidFill>
      </p:bgPr>
    </p:bg>
    <p:spTree>
      <p:nvGrpSpPr>
        <p:cNvPr id="1" name=""/>
        <p:cNvGrpSpPr/>
        <p:nvPr/>
      </p:nvGrpSpPr>
      <p:grpSpPr>
        <a:xfrm>
          <a:off x="0" y="0"/>
          <a:ext cx="0" cy="0"/>
          <a:chOff x="0" y="0"/>
          <a:chExt cx="0" cy="0"/>
        </a:xfrm>
      </p:grpSpPr>
      <p:sp>
        <p:nvSpPr>
          <p:cNvPr id="2" name="Text 0"/>
          <p:cNvSpPr/>
          <p:nvPr/>
        </p:nvSpPr>
        <p:spPr>
          <a:xfrm>
            <a:off x="548640" y="320040"/>
            <a:ext cx="8229600" cy="274320"/>
          </a:xfrm>
          <a:prstGeom prst="rect">
            <a:avLst/>
          </a:prstGeom>
          <a:noFill/>
          <a:ln/>
        </p:spPr>
        <p:txBody>
          <a:bodyPr wrap="square" lIns="0" tIns="0" rIns="0" bIns="0" rtlCol="0" anchor="ctr"/>
          <a:lstStyle/>
          <a:p>
            <a:pPr indent="0" marL="0">
              <a:buNone/>
            </a:pPr>
            <a:r>
              <a:rPr lang="en-US" sz="1200" b="1" spc="300" kern="0" dirty="0">
                <a:solidFill>
                  <a:srgbClr val="1C7293"/>
                </a:solidFill>
                <a:latin typeface="Calibri" pitchFamily="34" charset="0"/>
                <a:ea typeface="Calibri" pitchFamily="34" charset="-122"/>
                <a:cs typeface="Calibri" pitchFamily="34" charset="-120"/>
              </a:rPr>
              <a:t>PERFORMANCE</a:t>
            </a:r>
            <a:endParaRPr lang="en-US" sz="1200" dirty="0"/>
          </a:p>
        </p:txBody>
      </p:sp>
      <p:sp>
        <p:nvSpPr>
          <p:cNvPr id="3" name="Text 1"/>
          <p:cNvSpPr/>
          <p:nvPr/>
        </p:nvSpPr>
        <p:spPr>
          <a:xfrm>
            <a:off x="548640" y="594360"/>
            <a:ext cx="10972800" cy="731520"/>
          </a:xfrm>
          <a:prstGeom prst="rect">
            <a:avLst/>
          </a:prstGeom>
          <a:noFill/>
          <a:ln/>
        </p:spPr>
        <p:txBody>
          <a:bodyPr wrap="square" lIns="0" tIns="0" rIns="0" bIns="0" rtlCol="0" anchor="ctr"/>
          <a:lstStyle/>
          <a:p>
            <a:pPr indent="0" marL="0">
              <a:buNone/>
            </a:pPr>
            <a:r>
              <a:rPr lang="en-US" sz="3000" b="1" dirty="0">
                <a:solidFill>
                  <a:srgbClr val="21295C"/>
                </a:solidFill>
                <a:latin typeface="Cambria" pitchFamily="34" charset="0"/>
                <a:ea typeface="Cambria" pitchFamily="34" charset="-122"/>
                <a:cs typeface="Cambria" pitchFamily="34" charset="-120"/>
              </a:rPr>
              <a:t>Narrow vs Wide Transformations</a:t>
            </a:r>
            <a:endParaRPr lang="en-US" sz="3000" dirty="0"/>
          </a:p>
        </p:txBody>
      </p:sp>
      <p:sp>
        <p:nvSpPr>
          <p:cNvPr id="4" name="Text 2"/>
          <p:cNvSpPr/>
          <p:nvPr/>
        </p:nvSpPr>
        <p:spPr>
          <a:xfrm>
            <a:off x="11430000" y="6400800"/>
            <a:ext cx="548640" cy="274320"/>
          </a:xfrm>
          <a:prstGeom prst="rect">
            <a:avLst/>
          </a:prstGeom>
          <a:noFill/>
          <a:ln/>
        </p:spPr>
        <p:txBody>
          <a:bodyPr wrap="square" lIns="0" tIns="0" rIns="0" bIns="0" rtlCol="0" anchor="ctr"/>
          <a:lstStyle/>
          <a:p>
            <a:pPr algn="r" indent="0" marL="0">
              <a:buNone/>
            </a:pPr>
            <a:r>
              <a:rPr lang="en-US" sz="1000" dirty="0">
                <a:solidFill>
                  <a:srgbClr val="5A7480"/>
                </a:solidFill>
                <a:latin typeface="Calibri" pitchFamily="34" charset="0"/>
                <a:ea typeface="Calibri" pitchFamily="34" charset="-122"/>
                <a:cs typeface="Calibri" pitchFamily="34" charset="-120"/>
              </a:rPr>
              <a:t>15</a:t>
            </a:r>
            <a:endParaRPr lang="en-US" sz="1000" dirty="0"/>
          </a:p>
        </p:txBody>
      </p:sp>
      <p:sp>
        <p:nvSpPr>
          <p:cNvPr id="5" name="Text 3"/>
          <p:cNvSpPr/>
          <p:nvPr/>
        </p:nvSpPr>
        <p:spPr>
          <a:xfrm>
            <a:off x="548640" y="1463040"/>
            <a:ext cx="5303520" cy="365760"/>
          </a:xfrm>
          <a:prstGeom prst="rect">
            <a:avLst/>
          </a:prstGeom>
          <a:noFill/>
          <a:ln/>
        </p:spPr>
        <p:txBody>
          <a:bodyPr wrap="square" lIns="0" tIns="0" rIns="0" bIns="0" rtlCol="0" anchor="ctr"/>
          <a:lstStyle/>
          <a:p>
            <a:pPr indent="0" marL="0">
              <a:buNone/>
            </a:pPr>
            <a:r>
              <a:rPr lang="en-US" sz="1800" b="1" dirty="0">
                <a:solidFill>
                  <a:srgbClr val="2F8F5B"/>
                </a:solidFill>
                <a:latin typeface="Cambria" pitchFamily="34" charset="0"/>
                <a:ea typeface="Cambria" pitchFamily="34" charset="-122"/>
                <a:cs typeface="Cambria" pitchFamily="34" charset="-120"/>
              </a:rPr>
              <a:t>Narrow: no data movement</a:t>
            </a:r>
            <a:endParaRPr lang="en-US" sz="1800" dirty="0"/>
          </a:p>
        </p:txBody>
      </p:sp>
      <p:sp>
        <p:nvSpPr>
          <p:cNvPr id="6" name="Shape 4"/>
          <p:cNvSpPr/>
          <p:nvPr/>
        </p:nvSpPr>
        <p:spPr>
          <a:xfrm>
            <a:off x="731520" y="2011680"/>
            <a:ext cx="1188720" cy="502920"/>
          </a:xfrm>
          <a:prstGeom prst="roundRect">
            <a:avLst>
              <a:gd name="adj" fmla="val 10909"/>
            </a:avLst>
          </a:prstGeom>
          <a:solidFill>
            <a:srgbClr val="1C7293"/>
          </a:solidFill>
          <a:ln w="12700">
            <a:solidFill>
              <a:srgbClr val="1C7293"/>
            </a:solidFill>
            <a:prstDash val="solid"/>
          </a:ln>
        </p:spPr>
      </p:sp>
      <p:sp>
        <p:nvSpPr>
          <p:cNvPr id="7" name="Text 5"/>
          <p:cNvSpPr/>
          <p:nvPr/>
        </p:nvSpPr>
        <p:spPr>
          <a:xfrm>
            <a:off x="731520" y="2011680"/>
            <a:ext cx="1188720" cy="502920"/>
          </a:xfrm>
          <a:prstGeom prst="rect">
            <a:avLst/>
          </a:prstGeom>
          <a:noFill/>
          <a:ln/>
        </p:spPr>
        <p:txBody>
          <a:bodyPr wrap="square" lIns="50800" tIns="50800" rIns="50800" bIns="5080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P1</a:t>
            </a:r>
            <a:endParaRPr lang="en-US" sz="1300" dirty="0"/>
          </a:p>
        </p:txBody>
      </p:sp>
      <p:sp>
        <p:nvSpPr>
          <p:cNvPr id="8" name="Shape 6"/>
          <p:cNvSpPr/>
          <p:nvPr/>
        </p:nvSpPr>
        <p:spPr>
          <a:xfrm>
            <a:off x="1920240" y="2258568"/>
            <a:ext cx="1188720" cy="0"/>
          </a:xfrm>
          <a:prstGeom prst="line">
            <a:avLst/>
          </a:prstGeom>
          <a:noFill/>
          <a:ln w="25400">
            <a:solidFill>
              <a:srgbClr val="5A7480"/>
            </a:solidFill>
            <a:prstDash val="solid"/>
            <a:tailEnd type="triangle"/>
          </a:ln>
        </p:spPr>
      </p:sp>
      <p:sp>
        <p:nvSpPr>
          <p:cNvPr id="9" name="Shape 7"/>
          <p:cNvSpPr/>
          <p:nvPr/>
        </p:nvSpPr>
        <p:spPr>
          <a:xfrm>
            <a:off x="3108960" y="2011680"/>
            <a:ext cx="1188720" cy="502920"/>
          </a:xfrm>
          <a:prstGeom prst="roundRect">
            <a:avLst>
              <a:gd name="adj" fmla="val 10909"/>
            </a:avLst>
          </a:prstGeom>
          <a:solidFill>
            <a:srgbClr val="2F8F5B"/>
          </a:solidFill>
          <a:ln w="12700">
            <a:solidFill>
              <a:srgbClr val="2F8F5B"/>
            </a:solidFill>
            <a:prstDash val="solid"/>
          </a:ln>
        </p:spPr>
      </p:sp>
      <p:sp>
        <p:nvSpPr>
          <p:cNvPr id="10" name="Text 8"/>
          <p:cNvSpPr/>
          <p:nvPr/>
        </p:nvSpPr>
        <p:spPr>
          <a:xfrm>
            <a:off x="3108960" y="2011680"/>
            <a:ext cx="1188720" cy="502920"/>
          </a:xfrm>
          <a:prstGeom prst="rect">
            <a:avLst/>
          </a:prstGeom>
          <a:noFill/>
          <a:ln/>
        </p:spPr>
        <p:txBody>
          <a:bodyPr wrap="square" lIns="50800" tIns="50800" rIns="50800" bIns="5080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P1'</a:t>
            </a:r>
            <a:endParaRPr lang="en-US" sz="1300" dirty="0"/>
          </a:p>
        </p:txBody>
      </p:sp>
      <p:sp>
        <p:nvSpPr>
          <p:cNvPr id="11" name="Shape 9"/>
          <p:cNvSpPr/>
          <p:nvPr/>
        </p:nvSpPr>
        <p:spPr>
          <a:xfrm>
            <a:off x="731520" y="2743200"/>
            <a:ext cx="1188720" cy="502920"/>
          </a:xfrm>
          <a:prstGeom prst="roundRect">
            <a:avLst>
              <a:gd name="adj" fmla="val 10909"/>
            </a:avLst>
          </a:prstGeom>
          <a:solidFill>
            <a:srgbClr val="1C7293"/>
          </a:solidFill>
          <a:ln w="12700">
            <a:solidFill>
              <a:srgbClr val="1C7293"/>
            </a:solidFill>
            <a:prstDash val="solid"/>
          </a:ln>
        </p:spPr>
      </p:sp>
      <p:sp>
        <p:nvSpPr>
          <p:cNvPr id="12" name="Text 10"/>
          <p:cNvSpPr/>
          <p:nvPr/>
        </p:nvSpPr>
        <p:spPr>
          <a:xfrm>
            <a:off x="731520" y="2743200"/>
            <a:ext cx="1188720" cy="502920"/>
          </a:xfrm>
          <a:prstGeom prst="rect">
            <a:avLst/>
          </a:prstGeom>
          <a:noFill/>
          <a:ln/>
        </p:spPr>
        <p:txBody>
          <a:bodyPr wrap="square" lIns="50800" tIns="50800" rIns="50800" bIns="5080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P2</a:t>
            </a:r>
            <a:endParaRPr lang="en-US" sz="1300" dirty="0"/>
          </a:p>
        </p:txBody>
      </p:sp>
      <p:sp>
        <p:nvSpPr>
          <p:cNvPr id="13" name="Shape 11"/>
          <p:cNvSpPr/>
          <p:nvPr/>
        </p:nvSpPr>
        <p:spPr>
          <a:xfrm>
            <a:off x="1920240" y="2990088"/>
            <a:ext cx="1188720" cy="0"/>
          </a:xfrm>
          <a:prstGeom prst="line">
            <a:avLst/>
          </a:prstGeom>
          <a:noFill/>
          <a:ln w="25400">
            <a:solidFill>
              <a:srgbClr val="5A7480"/>
            </a:solidFill>
            <a:prstDash val="solid"/>
            <a:tailEnd type="triangle"/>
          </a:ln>
        </p:spPr>
      </p:sp>
      <p:sp>
        <p:nvSpPr>
          <p:cNvPr id="14" name="Shape 12"/>
          <p:cNvSpPr/>
          <p:nvPr/>
        </p:nvSpPr>
        <p:spPr>
          <a:xfrm>
            <a:off x="3108960" y="2743200"/>
            <a:ext cx="1188720" cy="502920"/>
          </a:xfrm>
          <a:prstGeom prst="roundRect">
            <a:avLst>
              <a:gd name="adj" fmla="val 10909"/>
            </a:avLst>
          </a:prstGeom>
          <a:solidFill>
            <a:srgbClr val="2F8F5B"/>
          </a:solidFill>
          <a:ln w="12700">
            <a:solidFill>
              <a:srgbClr val="2F8F5B"/>
            </a:solidFill>
            <a:prstDash val="solid"/>
          </a:ln>
        </p:spPr>
      </p:sp>
      <p:sp>
        <p:nvSpPr>
          <p:cNvPr id="15" name="Text 13"/>
          <p:cNvSpPr/>
          <p:nvPr/>
        </p:nvSpPr>
        <p:spPr>
          <a:xfrm>
            <a:off x="3108960" y="2743200"/>
            <a:ext cx="1188720" cy="502920"/>
          </a:xfrm>
          <a:prstGeom prst="rect">
            <a:avLst/>
          </a:prstGeom>
          <a:noFill/>
          <a:ln/>
        </p:spPr>
        <p:txBody>
          <a:bodyPr wrap="square" lIns="50800" tIns="50800" rIns="50800" bIns="5080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P2'</a:t>
            </a:r>
            <a:endParaRPr lang="en-US" sz="1300" dirty="0"/>
          </a:p>
        </p:txBody>
      </p:sp>
      <p:sp>
        <p:nvSpPr>
          <p:cNvPr id="16" name="Shape 14"/>
          <p:cNvSpPr/>
          <p:nvPr/>
        </p:nvSpPr>
        <p:spPr>
          <a:xfrm>
            <a:off x="731520" y="3474720"/>
            <a:ext cx="1188720" cy="502920"/>
          </a:xfrm>
          <a:prstGeom prst="roundRect">
            <a:avLst>
              <a:gd name="adj" fmla="val 10909"/>
            </a:avLst>
          </a:prstGeom>
          <a:solidFill>
            <a:srgbClr val="1C7293"/>
          </a:solidFill>
          <a:ln w="12700">
            <a:solidFill>
              <a:srgbClr val="1C7293"/>
            </a:solidFill>
            <a:prstDash val="solid"/>
          </a:ln>
        </p:spPr>
      </p:sp>
      <p:sp>
        <p:nvSpPr>
          <p:cNvPr id="17" name="Text 15"/>
          <p:cNvSpPr/>
          <p:nvPr/>
        </p:nvSpPr>
        <p:spPr>
          <a:xfrm>
            <a:off x="731520" y="3474720"/>
            <a:ext cx="1188720" cy="502920"/>
          </a:xfrm>
          <a:prstGeom prst="rect">
            <a:avLst/>
          </a:prstGeom>
          <a:noFill/>
          <a:ln/>
        </p:spPr>
        <p:txBody>
          <a:bodyPr wrap="square" lIns="50800" tIns="50800" rIns="50800" bIns="5080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P3</a:t>
            </a:r>
            <a:endParaRPr lang="en-US" sz="1300" dirty="0"/>
          </a:p>
        </p:txBody>
      </p:sp>
      <p:sp>
        <p:nvSpPr>
          <p:cNvPr id="18" name="Shape 16"/>
          <p:cNvSpPr/>
          <p:nvPr/>
        </p:nvSpPr>
        <p:spPr>
          <a:xfrm>
            <a:off x="1920240" y="3721608"/>
            <a:ext cx="1188720" cy="0"/>
          </a:xfrm>
          <a:prstGeom prst="line">
            <a:avLst/>
          </a:prstGeom>
          <a:noFill/>
          <a:ln w="25400">
            <a:solidFill>
              <a:srgbClr val="5A7480"/>
            </a:solidFill>
            <a:prstDash val="solid"/>
            <a:tailEnd type="triangle"/>
          </a:ln>
        </p:spPr>
      </p:sp>
      <p:sp>
        <p:nvSpPr>
          <p:cNvPr id="19" name="Shape 17"/>
          <p:cNvSpPr/>
          <p:nvPr/>
        </p:nvSpPr>
        <p:spPr>
          <a:xfrm>
            <a:off x="3108960" y="3474720"/>
            <a:ext cx="1188720" cy="502920"/>
          </a:xfrm>
          <a:prstGeom prst="roundRect">
            <a:avLst>
              <a:gd name="adj" fmla="val 10909"/>
            </a:avLst>
          </a:prstGeom>
          <a:solidFill>
            <a:srgbClr val="2F8F5B"/>
          </a:solidFill>
          <a:ln w="12700">
            <a:solidFill>
              <a:srgbClr val="2F8F5B"/>
            </a:solidFill>
            <a:prstDash val="solid"/>
          </a:ln>
        </p:spPr>
      </p:sp>
      <p:sp>
        <p:nvSpPr>
          <p:cNvPr id="20" name="Text 18"/>
          <p:cNvSpPr/>
          <p:nvPr/>
        </p:nvSpPr>
        <p:spPr>
          <a:xfrm>
            <a:off x="3108960" y="3474720"/>
            <a:ext cx="1188720" cy="502920"/>
          </a:xfrm>
          <a:prstGeom prst="rect">
            <a:avLst/>
          </a:prstGeom>
          <a:noFill/>
          <a:ln/>
        </p:spPr>
        <p:txBody>
          <a:bodyPr wrap="square" lIns="50800" tIns="50800" rIns="50800" bIns="5080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P3'</a:t>
            </a:r>
            <a:endParaRPr lang="en-US" sz="1300" dirty="0"/>
          </a:p>
        </p:txBody>
      </p:sp>
      <p:sp>
        <p:nvSpPr>
          <p:cNvPr id="21" name="Text 19"/>
          <p:cNvSpPr/>
          <p:nvPr/>
        </p:nvSpPr>
        <p:spPr>
          <a:xfrm>
            <a:off x="548640" y="4297680"/>
            <a:ext cx="5303520" cy="365760"/>
          </a:xfrm>
          <a:prstGeom prst="rect">
            <a:avLst/>
          </a:prstGeom>
          <a:noFill/>
          <a:ln/>
        </p:spPr>
        <p:txBody>
          <a:bodyPr wrap="square" lIns="0" tIns="0" rIns="0" bIns="0" rtlCol="0" anchor="ctr"/>
          <a:lstStyle/>
          <a:p>
            <a:pPr indent="0" marL="0">
              <a:buNone/>
            </a:pPr>
            <a:r>
              <a:rPr lang="en-US" sz="1300" dirty="0">
                <a:solidFill>
                  <a:srgbClr val="16232A"/>
                </a:solidFill>
                <a:latin typeface="Consolas" pitchFamily="34" charset="0"/>
                <a:ea typeface="Consolas" pitchFamily="34" charset="-122"/>
                <a:cs typeface="Consolas" pitchFamily="34" charset="-120"/>
              </a:rPr>
              <a:t>filter · select · withColumn</a:t>
            </a:r>
            <a:endParaRPr lang="en-US" sz="1300" dirty="0"/>
          </a:p>
        </p:txBody>
      </p:sp>
      <p:sp>
        <p:nvSpPr>
          <p:cNvPr id="22" name="Text 20"/>
          <p:cNvSpPr/>
          <p:nvPr/>
        </p:nvSpPr>
        <p:spPr>
          <a:xfrm>
            <a:off x="6309360" y="1463040"/>
            <a:ext cx="5303520" cy="365760"/>
          </a:xfrm>
          <a:prstGeom prst="rect">
            <a:avLst/>
          </a:prstGeom>
          <a:noFill/>
          <a:ln/>
        </p:spPr>
        <p:txBody>
          <a:bodyPr wrap="square" lIns="0" tIns="0" rIns="0" bIns="0" rtlCol="0" anchor="ctr"/>
          <a:lstStyle/>
          <a:p>
            <a:pPr indent="0" marL="0">
              <a:buNone/>
            </a:pPr>
            <a:r>
              <a:rPr lang="en-US" sz="1800" b="1" dirty="0">
                <a:solidFill>
                  <a:srgbClr val="D85A30"/>
                </a:solidFill>
                <a:latin typeface="Cambria" pitchFamily="34" charset="0"/>
                <a:ea typeface="Cambria" pitchFamily="34" charset="-122"/>
                <a:cs typeface="Cambria" pitchFamily="34" charset="-120"/>
              </a:rPr>
              <a:t>Wide: shuffle across the network</a:t>
            </a:r>
            <a:endParaRPr lang="en-US" sz="1800" dirty="0"/>
          </a:p>
        </p:txBody>
      </p:sp>
      <p:sp>
        <p:nvSpPr>
          <p:cNvPr id="23" name="Shape 21"/>
          <p:cNvSpPr/>
          <p:nvPr/>
        </p:nvSpPr>
        <p:spPr>
          <a:xfrm>
            <a:off x="6492240" y="2011680"/>
            <a:ext cx="1188720" cy="502920"/>
          </a:xfrm>
          <a:prstGeom prst="roundRect">
            <a:avLst>
              <a:gd name="adj" fmla="val 10909"/>
            </a:avLst>
          </a:prstGeom>
          <a:solidFill>
            <a:srgbClr val="1C7293"/>
          </a:solidFill>
          <a:ln w="12700">
            <a:solidFill>
              <a:srgbClr val="1C7293"/>
            </a:solidFill>
            <a:prstDash val="solid"/>
          </a:ln>
        </p:spPr>
      </p:sp>
      <p:sp>
        <p:nvSpPr>
          <p:cNvPr id="24" name="Text 22"/>
          <p:cNvSpPr/>
          <p:nvPr/>
        </p:nvSpPr>
        <p:spPr>
          <a:xfrm>
            <a:off x="6492240" y="2011680"/>
            <a:ext cx="1188720" cy="502920"/>
          </a:xfrm>
          <a:prstGeom prst="rect">
            <a:avLst/>
          </a:prstGeom>
          <a:noFill/>
          <a:ln/>
        </p:spPr>
        <p:txBody>
          <a:bodyPr wrap="square" lIns="50800" tIns="50800" rIns="50800" bIns="5080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P1</a:t>
            </a:r>
            <a:endParaRPr lang="en-US" sz="1300" dirty="0"/>
          </a:p>
        </p:txBody>
      </p:sp>
      <p:sp>
        <p:nvSpPr>
          <p:cNvPr id="25" name="Shape 23"/>
          <p:cNvSpPr/>
          <p:nvPr/>
        </p:nvSpPr>
        <p:spPr>
          <a:xfrm>
            <a:off x="9692640" y="2011680"/>
            <a:ext cx="1188720" cy="502920"/>
          </a:xfrm>
          <a:prstGeom prst="roundRect">
            <a:avLst>
              <a:gd name="adj" fmla="val 10909"/>
            </a:avLst>
          </a:prstGeom>
          <a:solidFill>
            <a:srgbClr val="D85A30"/>
          </a:solidFill>
          <a:ln w="12700">
            <a:solidFill>
              <a:srgbClr val="D85A30"/>
            </a:solidFill>
            <a:prstDash val="solid"/>
          </a:ln>
        </p:spPr>
      </p:sp>
      <p:sp>
        <p:nvSpPr>
          <p:cNvPr id="26" name="Text 24"/>
          <p:cNvSpPr/>
          <p:nvPr/>
        </p:nvSpPr>
        <p:spPr>
          <a:xfrm>
            <a:off x="9692640" y="2011680"/>
            <a:ext cx="1188720" cy="502920"/>
          </a:xfrm>
          <a:prstGeom prst="rect">
            <a:avLst/>
          </a:prstGeom>
          <a:noFill/>
          <a:ln/>
        </p:spPr>
        <p:txBody>
          <a:bodyPr wrap="square" lIns="50800" tIns="50800" rIns="50800" bIns="5080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Q1</a:t>
            </a:r>
            <a:endParaRPr lang="en-US" sz="1300" dirty="0"/>
          </a:p>
        </p:txBody>
      </p:sp>
      <p:sp>
        <p:nvSpPr>
          <p:cNvPr id="27" name="Shape 25"/>
          <p:cNvSpPr/>
          <p:nvPr/>
        </p:nvSpPr>
        <p:spPr>
          <a:xfrm>
            <a:off x="6492240" y="2743200"/>
            <a:ext cx="1188720" cy="502920"/>
          </a:xfrm>
          <a:prstGeom prst="roundRect">
            <a:avLst>
              <a:gd name="adj" fmla="val 10909"/>
            </a:avLst>
          </a:prstGeom>
          <a:solidFill>
            <a:srgbClr val="1C7293"/>
          </a:solidFill>
          <a:ln w="12700">
            <a:solidFill>
              <a:srgbClr val="1C7293"/>
            </a:solidFill>
            <a:prstDash val="solid"/>
          </a:ln>
        </p:spPr>
      </p:sp>
      <p:sp>
        <p:nvSpPr>
          <p:cNvPr id="28" name="Text 26"/>
          <p:cNvSpPr/>
          <p:nvPr/>
        </p:nvSpPr>
        <p:spPr>
          <a:xfrm>
            <a:off x="6492240" y="2743200"/>
            <a:ext cx="1188720" cy="502920"/>
          </a:xfrm>
          <a:prstGeom prst="rect">
            <a:avLst/>
          </a:prstGeom>
          <a:noFill/>
          <a:ln/>
        </p:spPr>
        <p:txBody>
          <a:bodyPr wrap="square" lIns="50800" tIns="50800" rIns="50800" bIns="5080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P2</a:t>
            </a:r>
            <a:endParaRPr lang="en-US" sz="1300" dirty="0"/>
          </a:p>
        </p:txBody>
      </p:sp>
      <p:sp>
        <p:nvSpPr>
          <p:cNvPr id="29" name="Shape 27"/>
          <p:cNvSpPr/>
          <p:nvPr/>
        </p:nvSpPr>
        <p:spPr>
          <a:xfrm>
            <a:off x="9692640" y="2743200"/>
            <a:ext cx="1188720" cy="502920"/>
          </a:xfrm>
          <a:prstGeom prst="roundRect">
            <a:avLst>
              <a:gd name="adj" fmla="val 10909"/>
            </a:avLst>
          </a:prstGeom>
          <a:solidFill>
            <a:srgbClr val="D85A30"/>
          </a:solidFill>
          <a:ln w="12700">
            <a:solidFill>
              <a:srgbClr val="D85A30"/>
            </a:solidFill>
            <a:prstDash val="solid"/>
          </a:ln>
        </p:spPr>
      </p:sp>
      <p:sp>
        <p:nvSpPr>
          <p:cNvPr id="30" name="Text 28"/>
          <p:cNvSpPr/>
          <p:nvPr/>
        </p:nvSpPr>
        <p:spPr>
          <a:xfrm>
            <a:off x="9692640" y="2743200"/>
            <a:ext cx="1188720" cy="502920"/>
          </a:xfrm>
          <a:prstGeom prst="rect">
            <a:avLst/>
          </a:prstGeom>
          <a:noFill/>
          <a:ln/>
        </p:spPr>
        <p:txBody>
          <a:bodyPr wrap="square" lIns="50800" tIns="50800" rIns="50800" bIns="5080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Q2</a:t>
            </a:r>
            <a:endParaRPr lang="en-US" sz="1300" dirty="0"/>
          </a:p>
        </p:txBody>
      </p:sp>
      <p:sp>
        <p:nvSpPr>
          <p:cNvPr id="31" name="Shape 29"/>
          <p:cNvSpPr/>
          <p:nvPr/>
        </p:nvSpPr>
        <p:spPr>
          <a:xfrm>
            <a:off x="6492240" y="3474720"/>
            <a:ext cx="1188720" cy="502920"/>
          </a:xfrm>
          <a:prstGeom prst="roundRect">
            <a:avLst>
              <a:gd name="adj" fmla="val 10909"/>
            </a:avLst>
          </a:prstGeom>
          <a:solidFill>
            <a:srgbClr val="1C7293"/>
          </a:solidFill>
          <a:ln w="12700">
            <a:solidFill>
              <a:srgbClr val="1C7293"/>
            </a:solidFill>
            <a:prstDash val="solid"/>
          </a:ln>
        </p:spPr>
      </p:sp>
      <p:sp>
        <p:nvSpPr>
          <p:cNvPr id="32" name="Text 30"/>
          <p:cNvSpPr/>
          <p:nvPr/>
        </p:nvSpPr>
        <p:spPr>
          <a:xfrm>
            <a:off x="6492240" y="3474720"/>
            <a:ext cx="1188720" cy="502920"/>
          </a:xfrm>
          <a:prstGeom prst="rect">
            <a:avLst/>
          </a:prstGeom>
          <a:noFill/>
          <a:ln/>
        </p:spPr>
        <p:txBody>
          <a:bodyPr wrap="square" lIns="50800" tIns="50800" rIns="50800" bIns="5080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P3</a:t>
            </a:r>
            <a:endParaRPr lang="en-US" sz="1300" dirty="0"/>
          </a:p>
        </p:txBody>
      </p:sp>
      <p:sp>
        <p:nvSpPr>
          <p:cNvPr id="33" name="Shape 31"/>
          <p:cNvSpPr/>
          <p:nvPr/>
        </p:nvSpPr>
        <p:spPr>
          <a:xfrm>
            <a:off x="9692640" y="3474720"/>
            <a:ext cx="1188720" cy="502920"/>
          </a:xfrm>
          <a:prstGeom prst="roundRect">
            <a:avLst>
              <a:gd name="adj" fmla="val 10909"/>
            </a:avLst>
          </a:prstGeom>
          <a:solidFill>
            <a:srgbClr val="D85A30"/>
          </a:solidFill>
          <a:ln w="12700">
            <a:solidFill>
              <a:srgbClr val="D85A30"/>
            </a:solidFill>
            <a:prstDash val="solid"/>
          </a:ln>
        </p:spPr>
      </p:sp>
      <p:sp>
        <p:nvSpPr>
          <p:cNvPr id="34" name="Text 32"/>
          <p:cNvSpPr/>
          <p:nvPr/>
        </p:nvSpPr>
        <p:spPr>
          <a:xfrm>
            <a:off x="9692640" y="3474720"/>
            <a:ext cx="1188720" cy="502920"/>
          </a:xfrm>
          <a:prstGeom prst="rect">
            <a:avLst/>
          </a:prstGeom>
          <a:noFill/>
          <a:ln/>
        </p:spPr>
        <p:txBody>
          <a:bodyPr wrap="square" lIns="50800" tIns="50800" rIns="50800" bIns="5080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Q3</a:t>
            </a:r>
            <a:endParaRPr lang="en-US" sz="1300" dirty="0"/>
          </a:p>
        </p:txBody>
      </p:sp>
      <p:sp>
        <p:nvSpPr>
          <p:cNvPr id="35" name="Shape 33"/>
          <p:cNvSpPr/>
          <p:nvPr/>
        </p:nvSpPr>
        <p:spPr>
          <a:xfrm>
            <a:off x="7680960" y="2258568"/>
            <a:ext cx="2011680" cy="0"/>
          </a:xfrm>
          <a:prstGeom prst="line">
            <a:avLst/>
          </a:prstGeom>
          <a:noFill/>
          <a:ln w="12700">
            <a:solidFill>
              <a:srgbClr val="5A7480"/>
            </a:solidFill>
            <a:prstDash val="solid"/>
          </a:ln>
        </p:spPr>
      </p:sp>
      <p:sp>
        <p:nvSpPr>
          <p:cNvPr id="36" name="Shape 34"/>
          <p:cNvSpPr/>
          <p:nvPr/>
        </p:nvSpPr>
        <p:spPr>
          <a:xfrm>
            <a:off x="7680960" y="2258568"/>
            <a:ext cx="2011680" cy="731520"/>
          </a:xfrm>
          <a:prstGeom prst="line">
            <a:avLst/>
          </a:prstGeom>
          <a:noFill/>
          <a:ln w="12700">
            <a:solidFill>
              <a:srgbClr val="5A7480"/>
            </a:solidFill>
            <a:prstDash val="solid"/>
          </a:ln>
        </p:spPr>
      </p:sp>
      <p:sp>
        <p:nvSpPr>
          <p:cNvPr id="37" name="Shape 35"/>
          <p:cNvSpPr/>
          <p:nvPr/>
        </p:nvSpPr>
        <p:spPr>
          <a:xfrm>
            <a:off x="7680960" y="2258568"/>
            <a:ext cx="2011680" cy="1463040"/>
          </a:xfrm>
          <a:prstGeom prst="line">
            <a:avLst/>
          </a:prstGeom>
          <a:noFill/>
          <a:ln w="12700">
            <a:solidFill>
              <a:srgbClr val="5A7480"/>
            </a:solidFill>
            <a:prstDash val="solid"/>
          </a:ln>
        </p:spPr>
      </p:sp>
      <p:sp>
        <p:nvSpPr>
          <p:cNvPr id="38" name="Shape 36"/>
          <p:cNvSpPr/>
          <p:nvPr/>
        </p:nvSpPr>
        <p:spPr>
          <a:xfrm flipV="1">
            <a:off x="7680960" y="2258568"/>
            <a:ext cx="2011680" cy="731520"/>
          </a:xfrm>
          <a:prstGeom prst="line">
            <a:avLst/>
          </a:prstGeom>
          <a:noFill/>
          <a:ln w="12700">
            <a:solidFill>
              <a:srgbClr val="5A7480"/>
            </a:solidFill>
            <a:prstDash val="solid"/>
          </a:ln>
        </p:spPr>
      </p:sp>
      <p:sp>
        <p:nvSpPr>
          <p:cNvPr id="39" name="Shape 37"/>
          <p:cNvSpPr/>
          <p:nvPr/>
        </p:nvSpPr>
        <p:spPr>
          <a:xfrm>
            <a:off x="7680960" y="2990088"/>
            <a:ext cx="2011680" cy="0"/>
          </a:xfrm>
          <a:prstGeom prst="line">
            <a:avLst/>
          </a:prstGeom>
          <a:noFill/>
          <a:ln w="12700">
            <a:solidFill>
              <a:srgbClr val="5A7480"/>
            </a:solidFill>
            <a:prstDash val="solid"/>
          </a:ln>
        </p:spPr>
      </p:sp>
      <p:sp>
        <p:nvSpPr>
          <p:cNvPr id="40" name="Shape 38"/>
          <p:cNvSpPr/>
          <p:nvPr/>
        </p:nvSpPr>
        <p:spPr>
          <a:xfrm>
            <a:off x="7680960" y="2990088"/>
            <a:ext cx="2011680" cy="731520"/>
          </a:xfrm>
          <a:prstGeom prst="line">
            <a:avLst/>
          </a:prstGeom>
          <a:noFill/>
          <a:ln w="12700">
            <a:solidFill>
              <a:srgbClr val="5A7480"/>
            </a:solidFill>
            <a:prstDash val="solid"/>
          </a:ln>
        </p:spPr>
      </p:sp>
      <p:sp>
        <p:nvSpPr>
          <p:cNvPr id="41" name="Shape 39"/>
          <p:cNvSpPr/>
          <p:nvPr/>
        </p:nvSpPr>
        <p:spPr>
          <a:xfrm flipV="1">
            <a:off x="7680960" y="2258568"/>
            <a:ext cx="2011680" cy="1463040"/>
          </a:xfrm>
          <a:prstGeom prst="line">
            <a:avLst/>
          </a:prstGeom>
          <a:noFill/>
          <a:ln w="12700">
            <a:solidFill>
              <a:srgbClr val="5A7480"/>
            </a:solidFill>
            <a:prstDash val="solid"/>
          </a:ln>
        </p:spPr>
      </p:sp>
      <p:sp>
        <p:nvSpPr>
          <p:cNvPr id="42" name="Shape 40"/>
          <p:cNvSpPr/>
          <p:nvPr/>
        </p:nvSpPr>
        <p:spPr>
          <a:xfrm flipV="1">
            <a:off x="7680960" y="2990088"/>
            <a:ext cx="2011680" cy="731520"/>
          </a:xfrm>
          <a:prstGeom prst="line">
            <a:avLst/>
          </a:prstGeom>
          <a:noFill/>
          <a:ln w="12700">
            <a:solidFill>
              <a:srgbClr val="5A7480"/>
            </a:solidFill>
            <a:prstDash val="solid"/>
          </a:ln>
        </p:spPr>
      </p:sp>
      <p:sp>
        <p:nvSpPr>
          <p:cNvPr id="43" name="Shape 41"/>
          <p:cNvSpPr/>
          <p:nvPr/>
        </p:nvSpPr>
        <p:spPr>
          <a:xfrm>
            <a:off x="7680960" y="3721608"/>
            <a:ext cx="2011680" cy="0"/>
          </a:xfrm>
          <a:prstGeom prst="line">
            <a:avLst/>
          </a:prstGeom>
          <a:noFill/>
          <a:ln w="12700">
            <a:solidFill>
              <a:srgbClr val="5A7480"/>
            </a:solidFill>
            <a:prstDash val="solid"/>
          </a:ln>
        </p:spPr>
      </p:sp>
      <p:sp>
        <p:nvSpPr>
          <p:cNvPr id="44" name="Text 42"/>
          <p:cNvSpPr/>
          <p:nvPr/>
        </p:nvSpPr>
        <p:spPr>
          <a:xfrm>
            <a:off x="6309360" y="4297680"/>
            <a:ext cx="5303520" cy="365760"/>
          </a:xfrm>
          <a:prstGeom prst="rect">
            <a:avLst/>
          </a:prstGeom>
          <a:noFill/>
          <a:ln/>
        </p:spPr>
        <p:txBody>
          <a:bodyPr wrap="square" lIns="0" tIns="0" rIns="0" bIns="0" rtlCol="0" anchor="ctr"/>
          <a:lstStyle/>
          <a:p>
            <a:pPr indent="0" marL="0">
              <a:buNone/>
            </a:pPr>
            <a:r>
              <a:rPr lang="en-US" sz="1300" dirty="0">
                <a:solidFill>
                  <a:srgbClr val="16232A"/>
                </a:solidFill>
                <a:latin typeface="Consolas" pitchFamily="34" charset="0"/>
                <a:ea typeface="Consolas" pitchFamily="34" charset="-122"/>
                <a:cs typeface="Consolas" pitchFamily="34" charset="-120"/>
              </a:rPr>
              <a:t>groupBy · join · distinct · orderBy</a:t>
            </a:r>
            <a:endParaRPr lang="en-US" sz="1300" dirty="0"/>
          </a:p>
        </p:txBody>
      </p:sp>
      <p:sp>
        <p:nvSpPr>
          <p:cNvPr id="45" name="Shape 43"/>
          <p:cNvSpPr/>
          <p:nvPr/>
        </p:nvSpPr>
        <p:spPr>
          <a:xfrm>
            <a:off x="548640" y="4937760"/>
            <a:ext cx="11064240" cy="1097280"/>
          </a:xfrm>
          <a:prstGeom prst="roundRect">
            <a:avLst>
              <a:gd name="adj" fmla="val 6667"/>
            </a:avLst>
          </a:prstGeom>
          <a:solidFill>
            <a:srgbClr val="065A82"/>
          </a:solidFill>
          <a:ln w="12700">
            <a:solidFill>
              <a:srgbClr val="065A82"/>
            </a:solidFill>
            <a:prstDash val="solid"/>
          </a:ln>
        </p:spPr>
      </p:sp>
      <p:sp>
        <p:nvSpPr>
          <p:cNvPr id="46" name="Text 44"/>
          <p:cNvSpPr/>
          <p:nvPr/>
        </p:nvSpPr>
        <p:spPr>
          <a:xfrm>
            <a:off x="822960" y="4937760"/>
            <a:ext cx="10515600" cy="10972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Shuffles are the main cost of distributed jobs. Filter early, select only needed columns, and deduplicate once, not repeatedly.</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3F8FA"/>
        </a:solidFill>
      </p:bgPr>
    </p:bg>
    <p:spTree>
      <p:nvGrpSpPr>
        <p:cNvPr id="1" name=""/>
        <p:cNvGrpSpPr/>
        <p:nvPr/>
      </p:nvGrpSpPr>
      <p:grpSpPr>
        <a:xfrm>
          <a:off x="0" y="0"/>
          <a:ext cx="0" cy="0"/>
          <a:chOff x="0" y="0"/>
          <a:chExt cx="0" cy="0"/>
        </a:xfrm>
      </p:grpSpPr>
      <p:sp>
        <p:nvSpPr>
          <p:cNvPr id="2" name="Text 0"/>
          <p:cNvSpPr/>
          <p:nvPr/>
        </p:nvSpPr>
        <p:spPr>
          <a:xfrm>
            <a:off x="548640" y="320040"/>
            <a:ext cx="8229600" cy="274320"/>
          </a:xfrm>
          <a:prstGeom prst="rect">
            <a:avLst/>
          </a:prstGeom>
          <a:noFill/>
          <a:ln/>
        </p:spPr>
        <p:txBody>
          <a:bodyPr wrap="square" lIns="0" tIns="0" rIns="0" bIns="0" rtlCol="0" anchor="ctr"/>
          <a:lstStyle/>
          <a:p>
            <a:pPr indent="0" marL="0">
              <a:buNone/>
            </a:pPr>
            <a:r>
              <a:rPr lang="en-US" sz="1200" b="1" spc="300" kern="0" dirty="0">
                <a:solidFill>
                  <a:srgbClr val="1C7293"/>
                </a:solidFill>
                <a:latin typeface="Calibri" pitchFamily="34" charset="0"/>
                <a:ea typeface="Calibri" pitchFamily="34" charset="-122"/>
                <a:cs typeface="Calibri" pitchFamily="34" charset="-120"/>
              </a:rPr>
              <a:t>PYSPARK</a:t>
            </a:r>
            <a:endParaRPr lang="en-US" sz="1200" dirty="0"/>
          </a:p>
        </p:txBody>
      </p:sp>
      <p:sp>
        <p:nvSpPr>
          <p:cNvPr id="3" name="Text 1"/>
          <p:cNvSpPr/>
          <p:nvPr/>
        </p:nvSpPr>
        <p:spPr>
          <a:xfrm>
            <a:off x="548640" y="594360"/>
            <a:ext cx="10972800" cy="731520"/>
          </a:xfrm>
          <a:prstGeom prst="rect">
            <a:avLst/>
          </a:prstGeom>
          <a:noFill/>
          <a:ln/>
        </p:spPr>
        <p:txBody>
          <a:bodyPr wrap="square" lIns="0" tIns="0" rIns="0" bIns="0" rtlCol="0" anchor="ctr"/>
          <a:lstStyle/>
          <a:p>
            <a:pPr indent="0" marL="0">
              <a:buNone/>
            </a:pPr>
            <a:r>
              <a:rPr lang="en-US" sz="3000" b="1" dirty="0">
                <a:solidFill>
                  <a:srgbClr val="21295C"/>
                </a:solidFill>
                <a:latin typeface="Cambria" pitchFamily="34" charset="0"/>
                <a:ea typeface="Cambria" pitchFamily="34" charset="-122"/>
                <a:cs typeface="Cambria" pitchFamily="34" charset="-120"/>
              </a:rPr>
              <a:t>Reading and Flattening JSON</a:t>
            </a:r>
            <a:endParaRPr lang="en-US" sz="3000" dirty="0"/>
          </a:p>
        </p:txBody>
      </p:sp>
      <p:sp>
        <p:nvSpPr>
          <p:cNvPr id="4" name="Text 2"/>
          <p:cNvSpPr/>
          <p:nvPr/>
        </p:nvSpPr>
        <p:spPr>
          <a:xfrm>
            <a:off x="11430000" y="6400800"/>
            <a:ext cx="548640" cy="274320"/>
          </a:xfrm>
          <a:prstGeom prst="rect">
            <a:avLst/>
          </a:prstGeom>
          <a:noFill/>
          <a:ln/>
        </p:spPr>
        <p:txBody>
          <a:bodyPr wrap="square" lIns="0" tIns="0" rIns="0" bIns="0" rtlCol="0" anchor="ctr"/>
          <a:lstStyle/>
          <a:p>
            <a:pPr algn="r" indent="0" marL="0">
              <a:buNone/>
            </a:pPr>
            <a:r>
              <a:rPr lang="en-US" sz="1000" dirty="0">
                <a:solidFill>
                  <a:srgbClr val="5A7480"/>
                </a:solidFill>
                <a:latin typeface="Calibri" pitchFamily="34" charset="0"/>
                <a:ea typeface="Calibri" pitchFamily="34" charset="-122"/>
                <a:cs typeface="Calibri" pitchFamily="34" charset="-120"/>
              </a:rPr>
              <a:t>16</a:t>
            </a:r>
            <a:endParaRPr lang="en-US" sz="1000" dirty="0"/>
          </a:p>
        </p:txBody>
      </p:sp>
      <p:sp>
        <p:nvSpPr>
          <p:cNvPr id="5" name="Shape 3"/>
          <p:cNvSpPr/>
          <p:nvPr/>
        </p:nvSpPr>
        <p:spPr>
          <a:xfrm>
            <a:off x="548640" y="1554480"/>
            <a:ext cx="6949440" cy="4480560"/>
          </a:xfrm>
          <a:prstGeom prst="roundRect">
            <a:avLst>
              <a:gd name="adj" fmla="val 1224"/>
            </a:avLst>
          </a:prstGeom>
          <a:solidFill>
            <a:srgbClr val="0F1B2D"/>
          </a:solidFill>
          <a:ln w="12700">
            <a:solidFill>
              <a:srgbClr val="0F1B2D"/>
            </a:solidFill>
            <a:prstDash val="solid"/>
          </a:ln>
        </p:spPr>
      </p:sp>
      <p:sp>
        <p:nvSpPr>
          <p:cNvPr id="6" name="Text 4"/>
          <p:cNvSpPr/>
          <p:nvPr/>
        </p:nvSpPr>
        <p:spPr>
          <a:xfrm>
            <a:off x="731520" y="1664208"/>
            <a:ext cx="6583680" cy="4261104"/>
          </a:xfrm>
          <a:prstGeom prst="rect">
            <a:avLst/>
          </a:prstGeom>
          <a:noFill/>
          <a:ln/>
        </p:spPr>
        <p:txBody>
          <a:bodyPr wrap="square" lIns="0" tIns="0" rIns="0" bIns="0" rtlCol="0" anchor="t"/>
          <a:lstStyle/>
          <a:p>
            <a:pPr indent="0" marL="0">
              <a:buNone/>
            </a:pPr>
            <a:r>
              <a:rPr lang="en-US" sz="1300" dirty="0">
                <a:solidFill>
                  <a:srgbClr val="D6E6EE"/>
                </a:solidFill>
                <a:latin typeface="Consolas" pitchFamily="34" charset="0"/>
                <a:ea typeface="Consolas" pitchFamily="34" charset="-122"/>
                <a:cs typeface="Consolas" pitchFamily="34" charset="-120"/>
              </a:rPr>
              <a:t>from pyspark.sql import SparkSession, functions as F</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from pyspark.sql.types import *</a:t>
            </a:r>
            <a:endParaRPr lang="en-US" sz="1300" dirty="0"/>
          </a:p>
          <a:p>
            <a:pPr indent="0" marL="0">
              <a:buNone/>
            </a:pP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spark = SparkSession.builder.appName("w4").getOrCreate()</a:t>
            </a:r>
            <a:endParaRPr lang="en-US" sz="1300" dirty="0"/>
          </a:p>
          <a:p>
            <a:pPr indent="0" marL="0">
              <a:buNone/>
            </a:pP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schema = StructType([</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  StructField("hotel_id", StringType()),</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  StructField("location", StructType([</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      StructField("city", StringType())])),</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  StructField("reviews", ArrayType(StructType([</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      StructField("user", StringType()),</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      StructField("rating", DoubleType()),</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      StructField("text", StringType())])))</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a:t>
            </a:r>
            <a:endParaRPr lang="en-US" sz="1300" dirty="0"/>
          </a:p>
          <a:p>
            <a:pPr indent="0" marL="0">
              <a:buNone/>
            </a:pP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df = spark.read.schema(schema).json("reviews/*.json")</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flat = (df.select("hotel_id", "location.city",</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          F.explode("reviews").alias("r"))</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          .select("hotel_id", "city", "r.*"))</a:t>
            </a:r>
            <a:endParaRPr lang="en-US" sz="1300" dirty="0"/>
          </a:p>
        </p:txBody>
      </p:sp>
      <p:sp>
        <p:nvSpPr>
          <p:cNvPr id="7" name="Text 5"/>
          <p:cNvSpPr/>
          <p:nvPr/>
        </p:nvSpPr>
        <p:spPr>
          <a:xfrm>
            <a:off x="7772400" y="1645920"/>
            <a:ext cx="3931920" cy="4114800"/>
          </a:xfrm>
          <a:prstGeom prst="rect">
            <a:avLst/>
          </a:prstGeom>
          <a:noFill/>
          <a:ln/>
        </p:spPr>
        <p:txBody>
          <a:bodyPr wrap="square" lIns="0" tIns="0" rIns="0" bIns="0" rtlCol="0" anchor="t"/>
          <a:lstStyle/>
          <a:p>
            <a:pPr marL="342900" indent="-342900">
              <a:spcAft>
                <a:spcPts val="800"/>
              </a:spcAft>
              <a:buSzPct val="100000"/>
              <a:buChar char="•"/>
            </a:pPr>
            <a:r>
              <a:rPr lang="en-US" sz="1700" dirty="0">
                <a:solidFill>
                  <a:srgbClr val="16232A"/>
                </a:solidFill>
                <a:latin typeface="Calibri" pitchFamily="34" charset="0"/>
                <a:ea typeface="Calibri" pitchFamily="34" charset="-122"/>
                <a:cs typeface="Calibri" pitchFamily="34" charset="-120"/>
              </a:rPr>
              <a:t>Explicit schema: faster than inference and catches type drift</a:t>
            </a:r>
            <a:endParaRPr lang="en-US" sz="1700" dirty="0"/>
          </a:p>
          <a:p>
            <a:pPr marL="342900" indent="-342900">
              <a:spcAft>
                <a:spcPts val="800"/>
              </a:spcAft>
              <a:buSzPct val="100000"/>
              <a:buChar char="•"/>
            </a:pPr>
            <a:r>
              <a:rPr lang="en-US" sz="1700" dirty="0">
                <a:solidFill>
                  <a:srgbClr val="16232A"/>
                </a:solidFill>
                <a:latin typeface="Calibri" pitchFamily="34" charset="0"/>
                <a:ea typeface="Calibri" pitchFamily="34" charset="-122"/>
                <a:cs typeface="Calibri" pitchFamily="34" charset="-120"/>
              </a:rPr>
              <a:t>Dot notation reaches into structs</a:t>
            </a:r>
            <a:endParaRPr lang="en-US" sz="1700" dirty="0"/>
          </a:p>
          <a:p>
            <a:pPr marL="342900" indent="-342900">
              <a:spcAft>
                <a:spcPts val="800"/>
              </a:spcAft>
              <a:buSzPct val="100000"/>
              <a:buChar char="•"/>
            </a:pPr>
            <a:r>
              <a:rPr lang="en-US" sz="1700" dirty="0">
                <a:solidFill>
                  <a:srgbClr val="16232A"/>
                </a:solidFill>
                <a:latin typeface="Calibri" pitchFamily="34" charset="0"/>
                <a:ea typeface="Calibri" pitchFamily="34" charset="-122"/>
                <a:cs typeface="Calibri" pitchFamily="34" charset="-120"/>
              </a:rPr>
              <a:t>explode: one row per array element</a:t>
            </a:r>
            <a:endParaRPr lang="en-US" sz="1700" dirty="0"/>
          </a:p>
          <a:p>
            <a:pPr marL="342900" indent="-342900">
              <a:spcAft>
                <a:spcPts val="800"/>
              </a:spcAft>
              <a:buSzPct val="100000"/>
              <a:buChar char="•"/>
            </a:pPr>
            <a:r>
              <a:rPr lang="en-US" sz="1700" dirty="0">
                <a:solidFill>
                  <a:srgbClr val="16232A"/>
                </a:solidFill>
                <a:latin typeface="Calibri" pitchFamily="34" charset="0"/>
                <a:ea typeface="Calibri" pitchFamily="34" charset="-122"/>
                <a:cs typeface="Calibri" pitchFamily="34" charset="-120"/>
              </a:rPr>
              <a:t>r.* expands the struct to columns</a:t>
            </a:r>
            <a:endParaRPr lang="en-US" sz="17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3F8FA"/>
        </a:solidFill>
      </p:bgPr>
    </p:bg>
    <p:spTree>
      <p:nvGrpSpPr>
        <p:cNvPr id="1" name=""/>
        <p:cNvGrpSpPr/>
        <p:nvPr/>
      </p:nvGrpSpPr>
      <p:grpSpPr>
        <a:xfrm>
          <a:off x="0" y="0"/>
          <a:ext cx="0" cy="0"/>
          <a:chOff x="0" y="0"/>
          <a:chExt cx="0" cy="0"/>
        </a:xfrm>
      </p:grpSpPr>
      <p:sp>
        <p:nvSpPr>
          <p:cNvPr id="2" name="Text 0"/>
          <p:cNvSpPr/>
          <p:nvPr/>
        </p:nvSpPr>
        <p:spPr>
          <a:xfrm>
            <a:off x="548640" y="320040"/>
            <a:ext cx="8229600" cy="274320"/>
          </a:xfrm>
          <a:prstGeom prst="rect">
            <a:avLst/>
          </a:prstGeom>
          <a:noFill/>
          <a:ln/>
        </p:spPr>
        <p:txBody>
          <a:bodyPr wrap="square" lIns="0" tIns="0" rIns="0" bIns="0" rtlCol="0" anchor="ctr"/>
          <a:lstStyle/>
          <a:p>
            <a:pPr indent="0" marL="0">
              <a:buNone/>
            </a:pPr>
            <a:r>
              <a:rPr lang="en-US" sz="1200" b="1" spc="300" kern="0" dirty="0">
                <a:solidFill>
                  <a:srgbClr val="1C7293"/>
                </a:solidFill>
                <a:latin typeface="Calibri" pitchFamily="34" charset="0"/>
                <a:ea typeface="Calibri" pitchFamily="34" charset="-122"/>
                <a:cs typeface="Calibri" pitchFamily="34" charset="-120"/>
              </a:rPr>
              <a:t>LO3 · LO4</a:t>
            </a:r>
            <a:endParaRPr lang="en-US" sz="1200" dirty="0"/>
          </a:p>
        </p:txBody>
      </p:sp>
      <p:sp>
        <p:nvSpPr>
          <p:cNvPr id="3" name="Text 1"/>
          <p:cNvSpPr/>
          <p:nvPr/>
        </p:nvSpPr>
        <p:spPr>
          <a:xfrm>
            <a:off x="548640" y="594360"/>
            <a:ext cx="10972800" cy="731520"/>
          </a:xfrm>
          <a:prstGeom prst="rect">
            <a:avLst/>
          </a:prstGeom>
          <a:noFill/>
          <a:ln/>
        </p:spPr>
        <p:txBody>
          <a:bodyPr wrap="square" lIns="0" tIns="0" rIns="0" bIns="0" rtlCol="0" anchor="ctr"/>
          <a:lstStyle/>
          <a:p>
            <a:pPr indent="0" marL="0">
              <a:buNone/>
            </a:pPr>
            <a:r>
              <a:rPr lang="en-US" sz="3000" b="1" dirty="0">
                <a:solidFill>
                  <a:srgbClr val="21295C"/>
                </a:solidFill>
                <a:latin typeface="Cambria" pitchFamily="34" charset="0"/>
                <a:ea typeface="Cambria" pitchFamily="34" charset="-122"/>
                <a:cs typeface="Cambria" pitchFamily="34" charset="-120"/>
              </a:rPr>
              <a:t>Week 3 Pipeline, Translated to PySpark</a:t>
            </a:r>
            <a:endParaRPr lang="en-US" sz="3000" dirty="0"/>
          </a:p>
        </p:txBody>
      </p:sp>
      <p:sp>
        <p:nvSpPr>
          <p:cNvPr id="4" name="Text 2"/>
          <p:cNvSpPr/>
          <p:nvPr/>
        </p:nvSpPr>
        <p:spPr>
          <a:xfrm>
            <a:off x="11430000" y="6400800"/>
            <a:ext cx="548640" cy="274320"/>
          </a:xfrm>
          <a:prstGeom prst="rect">
            <a:avLst/>
          </a:prstGeom>
          <a:noFill/>
          <a:ln/>
        </p:spPr>
        <p:txBody>
          <a:bodyPr wrap="square" lIns="0" tIns="0" rIns="0" bIns="0" rtlCol="0" anchor="ctr"/>
          <a:lstStyle/>
          <a:p>
            <a:pPr algn="r" indent="0" marL="0">
              <a:buNone/>
            </a:pPr>
            <a:r>
              <a:rPr lang="en-US" sz="1000" dirty="0">
                <a:solidFill>
                  <a:srgbClr val="5A7480"/>
                </a:solidFill>
                <a:latin typeface="Calibri" pitchFamily="34" charset="0"/>
                <a:ea typeface="Calibri" pitchFamily="34" charset="-122"/>
                <a:cs typeface="Calibri" pitchFamily="34" charset="-120"/>
              </a:rPr>
              <a:t>17</a:t>
            </a:r>
            <a:endParaRPr lang="en-US" sz="100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548640" y="1554480"/>
          <a:ext cx="11064240" cy="914400"/>
        </p:xfrm>
        <a:graphic>
          <a:graphicData uri="http://schemas.openxmlformats.org/drawingml/2006/table">
            <a:tbl>
              <a:tblPr/>
              <a:tblGrid>
                <a:gridCol w="2194560"/>
                <a:gridCol w="3931920"/>
                <a:gridCol w="4937760"/>
              </a:tblGrid>
              <a:tr h="457200">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Step</a:t>
                      </a:r>
                      <a:endParaRPr lang="en-US" sz="13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065A82"/>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pandas (Week 3)</a:t>
                      </a:r>
                      <a:endParaRPr lang="en-US" sz="13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065A82"/>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PySpark (today)</a:t>
                      </a:r>
                      <a:endParaRPr lang="en-US" sz="13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065A82"/>
                    </a:solidFill>
                  </a:tcPr>
                </a:tc>
              </a:tr>
              <a:tr h="457200">
                <a:tc>
                  <a:txBody>
                    <a:bodyPr/>
                    <a:lstStyle/>
                    <a:p>
                      <a:pPr indent="0" marL="0">
                        <a:buNone/>
                      </a:pPr>
                      <a:r>
                        <a:rPr lang="en-US" sz="1300" dirty="0">
                          <a:solidFill>
                            <a:srgbClr val="16232A"/>
                          </a:solidFill>
                          <a:latin typeface="Calibri" pitchFamily="34" charset="0"/>
                          <a:ea typeface="Calibri" pitchFamily="34" charset="-122"/>
                          <a:cs typeface="Calibri" pitchFamily="34" charset="-120"/>
                        </a:rPr>
                        <a:t>Missing values</a:t>
                      </a:r>
                      <a:endParaRPr lang="en-US" sz="13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c>
                  <a:txBody>
                    <a:bodyPr/>
                    <a:lstStyle/>
                    <a:p>
                      <a:pPr indent="0" marL="0">
                        <a:buNone/>
                      </a:pPr>
                      <a:r>
                        <a:rPr lang="en-US" sz="1300" dirty="0">
                          <a:solidFill>
                            <a:srgbClr val="16232A"/>
                          </a:solidFill>
                          <a:latin typeface="Calibri" pitchFamily="34" charset="0"/>
                          <a:ea typeface="Calibri" pitchFamily="34" charset="-122"/>
                          <a:cs typeface="Calibri" pitchFamily="34" charset="-120"/>
                        </a:rPr>
                        <a:t>df.fillna(v)</a:t>
                      </a:r>
                      <a:endParaRPr lang="en-US" sz="13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c>
                  <a:txBody>
                    <a:bodyPr/>
                    <a:lstStyle/>
                    <a:p>
                      <a:pPr indent="0" marL="0">
                        <a:buNone/>
                      </a:pPr>
                      <a:r>
                        <a:rPr lang="en-US" sz="1300" dirty="0">
                          <a:solidFill>
                            <a:srgbClr val="16232A"/>
                          </a:solidFill>
                          <a:latin typeface="Calibri" pitchFamily="34" charset="0"/>
                          <a:ea typeface="Calibri" pitchFamily="34" charset="-122"/>
                          <a:cs typeface="Calibri" pitchFamily="34" charset="-120"/>
                        </a:rPr>
                        <a:t>df.fillna({"rating": v}) / F.when</a:t>
                      </a:r>
                      <a:endParaRPr lang="en-US" sz="13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r>
              <a:tr h="457200">
                <a:tc>
                  <a:txBody>
                    <a:bodyPr/>
                    <a:lstStyle/>
                    <a:p>
                      <a:pPr indent="0" marL="0">
                        <a:buNone/>
                      </a:pPr>
                      <a:r>
                        <a:rPr lang="en-US" sz="1300" dirty="0">
                          <a:solidFill>
                            <a:srgbClr val="16232A"/>
                          </a:solidFill>
                          <a:latin typeface="Calibri" pitchFamily="34" charset="0"/>
                          <a:ea typeface="Calibri" pitchFamily="34" charset="-122"/>
                          <a:cs typeface="Calibri" pitchFamily="34" charset="-120"/>
                        </a:rPr>
                        <a:t>Duplicates</a:t>
                      </a:r>
                      <a:endParaRPr lang="en-US" sz="13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c>
                  <a:txBody>
                    <a:bodyPr/>
                    <a:lstStyle/>
                    <a:p>
                      <a:pPr indent="0" marL="0">
                        <a:buNone/>
                      </a:pPr>
                      <a:r>
                        <a:rPr lang="en-US" sz="1300" dirty="0">
                          <a:solidFill>
                            <a:srgbClr val="16232A"/>
                          </a:solidFill>
                          <a:latin typeface="Calibri" pitchFamily="34" charset="0"/>
                          <a:ea typeface="Calibri" pitchFamily="34" charset="-122"/>
                          <a:cs typeface="Calibri" pitchFamily="34" charset="-120"/>
                        </a:rPr>
                        <a:t>drop_duplicates()</a:t>
                      </a:r>
                      <a:endParaRPr lang="en-US" sz="13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c>
                  <a:txBody>
                    <a:bodyPr/>
                    <a:lstStyle/>
                    <a:p>
                      <a:pPr indent="0" marL="0">
                        <a:buNone/>
                      </a:pPr>
                      <a:r>
                        <a:rPr lang="en-US" sz="1300" dirty="0">
                          <a:solidFill>
                            <a:srgbClr val="16232A"/>
                          </a:solidFill>
                          <a:latin typeface="Calibri" pitchFamily="34" charset="0"/>
                          <a:ea typeface="Calibri" pitchFamily="34" charset="-122"/>
                          <a:cs typeface="Calibri" pitchFamily="34" charset="-120"/>
                        </a:rPr>
                        <a:t>dropDuplicates(["user","text"])</a:t>
                      </a:r>
                      <a:endParaRPr lang="en-US" sz="13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r>
              <a:tr h="457200">
                <a:tc>
                  <a:txBody>
                    <a:bodyPr/>
                    <a:lstStyle/>
                    <a:p>
                      <a:pPr indent="0" marL="0">
                        <a:buNone/>
                      </a:pPr>
                      <a:r>
                        <a:rPr lang="en-US" sz="1300" dirty="0">
                          <a:solidFill>
                            <a:srgbClr val="16232A"/>
                          </a:solidFill>
                          <a:latin typeface="Calibri" pitchFamily="34" charset="0"/>
                          <a:ea typeface="Calibri" pitchFamily="34" charset="-122"/>
                          <a:cs typeface="Calibri" pitchFamily="34" charset="-120"/>
                        </a:rPr>
                        <a:t>Invalid values</a:t>
                      </a:r>
                      <a:endParaRPr lang="en-US" sz="13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c>
                  <a:txBody>
                    <a:bodyPr/>
                    <a:lstStyle/>
                    <a:p>
                      <a:pPr indent="0" marL="0">
                        <a:buNone/>
                      </a:pPr>
                      <a:r>
                        <a:rPr lang="en-US" sz="1300" dirty="0">
                          <a:solidFill>
                            <a:srgbClr val="16232A"/>
                          </a:solidFill>
                          <a:latin typeface="Calibri" pitchFamily="34" charset="0"/>
                          <a:ea typeface="Calibri" pitchFamily="34" charset="-122"/>
                          <a:cs typeface="Calibri" pitchFamily="34" charset="-120"/>
                        </a:rPr>
                        <a:t>df.loc[mask] = nan</a:t>
                      </a:r>
                      <a:endParaRPr lang="en-US" sz="13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c>
                  <a:txBody>
                    <a:bodyPr/>
                    <a:lstStyle/>
                    <a:p>
                      <a:pPr indent="0" marL="0">
                        <a:buNone/>
                      </a:pPr>
                      <a:r>
                        <a:rPr lang="en-US" sz="1300" dirty="0">
                          <a:solidFill>
                            <a:srgbClr val="16232A"/>
                          </a:solidFill>
                          <a:latin typeface="Calibri" pitchFamily="34" charset="0"/>
                          <a:ea typeface="Calibri" pitchFamily="34" charset="-122"/>
                          <a:cs typeface="Calibri" pitchFamily="34" charset="-120"/>
                        </a:rPr>
                        <a:t>withColumn + F.when(cond, None)</a:t>
                      </a:r>
                      <a:endParaRPr lang="en-US" sz="13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r>
              <a:tr h="457200">
                <a:tc>
                  <a:txBody>
                    <a:bodyPr/>
                    <a:lstStyle/>
                    <a:p>
                      <a:pPr indent="0" marL="0">
                        <a:buNone/>
                      </a:pPr>
                      <a:r>
                        <a:rPr lang="en-US" sz="1300" dirty="0">
                          <a:solidFill>
                            <a:srgbClr val="16232A"/>
                          </a:solidFill>
                          <a:latin typeface="Calibri" pitchFamily="34" charset="0"/>
                          <a:ea typeface="Calibri" pitchFamily="34" charset="-122"/>
                          <a:cs typeface="Calibri" pitchFamily="34" charset="-120"/>
                        </a:rPr>
                        <a:t>Outliers (IQR)</a:t>
                      </a:r>
                      <a:endParaRPr lang="en-US" sz="13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c>
                  <a:txBody>
                    <a:bodyPr/>
                    <a:lstStyle/>
                    <a:p>
                      <a:pPr indent="0" marL="0">
                        <a:buNone/>
                      </a:pPr>
                      <a:r>
                        <a:rPr lang="en-US" sz="1300" dirty="0">
                          <a:solidFill>
                            <a:srgbClr val="16232A"/>
                          </a:solidFill>
                          <a:latin typeface="Calibri" pitchFamily="34" charset="0"/>
                          <a:ea typeface="Calibri" pitchFamily="34" charset="-122"/>
                          <a:cs typeface="Calibri" pitchFamily="34" charset="-120"/>
                        </a:rPr>
                        <a:t>quantile(0.25/0.75)</a:t>
                      </a:r>
                      <a:endParaRPr lang="en-US" sz="13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c>
                  <a:txBody>
                    <a:bodyPr/>
                    <a:lstStyle/>
                    <a:p>
                      <a:pPr indent="0" marL="0">
                        <a:buNone/>
                      </a:pPr>
                      <a:r>
                        <a:rPr lang="en-US" sz="1300" dirty="0">
                          <a:solidFill>
                            <a:srgbClr val="16232A"/>
                          </a:solidFill>
                          <a:latin typeface="Calibri" pitchFamily="34" charset="0"/>
                          <a:ea typeface="Calibri" pitchFamily="34" charset="-122"/>
                          <a:cs typeface="Calibri" pitchFamily="34" charset="-120"/>
                        </a:rPr>
                        <a:t>approxQuantile("rating", [.25,.75], 0.01)</a:t>
                      </a:r>
                      <a:endParaRPr lang="en-US" sz="13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r>
              <a:tr h="457200">
                <a:tc>
                  <a:txBody>
                    <a:bodyPr/>
                    <a:lstStyle/>
                    <a:p>
                      <a:pPr indent="0" marL="0">
                        <a:buNone/>
                      </a:pPr>
                      <a:r>
                        <a:rPr lang="en-US" sz="1300" dirty="0">
                          <a:solidFill>
                            <a:srgbClr val="16232A"/>
                          </a:solidFill>
                          <a:latin typeface="Calibri" pitchFamily="34" charset="0"/>
                          <a:ea typeface="Calibri" pitchFamily="34" charset="-122"/>
                          <a:cs typeface="Calibri" pitchFamily="34" charset="-120"/>
                        </a:rPr>
                        <a:t>Encoding</a:t>
                      </a:r>
                      <a:endParaRPr lang="en-US" sz="13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c>
                  <a:txBody>
                    <a:bodyPr/>
                    <a:lstStyle/>
                    <a:p>
                      <a:pPr indent="0" marL="0">
                        <a:buNone/>
                      </a:pPr>
                      <a:r>
                        <a:rPr lang="en-US" sz="1300" dirty="0">
                          <a:solidFill>
                            <a:srgbClr val="16232A"/>
                          </a:solidFill>
                          <a:latin typeface="Calibri" pitchFamily="34" charset="0"/>
                          <a:ea typeface="Calibri" pitchFamily="34" charset="-122"/>
                          <a:cs typeface="Calibri" pitchFamily="34" charset="-120"/>
                        </a:rPr>
                        <a:t>get_dummies</a:t>
                      </a:r>
                      <a:endParaRPr lang="en-US" sz="13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c>
                  <a:txBody>
                    <a:bodyPr/>
                    <a:lstStyle/>
                    <a:p>
                      <a:pPr indent="0" marL="0">
                        <a:buNone/>
                      </a:pPr>
                      <a:r>
                        <a:rPr lang="en-US" sz="1300" dirty="0">
                          <a:solidFill>
                            <a:srgbClr val="16232A"/>
                          </a:solidFill>
                          <a:latin typeface="Calibri" pitchFamily="34" charset="0"/>
                          <a:ea typeface="Calibri" pitchFamily="34" charset="-122"/>
                          <a:cs typeface="Calibri" pitchFamily="34" charset="-120"/>
                        </a:rPr>
                        <a:t>StringIndexer + OneHotEncoder</a:t>
                      </a:r>
                      <a:endParaRPr lang="en-US" sz="13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r>
              <a:tr h="457200">
                <a:tc>
                  <a:txBody>
                    <a:bodyPr/>
                    <a:lstStyle/>
                    <a:p>
                      <a:pPr indent="0" marL="0">
                        <a:buNone/>
                      </a:pPr>
                      <a:r>
                        <a:rPr lang="en-US" sz="1300" dirty="0">
                          <a:solidFill>
                            <a:srgbClr val="16232A"/>
                          </a:solidFill>
                          <a:latin typeface="Calibri" pitchFamily="34" charset="0"/>
                          <a:ea typeface="Calibri" pitchFamily="34" charset="-122"/>
                          <a:cs typeface="Calibri" pitchFamily="34" charset="-120"/>
                        </a:rPr>
                        <a:t>Scaling</a:t>
                      </a:r>
                      <a:endParaRPr lang="en-US" sz="13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c>
                  <a:txBody>
                    <a:bodyPr/>
                    <a:lstStyle/>
                    <a:p>
                      <a:pPr indent="0" marL="0">
                        <a:buNone/>
                      </a:pPr>
                      <a:r>
                        <a:rPr lang="en-US" sz="1300" dirty="0">
                          <a:solidFill>
                            <a:srgbClr val="16232A"/>
                          </a:solidFill>
                          <a:latin typeface="Calibri" pitchFamily="34" charset="0"/>
                          <a:ea typeface="Calibri" pitchFamily="34" charset="-122"/>
                          <a:cs typeface="Calibri" pitchFamily="34" charset="-120"/>
                        </a:rPr>
                        <a:t>StandardScaler (sklearn)</a:t>
                      </a:r>
                      <a:endParaRPr lang="en-US" sz="13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c>
                  <a:txBody>
                    <a:bodyPr/>
                    <a:lstStyle/>
                    <a:p>
                      <a:pPr indent="0" marL="0">
                        <a:buNone/>
                      </a:pPr>
                      <a:r>
                        <a:rPr lang="en-US" sz="1300" dirty="0">
                          <a:solidFill>
                            <a:srgbClr val="16232A"/>
                          </a:solidFill>
                          <a:latin typeface="Calibri" pitchFamily="34" charset="0"/>
                          <a:ea typeface="Calibri" pitchFamily="34" charset="-122"/>
                          <a:cs typeface="Calibri" pitchFamily="34" charset="-120"/>
                        </a:rPr>
                        <a:t>StandardScaler (pyspark.ml)</a:t>
                      </a:r>
                      <a:endParaRPr lang="en-US" sz="13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r>
            </a:tbl>
          </a:graphicData>
        </a:graphic>
      </p:graphicFrame>
      <p:sp>
        <p:nvSpPr>
          <p:cNvPr id="6" name="Text 3"/>
          <p:cNvSpPr/>
          <p:nvPr/>
        </p:nvSpPr>
        <p:spPr>
          <a:xfrm>
            <a:off x="548640" y="5303520"/>
            <a:ext cx="10972800" cy="731520"/>
          </a:xfrm>
          <a:prstGeom prst="rect">
            <a:avLst/>
          </a:prstGeom>
          <a:noFill/>
          <a:ln/>
        </p:spPr>
        <p:txBody>
          <a:bodyPr wrap="square" lIns="0" tIns="0" rIns="0" bIns="0" rtlCol="0" anchor="ctr"/>
          <a:lstStyle/>
          <a:p>
            <a:pPr indent="0" marL="0">
              <a:buNone/>
            </a:pPr>
            <a:r>
              <a:rPr lang="en-US" sz="1500" dirty="0">
                <a:solidFill>
                  <a:srgbClr val="16232A"/>
                </a:solidFill>
                <a:latin typeface="Calibri" pitchFamily="34" charset="0"/>
                <a:ea typeface="Calibri" pitchFamily="34" charset="-122"/>
                <a:cs typeface="Calibri" pitchFamily="34" charset="-120"/>
              </a:rPr>
              <a:t>Same ideas, different engine. Note approxQuantile: exact quantiles need a full sort, so Spark trades tiny error for speed.</a:t>
            </a:r>
            <a:endParaRPr lang="en-US" sz="15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3F8FA"/>
        </a:solidFill>
      </p:bgPr>
    </p:bg>
    <p:spTree>
      <p:nvGrpSpPr>
        <p:cNvPr id="1" name=""/>
        <p:cNvGrpSpPr/>
        <p:nvPr/>
      </p:nvGrpSpPr>
      <p:grpSpPr>
        <a:xfrm>
          <a:off x="0" y="0"/>
          <a:ext cx="0" cy="0"/>
          <a:chOff x="0" y="0"/>
          <a:chExt cx="0" cy="0"/>
        </a:xfrm>
      </p:grpSpPr>
      <p:sp>
        <p:nvSpPr>
          <p:cNvPr id="2" name="Text 0"/>
          <p:cNvSpPr/>
          <p:nvPr/>
        </p:nvSpPr>
        <p:spPr>
          <a:xfrm>
            <a:off x="548640" y="320040"/>
            <a:ext cx="8229600" cy="274320"/>
          </a:xfrm>
          <a:prstGeom prst="rect">
            <a:avLst/>
          </a:prstGeom>
          <a:noFill/>
          <a:ln/>
        </p:spPr>
        <p:txBody>
          <a:bodyPr wrap="square" lIns="0" tIns="0" rIns="0" bIns="0" rtlCol="0" anchor="ctr"/>
          <a:lstStyle/>
          <a:p>
            <a:pPr indent="0" marL="0">
              <a:buNone/>
            </a:pPr>
            <a:r>
              <a:rPr lang="en-US" sz="1200" b="1" spc="300" kern="0" dirty="0">
                <a:solidFill>
                  <a:srgbClr val="1C7293"/>
                </a:solidFill>
                <a:latin typeface="Calibri" pitchFamily="34" charset="0"/>
                <a:ea typeface="Calibri" pitchFamily="34" charset="-122"/>
                <a:cs typeface="Calibri" pitchFamily="34" charset="-120"/>
              </a:rPr>
              <a:t>PYSPARK</a:t>
            </a:r>
            <a:endParaRPr lang="en-US" sz="1200" dirty="0"/>
          </a:p>
        </p:txBody>
      </p:sp>
      <p:sp>
        <p:nvSpPr>
          <p:cNvPr id="3" name="Text 1"/>
          <p:cNvSpPr/>
          <p:nvPr/>
        </p:nvSpPr>
        <p:spPr>
          <a:xfrm>
            <a:off x="548640" y="594360"/>
            <a:ext cx="10972800" cy="731520"/>
          </a:xfrm>
          <a:prstGeom prst="rect">
            <a:avLst/>
          </a:prstGeom>
          <a:noFill/>
          <a:ln/>
        </p:spPr>
        <p:txBody>
          <a:bodyPr wrap="square" lIns="0" tIns="0" rIns="0" bIns="0" rtlCol="0" anchor="ctr"/>
          <a:lstStyle/>
          <a:p>
            <a:pPr indent="0" marL="0">
              <a:buNone/>
            </a:pPr>
            <a:r>
              <a:rPr lang="en-US" sz="3000" b="1" dirty="0">
                <a:solidFill>
                  <a:srgbClr val="21295C"/>
                </a:solidFill>
                <a:latin typeface="Cambria" pitchFamily="34" charset="0"/>
                <a:ea typeface="Cambria" pitchFamily="34" charset="-122"/>
                <a:cs typeface="Cambria" pitchFamily="34" charset="-120"/>
              </a:rPr>
              <a:t>Distributed Cleaning Example</a:t>
            </a:r>
            <a:endParaRPr lang="en-US" sz="3000" dirty="0"/>
          </a:p>
        </p:txBody>
      </p:sp>
      <p:sp>
        <p:nvSpPr>
          <p:cNvPr id="4" name="Text 2"/>
          <p:cNvSpPr/>
          <p:nvPr/>
        </p:nvSpPr>
        <p:spPr>
          <a:xfrm>
            <a:off x="11430000" y="6400800"/>
            <a:ext cx="548640" cy="274320"/>
          </a:xfrm>
          <a:prstGeom prst="rect">
            <a:avLst/>
          </a:prstGeom>
          <a:noFill/>
          <a:ln/>
        </p:spPr>
        <p:txBody>
          <a:bodyPr wrap="square" lIns="0" tIns="0" rIns="0" bIns="0" rtlCol="0" anchor="ctr"/>
          <a:lstStyle/>
          <a:p>
            <a:pPr algn="r" indent="0" marL="0">
              <a:buNone/>
            </a:pPr>
            <a:r>
              <a:rPr lang="en-US" sz="1000" dirty="0">
                <a:solidFill>
                  <a:srgbClr val="5A7480"/>
                </a:solidFill>
                <a:latin typeface="Calibri" pitchFamily="34" charset="0"/>
                <a:ea typeface="Calibri" pitchFamily="34" charset="-122"/>
                <a:cs typeface="Calibri" pitchFamily="34" charset="-120"/>
              </a:rPr>
              <a:t>18</a:t>
            </a:r>
            <a:endParaRPr lang="en-US" sz="1000" dirty="0"/>
          </a:p>
        </p:txBody>
      </p:sp>
      <p:sp>
        <p:nvSpPr>
          <p:cNvPr id="5" name="Shape 3"/>
          <p:cNvSpPr/>
          <p:nvPr/>
        </p:nvSpPr>
        <p:spPr>
          <a:xfrm>
            <a:off x="548640" y="1554480"/>
            <a:ext cx="6949440" cy="4480560"/>
          </a:xfrm>
          <a:prstGeom prst="roundRect">
            <a:avLst>
              <a:gd name="adj" fmla="val 1224"/>
            </a:avLst>
          </a:prstGeom>
          <a:solidFill>
            <a:srgbClr val="0F1B2D"/>
          </a:solidFill>
          <a:ln w="12700">
            <a:solidFill>
              <a:srgbClr val="0F1B2D"/>
            </a:solidFill>
            <a:prstDash val="solid"/>
          </a:ln>
        </p:spPr>
      </p:sp>
      <p:sp>
        <p:nvSpPr>
          <p:cNvPr id="6" name="Text 4"/>
          <p:cNvSpPr/>
          <p:nvPr/>
        </p:nvSpPr>
        <p:spPr>
          <a:xfrm>
            <a:off x="731520" y="1664208"/>
            <a:ext cx="6583680" cy="4261104"/>
          </a:xfrm>
          <a:prstGeom prst="rect">
            <a:avLst/>
          </a:prstGeom>
          <a:noFill/>
          <a:ln/>
        </p:spPr>
        <p:txBody>
          <a:bodyPr wrap="square" lIns="0" tIns="0" rIns="0" bIns="0" rtlCol="0" anchor="t"/>
          <a:lstStyle/>
          <a:p>
            <a:pPr indent="0" marL="0">
              <a:buNone/>
            </a:pPr>
            <a:r>
              <a:rPr lang="en-US" sz="1300" dirty="0">
                <a:solidFill>
                  <a:srgbClr val="D6E6EE"/>
                </a:solidFill>
                <a:latin typeface="Consolas" pitchFamily="34" charset="0"/>
                <a:ea typeface="Consolas" pitchFamily="34" charset="-122"/>
                <a:cs typeface="Consolas" pitchFamily="34" charset="-120"/>
              </a:rPr>
              <a:t>clean = (flat</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  .withColumn("rating",</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      F.when((F.col("rating") &lt; 1) |</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             (F.col("rating") &gt; 5), None)</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       .otherwise(F.col("rating")))</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  .withColumn("text", F.trim(F.lower("text")))</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  .dropDuplicates(["hotel_id","user","text"])</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  .fillna({"rating": 3.0}))</a:t>
            </a:r>
            <a:endParaRPr lang="en-US" sz="1300" dirty="0"/>
          </a:p>
          <a:p>
            <a:pPr indent="0" marL="0">
              <a:buNone/>
            </a:pP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q1, q3 = clean.approxQuantile("rating",[.25,.75],0.01)</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iqr = q3 - q1</a:t>
            </a:r>
            <a:endParaRPr lang="en-US" sz="1300" dirty="0"/>
          </a:p>
          <a:p>
            <a:pPr indent="0" marL="0">
              <a:buNone/>
            </a:pP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clean.groupBy("city").agg(</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   F.count("*").alias("n"),</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   F.avg("rating").alias("avg_rating")).show()</a:t>
            </a:r>
            <a:endParaRPr lang="en-US" sz="1300" dirty="0"/>
          </a:p>
        </p:txBody>
      </p:sp>
      <p:sp>
        <p:nvSpPr>
          <p:cNvPr id="7" name="Text 5"/>
          <p:cNvSpPr/>
          <p:nvPr/>
        </p:nvSpPr>
        <p:spPr>
          <a:xfrm>
            <a:off x="7772400" y="1645920"/>
            <a:ext cx="3931920" cy="4389120"/>
          </a:xfrm>
          <a:prstGeom prst="rect">
            <a:avLst/>
          </a:prstGeom>
          <a:noFill/>
          <a:ln/>
        </p:spPr>
        <p:txBody>
          <a:bodyPr wrap="square" lIns="0" tIns="0" rIns="0" bIns="0" rtlCol="0" anchor="t"/>
          <a:lstStyle/>
          <a:p>
            <a:pPr marL="342900" indent="-342900">
              <a:spcAft>
                <a:spcPts val="800"/>
              </a:spcAft>
              <a:buSzPct val="100000"/>
              <a:buChar char="•"/>
            </a:pPr>
            <a:r>
              <a:rPr lang="en-US" sz="1500" dirty="0">
                <a:solidFill>
                  <a:srgbClr val="16232A"/>
                </a:solidFill>
                <a:latin typeface="Calibri" pitchFamily="34" charset="0"/>
                <a:ea typeface="Calibri" pitchFamily="34" charset="-122"/>
                <a:cs typeface="Calibri" pitchFamily="34" charset="-120"/>
              </a:rPr>
              <a:t>Rules are columns expressions, so they run in parallel on every partition</a:t>
            </a:r>
            <a:endParaRPr lang="en-US" sz="1500" dirty="0"/>
          </a:p>
          <a:p>
            <a:pPr marL="342900" indent="-342900">
              <a:spcAft>
                <a:spcPts val="800"/>
              </a:spcAft>
              <a:buSzPct val="100000"/>
              <a:buChar char="•"/>
            </a:pPr>
            <a:r>
              <a:rPr lang="en-US" sz="1500" dirty="0">
                <a:solidFill>
                  <a:srgbClr val="16232A"/>
                </a:solidFill>
                <a:latin typeface="Calibri" pitchFamily="34" charset="0"/>
                <a:ea typeface="Calibri" pitchFamily="34" charset="-122"/>
                <a:cs typeface="Calibri" pitchFamily="34" charset="-120"/>
              </a:rPr>
              <a:t>dropDuplicates triggers a shuffle: do it once</a:t>
            </a:r>
            <a:endParaRPr lang="en-US" sz="1500" dirty="0"/>
          </a:p>
          <a:p>
            <a:pPr marL="342900" indent="-342900">
              <a:spcAft>
                <a:spcPts val="800"/>
              </a:spcAft>
              <a:buSzPct val="100000"/>
              <a:buChar char="•"/>
            </a:pPr>
            <a:r>
              <a:rPr lang="en-US" sz="1500" dirty="0">
                <a:solidFill>
                  <a:srgbClr val="16232A"/>
                </a:solidFill>
                <a:latin typeface="Calibri" pitchFamily="34" charset="0"/>
                <a:ea typeface="Calibri" pitchFamily="34" charset="-122"/>
                <a:cs typeface="Calibri" pitchFamily="34" charset="-120"/>
              </a:rPr>
              <a:t>Quantiles are computed once, then reused as thresholds</a:t>
            </a:r>
            <a:endParaRPr lang="en-US" sz="1500" dirty="0"/>
          </a:p>
          <a:p>
            <a:pPr marL="342900" indent="-342900">
              <a:spcAft>
                <a:spcPts val="800"/>
              </a:spcAft>
              <a:buSzPct val="100000"/>
              <a:buChar char="•"/>
            </a:pPr>
            <a:r>
              <a:rPr lang="en-US" sz="1500" dirty="0">
                <a:solidFill>
                  <a:srgbClr val="16232A"/>
                </a:solidFill>
                <a:latin typeface="Calibri" pitchFamily="34" charset="0"/>
                <a:ea typeface="Calibri" pitchFamily="34" charset="-122"/>
                <a:cs typeface="Calibri" pitchFamily="34" charset="-120"/>
              </a:rPr>
              <a:t>Imputing a constant is for illustration; Week 3 strategies still apply</a:t>
            </a:r>
            <a:endParaRPr lang="en-US" sz="1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3F8FA"/>
        </a:solidFill>
      </p:bgPr>
    </p:bg>
    <p:spTree>
      <p:nvGrpSpPr>
        <p:cNvPr id="1" name=""/>
        <p:cNvGrpSpPr/>
        <p:nvPr/>
      </p:nvGrpSpPr>
      <p:grpSpPr>
        <a:xfrm>
          <a:off x="0" y="0"/>
          <a:ext cx="0" cy="0"/>
          <a:chOff x="0" y="0"/>
          <a:chExt cx="0" cy="0"/>
        </a:xfrm>
      </p:grpSpPr>
      <p:sp>
        <p:nvSpPr>
          <p:cNvPr id="2" name="Text 0"/>
          <p:cNvSpPr/>
          <p:nvPr/>
        </p:nvSpPr>
        <p:spPr>
          <a:xfrm>
            <a:off x="548640" y="320040"/>
            <a:ext cx="8229600" cy="274320"/>
          </a:xfrm>
          <a:prstGeom prst="rect">
            <a:avLst/>
          </a:prstGeom>
          <a:noFill/>
          <a:ln/>
        </p:spPr>
        <p:txBody>
          <a:bodyPr wrap="square" lIns="0" tIns="0" rIns="0" bIns="0" rtlCol="0" anchor="ctr"/>
          <a:lstStyle/>
          <a:p>
            <a:pPr indent="0" marL="0">
              <a:buNone/>
            </a:pPr>
            <a:r>
              <a:rPr lang="en-US" sz="1200" b="1" spc="300" kern="0" dirty="0">
                <a:solidFill>
                  <a:srgbClr val="1C7293"/>
                </a:solidFill>
                <a:latin typeface="Calibri" pitchFamily="34" charset="0"/>
                <a:ea typeface="Calibri" pitchFamily="34" charset="-122"/>
                <a:cs typeface="Calibri" pitchFamily="34" charset="-120"/>
              </a:rPr>
              <a:t>STORAGE</a:t>
            </a:r>
            <a:endParaRPr lang="en-US" sz="1200" dirty="0"/>
          </a:p>
        </p:txBody>
      </p:sp>
      <p:sp>
        <p:nvSpPr>
          <p:cNvPr id="3" name="Text 1"/>
          <p:cNvSpPr/>
          <p:nvPr/>
        </p:nvSpPr>
        <p:spPr>
          <a:xfrm>
            <a:off x="548640" y="594360"/>
            <a:ext cx="10972800" cy="731520"/>
          </a:xfrm>
          <a:prstGeom prst="rect">
            <a:avLst/>
          </a:prstGeom>
          <a:noFill/>
          <a:ln/>
        </p:spPr>
        <p:txBody>
          <a:bodyPr wrap="square" lIns="0" tIns="0" rIns="0" bIns="0" rtlCol="0" anchor="ctr"/>
          <a:lstStyle/>
          <a:p>
            <a:pPr indent="0" marL="0">
              <a:buNone/>
            </a:pPr>
            <a:r>
              <a:rPr lang="en-US" sz="3000" b="1" dirty="0">
                <a:solidFill>
                  <a:srgbClr val="21295C"/>
                </a:solidFill>
                <a:latin typeface="Cambria" pitchFamily="34" charset="0"/>
                <a:ea typeface="Cambria" pitchFamily="34" charset="-122"/>
                <a:cs typeface="Cambria" pitchFamily="34" charset="-120"/>
              </a:rPr>
              <a:t>Parquet vs JSON vs CSV</a:t>
            </a:r>
            <a:endParaRPr lang="en-US" sz="3000" dirty="0"/>
          </a:p>
        </p:txBody>
      </p:sp>
      <p:sp>
        <p:nvSpPr>
          <p:cNvPr id="4" name="Text 2"/>
          <p:cNvSpPr/>
          <p:nvPr/>
        </p:nvSpPr>
        <p:spPr>
          <a:xfrm>
            <a:off x="11430000" y="6400800"/>
            <a:ext cx="548640" cy="274320"/>
          </a:xfrm>
          <a:prstGeom prst="rect">
            <a:avLst/>
          </a:prstGeom>
          <a:noFill/>
          <a:ln/>
        </p:spPr>
        <p:txBody>
          <a:bodyPr wrap="square" lIns="0" tIns="0" rIns="0" bIns="0" rtlCol="0" anchor="ctr"/>
          <a:lstStyle/>
          <a:p>
            <a:pPr algn="r" indent="0" marL="0">
              <a:buNone/>
            </a:pPr>
            <a:r>
              <a:rPr lang="en-US" sz="1000" dirty="0">
                <a:solidFill>
                  <a:srgbClr val="5A7480"/>
                </a:solidFill>
                <a:latin typeface="Calibri" pitchFamily="34" charset="0"/>
                <a:ea typeface="Calibri" pitchFamily="34" charset="-122"/>
                <a:cs typeface="Calibri" pitchFamily="34" charset="-120"/>
              </a:rPr>
              <a:t>19</a:t>
            </a:r>
            <a:endParaRPr lang="en-US" sz="10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548640" y="1554480"/>
          <a:ext cx="11064240" cy="914400"/>
        </p:xfrm>
        <a:graphic>
          <a:graphicData uri="http://schemas.openxmlformats.org/drawingml/2006/table">
            <a:tbl>
              <a:tblPr/>
              <a:tblGrid>
                <a:gridCol w="2926080"/>
                <a:gridCol w="2377440"/>
                <a:gridCol w="2377440"/>
                <a:gridCol w="3383280"/>
              </a:tblGrid>
              <a:tr h="457200">
                <a:tc>
                  <a:txBody>
                    <a:bodyPr/>
                    <a:lstStyle/>
                    <a:p>
                      <a:pPr indent="0" marL="0">
                        <a:buNone/>
                      </a:pP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065A82"/>
                    </a:solidFill>
                  </a:tcPr>
                </a:tc>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CSV</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065A82"/>
                    </a:solidFill>
                  </a:tcPr>
                </a:tc>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JSON lines</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065A82"/>
                    </a:solidFill>
                  </a:tcPr>
                </a:tc>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Parquet</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065A82"/>
                    </a:solidFill>
                  </a:tcPr>
                </a:tc>
              </a:tr>
              <a:tr h="457200">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Layout</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Row text</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Row text</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Columnar binary</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r>
              <a:tr h="457200">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Schema stored</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No</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No</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Yes</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r>
              <a:tr h="457200">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Nested data</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No</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Yes</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Yes</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r>
              <a:tr h="457200">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Reads only needed columns</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No</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No</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Yes</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r>
              <a:tr h="457200">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Compression</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Weak</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Weak</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Strong</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r>
              <a:tr h="457200">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Best for</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Exchange</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Raw ingest</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c>
                  <a:txBody>
                    <a:bodyPr/>
                    <a:lstStyle/>
                    <a:p>
                      <a:pPr indent="0" marL="0">
                        <a:buNone/>
                      </a:pPr>
                      <a:r>
                        <a:rPr lang="en-US" sz="1400" dirty="0">
                          <a:solidFill>
                            <a:srgbClr val="16232A"/>
                          </a:solidFill>
                          <a:latin typeface="Calibri" pitchFamily="34" charset="0"/>
                          <a:ea typeface="Calibri" pitchFamily="34" charset="-122"/>
                          <a:cs typeface="Calibri" pitchFamily="34" charset="-120"/>
                        </a:rPr>
                        <a:t>Cleaned, analytical data</a:t>
                      </a:r>
                      <a:endParaRPr lang="en-US" sz="14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r>
            </a:tbl>
          </a:graphicData>
        </a:graphic>
      </p:graphicFrame>
      <p:sp>
        <p:nvSpPr>
          <p:cNvPr id="6" name="Text 3"/>
          <p:cNvSpPr/>
          <p:nvPr/>
        </p:nvSpPr>
        <p:spPr>
          <a:xfrm>
            <a:off x="548640" y="5303520"/>
            <a:ext cx="10972800" cy="457200"/>
          </a:xfrm>
          <a:prstGeom prst="rect">
            <a:avLst/>
          </a:prstGeom>
          <a:noFill/>
          <a:ln/>
        </p:spPr>
        <p:txBody>
          <a:bodyPr wrap="square" lIns="0" tIns="0" rIns="0" bIns="0" rtlCol="0" anchor="ctr"/>
          <a:lstStyle/>
          <a:p>
            <a:pPr indent="0" marL="0">
              <a:buNone/>
            </a:pPr>
            <a:r>
              <a:rPr lang="en-US" sz="1800" i="1" dirty="0">
                <a:solidFill>
                  <a:srgbClr val="065A82"/>
                </a:solidFill>
                <a:latin typeface="Cambria" pitchFamily="34" charset="0"/>
                <a:ea typeface="Cambria" pitchFamily="34" charset="-122"/>
                <a:cs typeface="Cambria" pitchFamily="34" charset="-120"/>
              </a:rPr>
              <a:t>Pipeline habit: land raw JSON, write cleaned data as Parquet.</a:t>
            </a:r>
            <a:endParaRPr lang="en-US" sz="1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3F8FA"/>
        </a:solidFill>
      </p:bgPr>
    </p:bg>
    <p:spTree>
      <p:nvGrpSpPr>
        <p:cNvPr id="1" name=""/>
        <p:cNvGrpSpPr/>
        <p:nvPr/>
      </p:nvGrpSpPr>
      <p:grpSpPr>
        <a:xfrm>
          <a:off x="0" y="0"/>
          <a:ext cx="0" cy="0"/>
          <a:chOff x="0" y="0"/>
          <a:chExt cx="0" cy="0"/>
        </a:xfrm>
      </p:grpSpPr>
      <p:sp>
        <p:nvSpPr>
          <p:cNvPr id="2" name="Text 0"/>
          <p:cNvSpPr/>
          <p:nvPr/>
        </p:nvSpPr>
        <p:spPr>
          <a:xfrm>
            <a:off x="548640" y="320040"/>
            <a:ext cx="8229600" cy="274320"/>
          </a:xfrm>
          <a:prstGeom prst="rect">
            <a:avLst/>
          </a:prstGeom>
          <a:noFill/>
          <a:ln/>
        </p:spPr>
        <p:txBody>
          <a:bodyPr wrap="square" lIns="0" tIns="0" rIns="0" bIns="0" rtlCol="0" anchor="ctr"/>
          <a:lstStyle/>
          <a:p>
            <a:pPr indent="0" marL="0">
              <a:buNone/>
            </a:pPr>
            <a:r>
              <a:rPr lang="en-US" sz="1200" b="1" spc="300" kern="0" dirty="0">
                <a:solidFill>
                  <a:srgbClr val="1C7293"/>
                </a:solidFill>
                <a:latin typeface="Calibri" pitchFamily="34" charset="0"/>
                <a:ea typeface="Calibri" pitchFamily="34" charset="-122"/>
                <a:cs typeface="Calibri" pitchFamily="34" charset="-120"/>
              </a:rPr>
              <a:t>FEATURE ENGINEERING</a:t>
            </a:r>
            <a:endParaRPr lang="en-US" sz="1200" dirty="0"/>
          </a:p>
        </p:txBody>
      </p:sp>
      <p:sp>
        <p:nvSpPr>
          <p:cNvPr id="3" name="Text 1"/>
          <p:cNvSpPr/>
          <p:nvPr/>
        </p:nvSpPr>
        <p:spPr>
          <a:xfrm>
            <a:off x="548640" y="594360"/>
            <a:ext cx="10972800" cy="731520"/>
          </a:xfrm>
          <a:prstGeom prst="rect">
            <a:avLst/>
          </a:prstGeom>
          <a:noFill/>
          <a:ln/>
        </p:spPr>
        <p:txBody>
          <a:bodyPr wrap="square" lIns="0" tIns="0" rIns="0" bIns="0" rtlCol="0" anchor="ctr"/>
          <a:lstStyle/>
          <a:p>
            <a:pPr indent="0" marL="0">
              <a:buNone/>
            </a:pPr>
            <a:r>
              <a:rPr lang="en-US" sz="3000" b="1" dirty="0">
                <a:solidFill>
                  <a:srgbClr val="21295C"/>
                </a:solidFill>
                <a:latin typeface="Cambria" pitchFamily="34" charset="0"/>
                <a:ea typeface="Cambria" pitchFamily="34" charset="-122"/>
                <a:cs typeface="Cambria" pitchFamily="34" charset="-120"/>
              </a:rPr>
              <a:t>Feature Engineering at Scale</a:t>
            </a:r>
            <a:endParaRPr lang="en-US" sz="3000" dirty="0"/>
          </a:p>
        </p:txBody>
      </p:sp>
      <p:sp>
        <p:nvSpPr>
          <p:cNvPr id="4" name="Text 2"/>
          <p:cNvSpPr/>
          <p:nvPr/>
        </p:nvSpPr>
        <p:spPr>
          <a:xfrm>
            <a:off x="11430000" y="6400800"/>
            <a:ext cx="548640" cy="274320"/>
          </a:xfrm>
          <a:prstGeom prst="rect">
            <a:avLst/>
          </a:prstGeom>
          <a:noFill/>
          <a:ln/>
        </p:spPr>
        <p:txBody>
          <a:bodyPr wrap="square" lIns="0" tIns="0" rIns="0" bIns="0" rtlCol="0" anchor="ctr"/>
          <a:lstStyle/>
          <a:p>
            <a:pPr algn="r" indent="0" marL="0">
              <a:buNone/>
            </a:pPr>
            <a:r>
              <a:rPr lang="en-US" sz="1000" dirty="0">
                <a:solidFill>
                  <a:srgbClr val="5A7480"/>
                </a:solidFill>
                <a:latin typeface="Calibri" pitchFamily="34" charset="0"/>
                <a:ea typeface="Calibri" pitchFamily="34" charset="-122"/>
                <a:cs typeface="Calibri" pitchFamily="34" charset="-120"/>
              </a:rPr>
              <a:t>20</a:t>
            </a:r>
            <a:endParaRPr lang="en-US" sz="1000" dirty="0"/>
          </a:p>
        </p:txBody>
      </p:sp>
      <p:sp>
        <p:nvSpPr>
          <p:cNvPr id="5" name="Shape 3"/>
          <p:cNvSpPr/>
          <p:nvPr/>
        </p:nvSpPr>
        <p:spPr>
          <a:xfrm>
            <a:off x="548640" y="1554480"/>
            <a:ext cx="3520440" cy="2103120"/>
          </a:xfrm>
          <a:prstGeom prst="roundRect">
            <a:avLst>
              <a:gd name="adj" fmla="val 3478"/>
            </a:avLst>
          </a:prstGeom>
          <a:solidFill>
            <a:srgbClr val="FFFFFF"/>
          </a:solidFill>
          <a:ln w="12700">
            <a:solidFill>
              <a:srgbClr val="D5E3EA"/>
            </a:solidFill>
            <a:prstDash val="solid"/>
          </a:ln>
        </p:spPr>
      </p:sp>
      <p:sp>
        <p:nvSpPr>
          <p:cNvPr id="6" name="Shape 4"/>
          <p:cNvSpPr/>
          <p:nvPr/>
        </p:nvSpPr>
        <p:spPr>
          <a:xfrm>
            <a:off x="777240" y="1810512"/>
            <a:ext cx="146304" cy="146304"/>
          </a:xfrm>
          <a:prstGeom prst="ellipse">
            <a:avLst/>
          </a:prstGeom>
          <a:solidFill>
            <a:srgbClr val="1C7293"/>
          </a:solidFill>
          <a:ln w="12700">
            <a:solidFill>
              <a:srgbClr val="1C7293"/>
            </a:solidFill>
            <a:prstDash val="solid"/>
          </a:ln>
        </p:spPr>
      </p:sp>
      <p:sp>
        <p:nvSpPr>
          <p:cNvPr id="7" name="Text 5"/>
          <p:cNvSpPr/>
          <p:nvPr/>
        </p:nvSpPr>
        <p:spPr>
          <a:xfrm>
            <a:off x="1024128" y="1691640"/>
            <a:ext cx="2880360" cy="384048"/>
          </a:xfrm>
          <a:prstGeom prst="rect">
            <a:avLst/>
          </a:prstGeom>
          <a:noFill/>
          <a:ln/>
        </p:spPr>
        <p:txBody>
          <a:bodyPr wrap="square" lIns="0" tIns="0" rIns="0" bIns="0" rtlCol="0" anchor="ctr"/>
          <a:lstStyle/>
          <a:p>
            <a:pPr indent="0" marL="0">
              <a:buNone/>
            </a:pPr>
            <a:r>
              <a:rPr lang="en-US" sz="1600" b="1" dirty="0">
                <a:solidFill>
                  <a:srgbClr val="21295C"/>
                </a:solidFill>
                <a:latin typeface="Cambria" pitchFamily="34" charset="0"/>
                <a:ea typeface="Cambria" pitchFamily="34" charset="-122"/>
                <a:cs typeface="Cambria" pitchFamily="34" charset="-120"/>
              </a:rPr>
              <a:t>Date / time</a:t>
            </a:r>
            <a:endParaRPr lang="en-US" sz="1600" dirty="0"/>
          </a:p>
        </p:txBody>
      </p:sp>
      <p:sp>
        <p:nvSpPr>
          <p:cNvPr id="8" name="Text 6"/>
          <p:cNvSpPr/>
          <p:nvPr/>
        </p:nvSpPr>
        <p:spPr>
          <a:xfrm>
            <a:off x="777240" y="2148840"/>
            <a:ext cx="3063240" cy="1371600"/>
          </a:xfrm>
          <a:prstGeom prst="rect">
            <a:avLst/>
          </a:prstGeom>
          <a:noFill/>
          <a:ln/>
        </p:spPr>
        <p:txBody>
          <a:bodyPr wrap="square" lIns="0" tIns="0" rIns="0" bIns="0" rtlCol="0" anchor="t"/>
          <a:lstStyle/>
          <a:p>
            <a:pPr indent="0" marL="0">
              <a:buNone/>
            </a:pPr>
            <a:r>
              <a:rPr lang="en-US" sz="1600" dirty="0">
                <a:solidFill>
                  <a:srgbClr val="16232A"/>
                </a:solidFill>
                <a:latin typeface="Calibri" pitchFamily="34" charset="0"/>
                <a:ea typeface="Calibri" pitchFamily="34" charset="-122"/>
                <a:cs typeface="Calibri" pitchFamily="34" charset="-120"/>
              </a:rPr>
              <a:t>Extract month, weekday, days since stay; seasonality.</a:t>
            </a:r>
            <a:endParaRPr lang="en-US" sz="1600" dirty="0"/>
          </a:p>
        </p:txBody>
      </p:sp>
      <p:sp>
        <p:nvSpPr>
          <p:cNvPr id="9" name="Shape 7"/>
          <p:cNvSpPr/>
          <p:nvPr/>
        </p:nvSpPr>
        <p:spPr>
          <a:xfrm>
            <a:off x="4297680" y="1554480"/>
            <a:ext cx="3520440" cy="2103120"/>
          </a:xfrm>
          <a:prstGeom prst="roundRect">
            <a:avLst>
              <a:gd name="adj" fmla="val 3478"/>
            </a:avLst>
          </a:prstGeom>
          <a:solidFill>
            <a:srgbClr val="FFFFFF"/>
          </a:solidFill>
          <a:ln w="12700">
            <a:solidFill>
              <a:srgbClr val="D5E3EA"/>
            </a:solidFill>
            <a:prstDash val="solid"/>
          </a:ln>
        </p:spPr>
      </p:sp>
      <p:sp>
        <p:nvSpPr>
          <p:cNvPr id="10" name="Shape 8"/>
          <p:cNvSpPr/>
          <p:nvPr/>
        </p:nvSpPr>
        <p:spPr>
          <a:xfrm>
            <a:off x="4526280" y="1810512"/>
            <a:ext cx="146304" cy="146304"/>
          </a:xfrm>
          <a:prstGeom prst="ellipse">
            <a:avLst/>
          </a:prstGeom>
          <a:solidFill>
            <a:srgbClr val="D85A30"/>
          </a:solidFill>
          <a:ln w="12700">
            <a:solidFill>
              <a:srgbClr val="D85A30"/>
            </a:solidFill>
            <a:prstDash val="solid"/>
          </a:ln>
        </p:spPr>
      </p:sp>
      <p:sp>
        <p:nvSpPr>
          <p:cNvPr id="11" name="Text 9"/>
          <p:cNvSpPr/>
          <p:nvPr/>
        </p:nvSpPr>
        <p:spPr>
          <a:xfrm>
            <a:off x="4773168" y="1691640"/>
            <a:ext cx="2880360" cy="384048"/>
          </a:xfrm>
          <a:prstGeom prst="rect">
            <a:avLst/>
          </a:prstGeom>
          <a:noFill/>
          <a:ln/>
        </p:spPr>
        <p:txBody>
          <a:bodyPr wrap="square" lIns="0" tIns="0" rIns="0" bIns="0" rtlCol="0" anchor="ctr"/>
          <a:lstStyle/>
          <a:p>
            <a:pPr indent="0" marL="0">
              <a:buNone/>
            </a:pPr>
            <a:r>
              <a:rPr lang="en-US" sz="1600" b="1" dirty="0">
                <a:solidFill>
                  <a:srgbClr val="21295C"/>
                </a:solidFill>
                <a:latin typeface="Cambria" pitchFamily="34" charset="0"/>
                <a:ea typeface="Cambria" pitchFamily="34" charset="-122"/>
                <a:cs typeface="Cambria" pitchFamily="34" charset="-120"/>
              </a:rPr>
              <a:t>Text-derived</a:t>
            </a:r>
            <a:endParaRPr lang="en-US" sz="1600" dirty="0"/>
          </a:p>
        </p:txBody>
      </p:sp>
      <p:sp>
        <p:nvSpPr>
          <p:cNvPr id="12" name="Text 10"/>
          <p:cNvSpPr/>
          <p:nvPr/>
        </p:nvSpPr>
        <p:spPr>
          <a:xfrm>
            <a:off x="4526280" y="2148840"/>
            <a:ext cx="3063240" cy="1371600"/>
          </a:xfrm>
          <a:prstGeom prst="rect">
            <a:avLst/>
          </a:prstGeom>
          <a:noFill/>
          <a:ln/>
        </p:spPr>
        <p:txBody>
          <a:bodyPr wrap="square" lIns="0" tIns="0" rIns="0" bIns="0" rtlCol="0" anchor="t"/>
          <a:lstStyle/>
          <a:p>
            <a:pPr indent="0" marL="0">
              <a:buNone/>
            </a:pPr>
            <a:r>
              <a:rPr lang="en-US" sz="1600" dirty="0">
                <a:solidFill>
                  <a:srgbClr val="16232A"/>
                </a:solidFill>
                <a:latin typeface="Calibri" pitchFamily="34" charset="0"/>
                <a:ea typeface="Calibri" pitchFamily="34" charset="-122"/>
                <a:cs typeface="Calibri" pitchFamily="34" charset="-120"/>
              </a:rPr>
              <a:t>Review length, word count, TF-IDF vectors (Week 9 preview).</a:t>
            </a:r>
            <a:endParaRPr lang="en-US" sz="1600" dirty="0"/>
          </a:p>
        </p:txBody>
      </p:sp>
      <p:sp>
        <p:nvSpPr>
          <p:cNvPr id="13" name="Shape 11"/>
          <p:cNvSpPr/>
          <p:nvPr/>
        </p:nvSpPr>
        <p:spPr>
          <a:xfrm>
            <a:off x="8046720" y="1554480"/>
            <a:ext cx="3520440" cy="2103120"/>
          </a:xfrm>
          <a:prstGeom prst="roundRect">
            <a:avLst>
              <a:gd name="adj" fmla="val 3478"/>
            </a:avLst>
          </a:prstGeom>
          <a:solidFill>
            <a:srgbClr val="FFFFFF"/>
          </a:solidFill>
          <a:ln w="12700">
            <a:solidFill>
              <a:srgbClr val="D5E3EA"/>
            </a:solidFill>
            <a:prstDash val="solid"/>
          </a:ln>
        </p:spPr>
      </p:sp>
      <p:sp>
        <p:nvSpPr>
          <p:cNvPr id="14" name="Shape 12"/>
          <p:cNvSpPr/>
          <p:nvPr/>
        </p:nvSpPr>
        <p:spPr>
          <a:xfrm>
            <a:off x="8275320" y="1810512"/>
            <a:ext cx="146304" cy="146304"/>
          </a:xfrm>
          <a:prstGeom prst="ellipse">
            <a:avLst/>
          </a:prstGeom>
          <a:solidFill>
            <a:srgbClr val="2F8F5B"/>
          </a:solidFill>
          <a:ln w="12700">
            <a:solidFill>
              <a:srgbClr val="2F8F5B"/>
            </a:solidFill>
            <a:prstDash val="solid"/>
          </a:ln>
        </p:spPr>
      </p:sp>
      <p:sp>
        <p:nvSpPr>
          <p:cNvPr id="15" name="Text 13"/>
          <p:cNvSpPr/>
          <p:nvPr/>
        </p:nvSpPr>
        <p:spPr>
          <a:xfrm>
            <a:off x="8522208" y="1691640"/>
            <a:ext cx="2880360" cy="384048"/>
          </a:xfrm>
          <a:prstGeom prst="rect">
            <a:avLst/>
          </a:prstGeom>
          <a:noFill/>
          <a:ln/>
        </p:spPr>
        <p:txBody>
          <a:bodyPr wrap="square" lIns="0" tIns="0" rIns="0" bIns="0" rtlCol="0" anchor="ctr"/>
          <a:lstStyle/>
          <a:p>
            <a:pPr indent="0" marL="0">
              <a:buNone/>
            </a:pPr>
            <a:r>
              <a:rPr lang="en-US" sz="1600" b="1" dirty="0">
                <a:solidFill>
                  <a:srgbClr val="21295C"/>
                </a:solidFill>
                <a:latin typeface="Cambria" pitchFamily="34" charset="0"/>
                <a:ea typeface="Cambria" pitchFamily="34" charset="-122"/>
                <a:cs typeface="Cambria" pitchFamily="34" charset="-120"/>
              </a:rPr>
              <a:t>Aggregates</a:t>
            </a:r>
            <a:endParaRPr lang="en-US" sz="1600" dirty="0"/>
          </a:p>
        </p:txBody>
      </p:sp>
      <p:sp>
        <p:nvSpPr>
          <p:cNvPr id="16" name="Text 14"/>
          <p:cNvSpPr/>
          <p:nvPr/>
        </p:nvSpPr>
        <p:spPr>
          <a:xfrm>
            <a:off x="8275320" y="2148840"/>
            <a:ext cx="3063240" cy="1371600"/>
          </a:xfrm>
          <a:prstGeom prst="rect">
            <a:avLst/>
          </a:prstGeom>
          <a:noFill/>
          <a:ln/>
        </p:spPr>
        <p:txBody>
          <a:bodyPr wrap="square" lIns="0" tIns="0" rIns="0" bIns="0" rtlCol="0" anchor="t"/>
          <a:lstStyle/>
          <a:p>
            <a:pPr indent="0" marL="0">
              <a:buNone/>
            </a:pPr>
            <a:r>
              <a:rPr lang="en-US" sz="1600" dirty="0">
                <a:solidFill>
                  <a:srgbClr val="16232A"/>
                </a:solidFill>
                <a:latin typeface="Calibri" pitchFamily="34" charset="0"/>
                <a:ea typeface="Calibri" pitchFamily="34" charset="-122"/>
                <a:cs typeface="Calibri" pitchFamily="34" charset="-120"/>
              </a:rPr>
              <a:t>Per-hotel average rating, review count, per-user activity via groupBy / window.</a:t>
            </a:r>
            <a:endParaRPr lang="en-US" sz="1600" dirty="0"/>
          </a:p>
        </p:txBody>
      </p:sp>
      <p:sp>
        <p:nvSpPr>
          <p:cNvPr id="17" name="Shape 15"/>
          <p:cNvSpPr/>
          <p:nvPr/>
        </p:nvSpPr>
        <p:spPr>
          <a:xfrm>
            <a:off x="548640" y="3886200"/>
            <a:ext cx="3520440" cy="2103120"/>
          </a:xfrm>
          <a:prstGeom prst="roundRect">
            <a:avLst>
              <a:gd name="adj" fmla="val 3478"/>
            </a:avLst>
          </a:prstGeom>
          <a:solidFill>
            <a:srgbClr val="FFFFFF"/>
          </a:solidFill>
          <a:ln w="12700">
            <a:solidFill>
              <a:srgbClr val="D5E3EA"/>
            </a:solidFill>
            <a:prstDash val="solid"/>
          </a:ln>
        </p:spPr>
      </p:sp>
      <p:sp>
        <p:nvSpPr>
          <p:cNvPr id="18" name="Shape 16"/>
          <p:cNvSpPr/>
          <p:nvPr/>
        </p:nvSpPr>
        <p:spPr>
          <a:xfrm>
            <a:off x="777240" y="4142232"/>
            <a:ext cx="146304" cy="146304"/>
          </a:xfrm>
          <a:prstGeom prst="ellipse">
            <a:avLst/>
          </a:prstGeom>
          <a:solidFill>
            <a:srgbClr val="1C7293"/>
          </a:solidFill>
          <a:ln w="12700">
            <a:solidFill>
              <a:srgbClr val="1C7293"/>
            </a:solidFill>
            <a:prstDash val="solid"/>
          </a:ln>
        </p:spPr>
      </p:sp>
      <p:sp>
        <p:nvSpPr>
          <p:cNvPr id="19" name="Text 17"/>
          <p:cNvSpPr/>
          <p:nvPr/>
        </p:nvSpPr>
        <p:spPr>
          <a:xfrm>
            <a:off x="1024128" y="4023360"/>
            <a:ext cx="2880360" cy="384048"/>
          </a:xfrm>
          <a:prstGeom prst="rect">
            <a:avLst/>
          </a:prstGeom>
          <a:noFill/>
          <a:ln/>
        </p:spPr>
        <p:txBody>
          <a:bodyPr wrap="square" lIns="0" tIns="0" rIns="0" bIns="0" rtlCol="0" anchor="ctr"/>
          <a:lstStyle/>
          <a:p>
            <a:pPr indent="0" marL="0">
              <a:buNone/>
            </a:pPr>
            <a:r>
              <a:rPr lang="en-US" sz="1600" b="1" dirty="0">
                <a:solidFill>
                  <a:srgbClr val="21295C"/>
                </a:solidFill>
                <a:latin typeface="Cambria" pitchFamily="34" charset="0"/>
                <a:ea typeface="Cambria" pitchFamily="34" charset="-122"/>
                <a:cs typeface="Cambria" pitchFamily="34" charset="-120"/>
              </a:rPr>
              <a:t>Encoding</a:t>
            </a:r>
            <a:endParaRPr lang="en-US" sz="1600" dirty="0"/>
          </a:p>
        </p:txBody>
      </p:sp>
      <p:sp>
        <p:nvSpPr>
          <p:cNvPr id="20" name="Text 18"/>
          <p:cNvSpPr/>
          <p:nvPr/>
        </p:nvSpPr>
        <p:spPr>
          <a:xfrm>
            <a:off x="777240" y="4480560"/>
            <a:ext cx="3063240" cy="1371600"/>
          </a:xfrm>
          <a:prstGeom prst="rect">
            <a:avLst/>
          </a:prstGeom>
          <a:noFill/>
          <a:ln/>
        </p:spPr>
        <p:txBody>
          <a:bodyPr wrap="square" lIns="0" tIns="0" rIns="0" bIns="0" rtlCol="0" anchor="t"/>
          <a:lstStyle/>
          <a:p>
            <a:pPr indent="0" marL="0">
              <a:buNone/>
            </a:pPr>
            <a:r>
              <a:rPr lang="en-US" sz="1600" dirty="0">
                <a:solidFill>
                  <a:srgbClr val="16232A"/>
                </a:solidFill>
                <a:latin typeface="Calibri" pitchFamily="34" charset="0"/>
                <a:ea typeface="Calibri" pitchFamily="34" charset="-122"/>
                <a:cs typeface="Calibri" pitchFamily="34" charset="-120"/>
              </a:rPr>
              <a:t>StringIndexer → OneHotEncoder for city or tag columns.</a:t>
            </a:r>
            <a:endParaRPr lang="en-US" sz="1600" dirty="0"/>
          </a:p>
        </p:txBody>
      </p:sp>
      <p:sp>
        <p:nvSpPr>
          <p:cNvPr id="21" name="Shape 19"/>
          <p:cNvSpPr/>
          <p:nvPr/>
        </p:nvSpPr>
        <p:spPr>
          <a:xfrm>
            <a:off x="4297680" y="3886200"/>
            <a:ext cx="3520440" cy="2103120"/>
          </a:xfrm>
          <a:prstGeom prst="roundRect">
            <a:avLst>
              <a:gd name="adj" fmla="val 3478"/>
            </a:avLst>
          </a:prstGeom>
          <a:solidFill>
            <a:srgbClr val="FFFFFF"/>
          </a:solidFill>
          <a:ln w="12700">
            <a:solidFill>
              <a:srgbClr val="D5E3EA"/>
            </a:solidFill>
            <a:prstDash val="solid"/>
          </a:ln>
        </p:spPr>
      </p:sp>
      <p:sp>
        <p:nvSpPr>
          <p:cNvPr id="22" name="Shape 20"/>
          <p:cNvSpPr/>
          <p:nvPr/>
        </p:nvSpPr>
        <p:spPr>
          <a:xfrm>
            <a:off x="4526280" y="4142232"/>
            <a:ext cx="146304" cy="146304"/>
          </a:xfrm>
          <a:prstGeom prst="ellipse">
            <a:avLst/>
          </a:prstGeom>
          <a:solidFill>
            <a:srgbClr val="D85A30"/>
          </a:solidFill>
          <a:ln w="12700">
            <a:solidFill>
              <a:srgbClr val="D85A30"/>
            </a:solidFill>
            <a:prstDash val="solid"/>
          </a:ln>
        </p:spPr>
      </p:sp>
      <p:sp>
        <p:nvSpPr>
          <p:cNvPr id="23" name="Text 21"/>
          <p:cNvSpPr/>
          <p:nvPr/>
        </p:nvSpPr>
        <p:spPr>
          <a:xfrm>
            <a:off x="4773168" y="4023360"/>
            <a:ext cx="2880360" cy="384048"/>
          </a:xfrm>
          <a:prstGeom prst="rect">
            <a:avLst/>
          </a:prstGeom>
          <a:noFill/>
          <a:ln/>
        </p:spPr>
        <p:txBody>
          <a:bodyPr wrap="square" lIns="0" tIns="0" rIns="0" bIns="0" rtlCol="0" anchor="ctr"/>
          <a:lstStyle/>
          <a:p>
            <a:pPr indent="0" marL="0">
              <a:buNone/>
            </a:pPr>
            <a:r>
              <a:rPr lang="en-US" sz="1600" b="1" dirty="0">
                <a:solidFill>
                  <a:srgbClr val="21295C"/>
                </a:solidFill>
                <a:latin typeface="Cambria" pitchFamily="34" charset="0"/>
                <a:ea typeface="Cambria" pitchFamily="34" charset="-122"/>
                <a:cs typeface="Cambria" pitchFamily="34" charset="-120"/>
              </a:rPr>
              <a:t>Scaling</a:t>
            </a:r>
            <a:endParaRPr lang="en-US" sz="1600" dirty="0"/>
          </a:p>
        </p:txBody>
      </p:sp>
      <p:sp>
        <p:nvSpPr>
          <p:cNvPr id="24" name="Text 22"/>
          <p:cNvSpPr/>
          <p:nvPr/>
        </p:nvSpPr>
        <p:spPr>
          <a:xfrm>
            <a:off x="4526280" y="4480560"/>
            <a:ext cx="3063240" cy="1371600"/>
          </a:xfrm>
          <a:prstGeom prst="rect">
            <a:avLst/>
          </a:prstGeom>
          <a:noFill/>
          <a:ln/>
        </p:spPr>
        <p:txBody>
          <a:bodyPr wrap="square" lIns="0" tIns="0" rIns="0" bIns="0" rtlCol="0" anchor="t"/>
          <a:lstStyle/>
          <a:p>
            <a:pPr indent="0" marL="0">
              <a:buNone/>
            </a:pPr>
            <a:r>
              <a:rPr lang="en-US" sz="1600" dirty="0">
                <a:solidFill>
                  <a:srgbClr val="16232A"/>
                </a:solidFill>
                <a:latin typeface="Calibri" pitchFamily="34" charset="0"/>
                <a:ea typeface="Calibri" pitchFamily="34" charset="-122"/>
                <a:cs typeface="Calibri" pitchFamily="34" charset="-120"/>
              </a:rPr>
              <a:t>StandardScaler so features share a range.</a:t>
            </a:r>
            <a:endParaRPr lang="en-US" sz="1600" dirty="0"/>
          </a:p>
        </p:txBody>
      </p:sp>
      <p:sp>
        <p:nvSpPr>
          <p:cNvPr id="25" name="Shape 23"/>
          <p:cNvSpPr/>
          <p:nvPr/>
        </p:nvSpPr>
        <p:spPr>
          <a:xfrm>
            <a:off x="8046720" y="3886200"/>
            <a:ext cx="3520440" cy="2103120"/>
          </a:xfrm>
          <a:prstGeom prst="roundRect">
            <a:avLst>
              <a:gd name="adj" fmla="val 3478"/>
            </a:avLst>
          </a:prstGeom>
          <a:solidFill>
            <a:srgbClr val="FFFFFF"/>
          </a:solidFill>
          <a:ln w="12700">
            <a:solidFill>
              <a:srgbClr val="D5E3EA"/>
            </a:solidFill>
            <a:prstDash val="solid"/>
          </a:ln>
        </p:spPr>
      </p:sp>
      <p:sp>
        <p:nvSpPr>
          <p:cNvPr id="26" name="Shape 24"/>
          <p:cNvSpPr/>
          <p:nvPr/>
        </p:nvSpPr>
        <p:spPr>
          <a:xfrm>
            <a:off x="8275320" y="4142232"/>
            <a:ext cx="146304" cy="146304"/>
          </a:xfrm>
          <a:prstGeom prst="ellipse">
            <a:avLst/>
          </a:prstGeom>
          <a:solidFill>
            <a:srgbClr val="2F8F5B"/>
          </a:solidFill>
          <a:ln w="12700">
            <a:solidFill>
              <a:srgbClr val="2F8F5B"/>
            </a:solidFill>
            <a:prstDash val="solid"/>
          </a:ln>
        </p:spPr>
      </p:sp>
      <p:sp>
        <p:nvSpPr>
          <p:cNvPr id="27" name="Text 25"/>
          <p:cNvSpPr/>
          <p:nvPr/>
        </p:nvSpPr>
        <p:spPr>
          <a:xfrm>
            <a:off x="8522208" y="4023360"/>
            <a:ext cx="2880360" cy="384048"/>
          </a:xfrm>
          <a:prstGeom prst="rect">
            <a:avLst/>
          </a:prstGeom>
          <a:noFill/>
          <a:ln/>
        </p:spPr>
        <p:txBody>
          <a:bodyPr wrap="square" lIns="0" tIns="0" rIns="0" bIns="0" rtlCol="0" anchor="ctr"/>
          <a:lstStyle/>
          <a:p>
            <a:pPr indent="0" marL="0">
              <a:buNone/>
            </a:pPr>
            <a:r>
              <a:rPr lang="en-US" sz="1600" b="1" dirty="0">
                <a:solidFill>
                  <a:srgbClr val="21295C"/>
                </a:solidFill>
                <a:latin typeface="Cambria" pitchFamily="34" charset="0"/>
                <a:ea typeface="Cambria" pitchFamily="34" charset="-122"/>
                <a:cs typeface="Cambria" pitchFamily="34" charset="-120"/>
              </a:rPr>
              <a:t>Binning</a:t>
            </a:r>
            <a:endParaRPr lang="en-US" sz="1600" dirty="0"/>
          </a:p>
        </p:txBody>
      </p:sp>
      <p:sp>
        <p:nvSpPr>
          <p:cNvPr id="28" name="Text 26"/>
          <p:cNvSpPr/>
          <p:nvPr/>
        </p:nvSpPr>
        <p:spPr>
          <a:xfrm>
            <a:off x="8275320" y="4480560"/>
            <a:ext cx="3063240" cy="1371600"/>
          </a:xfrm>
          <a:prstGeom prst="rect">
            <a:avLst/>
          </a:prstGeom>
          <a:noFill/>
          <a:ln/>
        </p:spPr>
        <p:txBody>
          <a:bodyPr wrap="square" lIns="0" tIns="0" rIns="0" bIns="0" rtlCol="0" anchor="t"/>
          <a:lstStyle/>
          <a:p>
            <a:pPr indent="0" marL="0">
              <a:buNone/>
            </a:pPr>
            <a:r>
              <a:rPr lang="en-US" sz="1600" dirty="0">
                <a:solidFill>
                  <a:srgbClr val="16232A"/>
                </a:solidFill>
                <a:latin typeface="Calibri" pitchFamily="34" charset="0"/>
                <a:ea typeface="Calibri" pitchFamily="34" charset="-122"/>
                <a:cs typeface="Calibri" pitchFamily="34" charset="-120"/>
              </a:rPr>
              <a:t>Bucketizer: rating bands or price tiers.</a:t>
            </a:r>
            <a:endParaRPr lang="en-US" sz="1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3F8FA"/>
        </a:solidFill>
      </p:bgPr>
    </p:bg>
    <p:spTree>
      <p:nvGrpSpPr>
        <p:cNvPr id="1" name=""/>
        <p:cNvGrpSpPr/>
        <p:nvPr/>
      </p:nvGrpSpPr>
      <p:grpSpPr>
        <a:xfrm>
          <a:off x="0" y="0"/>
          <a:ext cx="0" cy="0"/>
          <a:chOff x="0" y="0"/>
          <a:chExt cx="0" cy="0"/>
        </a:xfrm>
      </p:grpSpPr>
      <p:sp>
        <p:nvSpPr>
          <p:cNvPr id="2" name="Text 0"/>
          <p:cNvSpPr/>
          <p:nvPr/>
        </p:nvSpPr>
        <p:spPr>
          <a:xfrm>
            <a:off x="548640" y="320040"/>
            <a:ext cx="8229600" cy="274320"/>
          </a:xfrm>
          <a:prstGeom prst="rect">
            <a:avLst/>
          </a:prstGeom>
          <a:noFill/>
          <a:ln/>
        </p:spPr>
        <p:txBody>
          <a:bodyPr wrap="square" lIns="0" tIns="0" rIns="0" bIns="0" rtlCol="0" anchor="ctr"/>
          <a:lstStyle/>
          <a:p>
            <a:pPr indent="0" marL="0">
              <a:buNone/>
            </a:pPr>
            <a:r>
              <a:rPr lang="en-US" sz="1200" b="1" spc="300" kern="0" dirty="0">
                <a:solidFill>
                  <a:srgbClr val="1C7293"/>
                </a:solidFill>
                <a:latin typeface="Calibri" pitchFamily="34" charset="0"/>
                <a:ea typeface="Calibri" pitchFamily="34" charset="-122"/>
                <a:cs typeface="Calibri" pitchFamily="34" charset="-120"/>
              </a:rPr>
              <a:t>SPARK ML</a:t>
            </a:r>
            <a:endParaRPr lang="en-US" sz="1200" dirty="0"/>
          </a:p>
        </p:txBody>
      </p:sp>
      <p:sp>
        <p:nvSpPr>
          <p:cNvPr id="3" name="Text 1"/>
          <p:cNvSpPr/>
          <p:nvPr/>
        </p:nvSpPr>
        <p:spPr>
          <a:xfrm>
            <a:off x="548640" y="594360"/>
            <a:ext cx="10972800" cy="731520"/>
          </a:xfrm>
          <a:prstGeom prst="rect">
            <a:avLst/>
          </a:prstGeom>
          <a:noFill/>
          <a:ln/>
        </p:spPr>
        <p:txBody>
          <a:bodyPr wrap="square" lIns="0" tIns="0" rIns="0" bIns="0" rtlCol="0" anchor="ctr"/>
          <a:lstStyle/>
          <a:p>
            <a:pPr indent="0" marL="0">
              <a:buNone/>
            </a:pPr>
            <a:r>
              <a:rPr lang="en-US" sz="3000" b="1" dirty="0">
                <a:solidFill>
                  <a:srgbClr val="21295C"/>
                </a:solidFill>
                <a:latin typeface="Cambria" pitchFamily="34" charset="0"/>
                <a:ea typeface="Cambria" pitchFamily="34" charset="-122"/>
                <a:cs typeface="Cambria" pitchFamily="34" charset="-120"/>
              </a:rPr>
              <a:t>Reusable Feature Pipelines</a:t>
            </a:r>
            <a:endParaRPr lang="en-US" sz="3000" dirty="0"/>
          </a:p>
        </p:txBody>
      </p:sp>
      <p:sp>
        <p:nvSpPr>
          <p:cNvPr id="4" name="Text 2"/>
          <p:cNvSpPr/>
          <p:nvPr/>
        </p:nvSpPr>
        <p:spPr>
          <a:xfrm>
            <a:off x="11430000" y="6400800"/>
            <a:ext cx="548640" cy="274320"/>
          </a:xfrm>
          <a:prstGeom prst="rect">
            <a:avLst/>
          </a:prstGeom>
          <a:noFill/>
          <a:ln/>
        </p:spPr>
        <p:txBody>
          <a:bodyPr wrap="square" lIns="0" tIns="0" rIns="0" bIns="0" rtlCol="0" anchor="ctr"/>
          <a:lstStyle/>
          <a:p>
            <a:pPr algn="r" indent="0" marL="0">
              <a:buNone/>
            </a:pPr>
            <a:r>
              <a:rPr lang="en-US" sz="1000" dirty="0">
                <a:solidFill>
                  <a:srgbClr val="5A7480"/>
                </a:solidFill>
                <a:latin typeface="Calibri" pitchFamily="34" charset="0"/>
                <a:ea typeface="Calibri" pitchFamily="34" charset="-122"/>
                <a:cs typeface="Calibri" pitchFamily="34" charset="-120"/>
              </a:rPr>
              <a:t>21</a:t>
            </a:r>
            <a:endParaRPr lang="en-US" sz="1000" dirty="0"/>
          </a:p>
        </p:txBody>
      </p:sp>
      <p:sp>
        <p:nvSpPr>
          <p:cNvPr id="5" name="Shape 3"/>
          <p:cNvSpPr/>
          <p:nvPr/>
        </p:nvSpPr>
        <p:spPr>
          <a:xfrm>
            <a:off x="548640" y="1920240"/>
            <a:ext cx="1828800" cy="1005840"/>
          </a:xfrm>
          <a:prstGeom prst="roundRect">
            <a:avLst>
              <a:gd name="adj" fmla="val 5455"/>
            </a:avLst>
          </a:prstGeom>
          <a:solidFill>
            <a:srgbClr val="065A82"/>
          </a:solidFill>
          <a:ln w="12700">
            <a:solidFill>
              <a:srgbClr val="065A82"/>
            </a:solidFill>
            <a:prstDash val="solid"/>
          </a:ln>
        </p:spPr>
      </p:sp>
      <p:sp>
        <p:nvSpPr>
          <p:cNvPr id="6" name="Text 4"/>
          <p:cNvSpPr/>
          <p:nvPr/>
        </p:nvSpPr>
        <p:spPr>
          <a:xfrm>
            <a:off x="548640" y="1920240"/>
            <a:ext cx="1828800" cy="1005840"/>
          </a:xfrm>
          <a:prstGeom prst="rect">
            <a:avLst/>
          </a:prstGeom>
          <a:noFill/>
          <a:ln/>
        </p:spPr>
        <p:txBody>
          <a:bodyPr wrap="square" lIns="50800" tIns="50800" rIns="50800" bIns="5080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Tokenizer</a:t>
            </a:r>
            <a:endParaRPr lang="en-US" sz="1400" dirty="0"/>
          </a:p>
        </p:txBody>
      </p:sp>
      <p:sp>
        <p:nvSpPr>
          <p:cNvPr id="7" name="Shape 5"/>
          <p:cNvSpPr/>
          <p:nvPr/>
        </p:nvSpPr>
        <p:spPr>
          <a:xfrm>
            <a:off x="2377440" y="2423160"/>
            <a:ext cx="411480" cy="0"/>
          </a:xfrm>
          <a:prstGeom prst="line">
            <a:avLst/>
          </a:prstGeom>
          <a:noFill/>
          <a:ln w="25400">
            <a:solidFill>
              <a:srgbClr val="5A7480"/>
            </a:solidFill>
            <a:prstDash val="solid"/>
            <a:tailEnd type="triangle"/>
          </a:ln>
        </p:spPr>
      </p:sp>
      <p:sp>
        <p:nvSpPr>
          <p:cNvPr id="8" name="Shape 6"/>
          <p:cNvSpPr/>
          <p:nvPr/>
        </p:nvSpPr>
        <p:spPr>
          <a:xfrm>
            <a:off x="2788920" y="1920240"/>
            <a:ext cx="1828800" cy="1005840"/>
          </a:xfrm>
          <a:prstGeom prst="roundRect">
            <a:avLst>
              <a:gd name="adj" fmla="val 5455"/>
            </a:avLst>
          </a:prstGeom>
          <a:solidFill>
            <a:srgbClr val="1C7293"/>
          </a:solidFill>
          <a:ln w="12700">
            <a:solidFill>
              <a:srgbClr val="1C7293"/>
            </a:solidFill>
            <a:prstDash val="solid"/>
          </a:ln>
        </p:spPr>
      </p:sp>
      <p:sp>
        <p:nvSpPr>
          <p:cNvPr id="9" name="Text 7"/>
          <p:cNvSpPr/>
          <p:nvPr/>
        </p:nvSpPr>
        <p:spPr>
          <a:xfrm>
            <a:off x="2788920" y="1920240"/>
            <a:ext cx="1828800" cy="1005840"/>
          </a:xfrm>
          <a:prstGeom prst="rect">
            <a:avLst/>
          </a:prstGeom>
          <a:noFill/>
          <a:ln/>
        </p:spPr>
        <p:txBody>
          <a:bodyPr wrap="square" lIns="50800" tIns="50800" rIns="50800" bIns="5080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StopWords</a:t>
            </a:r>
            <a:endParaRPr lang="en-US" sz="1400" dirty="0"/>
          </a:p>
          <a:p>
            <a:pPr algn="ctr" indent="0" marL="0">
              <a:buNone/>
            </a:pPr>
            <a:r>
              <a:rPr lang="en-US" sz="1400" b="1" dirty="0">
                <a:solidFill>
                  <a:srgbClr val="FFFFFF"/>
                </a:solidFill>
                <a:latin typeface="Calibri" pitchFamily="34" charset="0"/>
                <a:ea typeface="Calibri" pitchFamily="34" charset="-122"/>
                <a:cs typeface="Calibri" pitchFamily="34" charset="-120"/>
              </a:rPr>
              <a:t>Remover</a:t>
            </a:r>
            <a:endParaRPr lang="en-US" sz="1400" dirty="0"/>
          </a:p>
        </p:txBody>
      </p:sp>
      <p:sp>
        <p:nvSpPr>
          <p:cNvPr id="10" name="Shape 8"/>
          <p:cNvSpPr/>
          <p:nvPr/>
        </p:nvSpPr>
        <p:spPr>
          <a:xfrm>
            <a:off x="4617720" y="2423160"/>
            <a:ext cx="411480" cy="0"/>
          </a:xfrm>
          <a:prstGeom prst="line">
            <a:avLst/>
          </a:prstGeom>
          <a:noFill/>
          <a:ln w="25400">
            <a:solidFill>
              <a:srgbClr val="5A7480"/>
            </a:solidFill>
            <a:prstDash val="solid"/>
            <a:tailEnd type="triangle"/>
          </a:ln>
        </p:spPr>
      </p:sp>
      <p:sp>
        <p:nvSpPr>
          <p:cNvPr id="11" name="Shape 9"/>
          <p:cNvSpPr/>
          <p:nvPr/>
        </p:nvSpPr>
        <p:spPr>
          <a:xfrm>
            <a:off x="5029200" y="1920240"/>
            <a:ext cx="1828800" cy="1005840"/>
          </a:xfrm>
          <a:prstGeom prst="roundRect">
            <a:avLst>
              <a:gd name="adj" fmla="val 5455"/>
            </a:avLst>
          </a:prstGeom>
          <a:solidFill>
            <a:srgbClr val="065A82"/>
          </a:solidFill>
          <a:ln w="12700">
            <a:solidFill>
              <a:srgbClr val="065A82"/>
            </a:solidFill>
            <a:prstDash val="solid"/>
          </a:ln>
        </p:spPr>
      </p:sp>
      <p:sp>
        <p:nvSpPr>
          <p:cNvPr id="12" name="Text 10"/>
          <p:cNvSpPr/>
          <p:nvPr/>
        </p:nvSpPr>
        <p:spPr>
          <a:xfrm>
            <a:off x="5029200" y="1920240"/>
            <a:ext cx="1828800" cy="1005840"/>
          </a:xfrm>
          <a:prstGeom prst="rect">
            <a:avLst/>
          </a:prstGeom>
          <a:noFill/>
          <a:ln/>
        </p:spPr>
        <p:txBody>
          <a:bodyPr wrap="square" lIns="50800" tIns="50800" rIns="50800" bIns="5080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HashingTF</a:t>
            </a:r>
            <a:endParaRPr lang="en-US" sz="1400" dirty="0"/>
          </a:p>
        </p:txBody>
      </p:sp>
      <p:sp>
        <p:nvSpPr>
          <p:cNvPr id="13" name="Shape 11"/>
          <p:cNvSpPr/>
          <p:nvPr/>
        </p:nvSpPr>
        <p:spPr>
          <a:xfrm>
            <a:off x="6858000" y="2423160"/>
            <a:ext cx="411480" cy="0"/>
          </a:xfrm>
          <a:prstGeom prst="line">
            <a:avLst/>
          </a:prstGeom>
          <a:noFill/>
          <a:ln w="25400">
            <a:solidFill>
              <a:srgbClr val="5A7480"/>
            </a:solidFill>
            <a:prstDash val="solid"/>
            <a:tailEnd type="triangle"/>
          </a:ln>
        </p:spPr>
      </p:sp>
      <p:sp>
        <p:nvSpPr>
          <p:cNvPr id="14" name="Shape 12"/>
          <p:cNvSpPr/>
          <p:nvPr/>
        </p:nvSpPr>
        <p:spPr>
          <a:xfrm>
            <a:off x="7269480" y="1920240"/>
            <a:ext cx="1828800" cy="1005840"/>
          </a:xfrm>
          <a:prstGeom prst="roundRect">
            <a:avLst>
              <a:gd name="adj" fmla="val 5455"/>
            </a:avLst>
          </a:prstGeom>
          <a:solidFill>
            <a:srgbClr val="1C7293"/>
          </a:solidFill>
          <a:ln w="12700">
            <a:solidFill>
              <a:srgbClr val="1C7293"/>
            </a:solidFill>
            <a:prstDash val="solid"/>
          </a:ln>
        </p:spPr>
      </p:sp>
      <p:sp>
        <p:nvSpPr>
          <p:cNvPr id="15" name="Text 13"/>
          <p:cNvSpPr/>
          <p:nvPr/>
        </p:nvSpPr>
        <p:spPr>
          <a:xfrm>
            <a:off x="7269480" y="1920240"/>
            <a:ext cx="1828800" cy="1005840"/>
          </a:xfrm>
          <a:prstGeom prst="rect">
            <a:avLst/>
          </a:prstGeom>
          <a:noFill/>
          <a:ln/>
        </p:spPr>
        <p:txBody>
          <a:bodyPr wrap="square" lIns="50800" tIns="50800" rIns="50800" bIns="5080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IDF</a:t>
            </a:r>
            <a:endParaRPr lang="en-US" sz="1400" dirty="0"/>
          </a:p>
        </p:txBody>
      </p:sp>
      <p:sp>
        <p:nvSpPr>
          <p:cNvPr id="16" name="Shape 14"/>
          <p:cNvSpPr/>
          <p:nvPr/>
        </p:nvSpPr>
        <p:spPr>
          <a:xfrm>
            <a:off x="9098280" y="2423160"/>
            <a:ext cx="411480" cy="0"/>
          </a:xfrm>
          <a:prstGeom prst="line">
            <a:avLst/>
          </a:prstGeom>
          <a:noFill/>
          <a:ln w="25400">
            <a:solidFill>
              <a:srgbClr val="5A7480"/>
            </a:solidFill>
            <a:prstDash val="solid"/>
            <a:tailEnd type="triangle"/>
          </a:ln>
        </p:spPr>
      </p:sp>
      <p:sp>
        <p:nvSpPr>
          <p:cNvPr id="17" name="Shape 15"/>
          <p:cNvSpPr/>
          <p:nvPr/>
        </p:nvSpPr>
        <p:spPr>
          <a:xfrm>
            <a:off x="9509760" y="1920240"/>
            <a:ext cx="1828800" cy="1005840"/>
          </a:xfrm>
          <a:prstGeom prst="roundRect">
            <a:avLst>
              <a:gd name="adj" fmla="val 5455"/>
            </a:avLst>
          </a:prstGeom>
          <a:solidFill>
            <a:srgbClr val="D85A30"/>
          </a:solidFill>
          <a:ln w="12700">
            <a:solidFill>
              <a:srgbClr val="D85A30"/>
            </a:solidFill>
            <a:prstDash val="solid"/>
          </a:ln>
        </p:spPr>
      </p:sp>
      <p:sp>
        <p:nvSpPr>
          <p:cNvPr id="18" name="Text 16"/>
          <p:cNvSpPr/>
          <p:nvPr/>
        </p:nvSpPr>
        <p:spPr>
          <a:xfrm>
            <a:off x="9509760" y="1920240"/>
            <a:ext cx="1828800" cy="1005840"/>
          </a:xfrm>
          <a:prstGeom prst="rect">
            <a:avLst/>
          </a:prstGeom>
          <a:noFill/>
          <a:ln/>
        </p:spPr>
        <p:txBody>
          <a:bodyPr wrap="square" lIns="50800" tIns="50800" rIns="50800" bIns="5080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VectorAssembler</a:t>
            </a:r>
            <a:endParaRPr lang="en-US" sz="1400" dirty="0"/>
          </a:p>
        </p:txBody>
      </p:sp>
      <p:sp>
        <p:nvSpPr>
          <p:cNvPr id="19" name="Shape 17"/>
          <p:cNvSpPr/>
          <p:nvPr/>
        </p:nvSpPr>
        <p:spPr>
          <a:xfrm>
            <a:off x="548640" y="3383280"/>
            <a:ext cx="6766560" cy="2377440"/>
          </a:xfrm>
          <a:prstGeom prst="roundRect">
            <a:avLst>
              <a:gd name="adj" fmla="val 2308"/>
            </a:avLst>
          </a:prstGeom>
          <a:solidFill>
            <a:srgbClr val="0F1B2D"/>
          </a:solidFill>
          <a:ln w="12700">
            <a:solidFill>
              <a:srgbClr val="0F1B2D"/>
            </a:solidFill>
            <a:prstDash val="solid"/>
          </a:ln>
        </p:spPr>
      </p:sp>
      <p:sp>
        <p:nvSpPr>
          <p:cNvPr id="20" name="Text 18"/>
          <p:cNvSpPr/>
          <p:nvPr/>
        </p:nvSpPr>
        <p:spPr>
          <a:xfrm>
            <a:off x="731520" y="3493008"/>
            <a:ext cx="6400800" cy="2157984"/>
          </a:xfrm>
          <a:prstGeom prst="rect">
            <a:avLst/>
          </a:prstGeom>
          <a:noFill/>
          <a:ln/>
        </p:spPr>
        <p:txBody>
          <a:bodyPr wrap="square" lIns="0" tIns="0" rIns="0" bIns="0" rtlCol="0" anchor="t"/>
          <a:lstStyle/>
          <a:p>
            <a:pPr indent="0" marL="0">
              <a:buNone/>
            </a:pPr>
            <a:r>
              <a:rPr lang="en-US" sz="1200" dirty="0">
                <a:solidFill>
                  <a:srgbClr val="D6E6EE"/>
                </a:solidFill>
                <a:latin typeface="Consolas" pitchFamily="34" charset="0"/>
                <a:ea typeface="Consolas" pitchFamily="34" charset="-122"/>
                <a:cs typeface="Consolas" pitchFamily="34" charset="-120"/>
              </a:rPr>
              <a:t>from pyspark.ml import Pipeline</a:t>
            </a:r>
            <a:endParaRPr lang="en-US" sz="1200" dirty="0"/>
          </a:p>
          <a:p>
            <a:pPr indent="0" marL="0">
              <a:buNone/>
            </a:pPr>
            <a:r>
              <a:rPr lang="en-US" sz="1200" dirty="0">
                <a:solidFill>
                  <a:srgbClr val="D6E6EE"/>
                </a:solidFill>
                <a:latin typeface="Consolas" pitchFamily="34" charset="0"/>
                <a:ea typeface="Consolas" pitchFamily="34" charset="-122"/>
                <a:cs typeface="Consolas" pitchFamily="34" charset="-120"/>
              </a:rPr>
              <a:t>from pyspark.ml.feature import *</a:t>
            </a:r>
            <a:endParaRPr lang="en-US" sz="1200" dirty="0"/>
          </a:p>
          <a:p>
            <a:pPr indent="0" marL="0">
              <a:buNone/>
            </a:pPr>
            <a:endParaRPr lang="en-US" sz="1200" dirty="0"/>
          </a:p>
          <a:p>
            <a:pPr indent="0" marL="0">
              <a:buNone/>
            </a:pPr>
            <a:r>
              <a:rPr lang="en-US" sz="1200" dirty="0">
                <a:solidFill>
                  <a:srgbClr val="D6E6EE"/>
                </a:solidFill>
                <a:latin typeface="Consolas" pitchFamily="34" charset="0"/>
                <a:ea typeface="Consolas" pitchFamily="34" charset="-122"/>
                <a:cs typeface="Consolas" pitchFamily="34" charset="-120"/>
              </a:rPr>
              <a:t>pipe = Pipeline(stages=[tok, stop, tf, idf, asm])</a:t>
            </a:r>
            <a:endParaRPr lang="en-US" sz="1200" dirty="0"/>
          </a:p>
          <a:p>
            <a:pPr indent="0" marL="0">
              <a:buNone/>
            </a:pPr>
            <a:r>
              <a:rPr lang="en-US" sz="1200" dirty="0">
                <a:solidFill>
                  <a:srgbClr val="D6E6EE"/>
                </a:solidFill>
                <a:latin typeface="Consolas" pitchFamily="34" charset="0"/>
                <a:ea typeface="Consolas" pitchFamily="34" charset="-122"/>
                <a:cs typeface="Consolas" pitchFamily="34" charset="-120"/>
              </a:rPr>
              <a:t>model = pipe.fit(train)      # learn on train only</a:t>
            </a:r>
            <a:endParaRPr lang="en-US" sz="1200" dirty="0"/>
          </a:p>
          <a:p>
            <a:pPr indent="0" marL="0">
              <a:buNone/>
            </a:pPr>
            <a:r>
              <a:rPr lang="en-US" sz="1200" dirty="0">
                <a:solidFill>
                  <a:srgbClr val="D6E6EE"/>
                </a:solidFill>
                <a:latin typeface="Consolas" pitchFamily="34" charset="0"/>
                <a:ea typeface="Consolas" pitchFamily="34" charset="-122"/>
                <a:cs typeface="Consolas" pitchFamily="34" charset="-120"/>
              </a:rPr>
              <a:t>feat  = model.transform(test)</a:t>
            </a:r>
            <a:endParaRPr lang="en-US" sz="1200" dirty="0"/>
          </a:p>
        </p:txBody>
      </p:sp>
      <p:sp>
        <p:nvSpPr>
          <p:cNvPr id="21" name="Text 19"/>
          <p:cNvSpPr/>
          <p:nvPr/>
        </p:nvSpPr>
        <p:spPr>
          <a:xfrm>
            <a:off x="7589520" y="3474720"/>
            <a:ext cx="4114800" cy="2377440"/>
          </a:xfrm>
          <a:prstGeom prst="rect">
            <a:avLst/>
          </a:prstGeom>
          <a:noFill/>
          <a:ln/>
        </p:spPr>
        <p:txBody>
          <a:bodyPr wrap="square" lIns="0" tIns="0" rIns="0" bIns="0" rtlCol="0" anchor="t"/>
          <a:lstStyle/>
          <a:p>
            <a:pPr marL="342900" indent="-342900">
              <a:spcAft>
                <a:spcPts val="800"/>
              </a:spcAft>
              <a:buSzPct val="100000"/>
              <a:buChar char="•"/>
            </a:pPr>
            <a:r>
              <a:rPr lang="en-US" sz="1500" dirty="0">
                <a:solidFill>
                  <a:srgbClr val="16232A"/>
                </a:solidFill>
                <a:latin typeface="Calibri" pitchFamily="34" charset="0"/>
                <a:ea typeface="Calibri" pitchFamily="34" charset="-122"/>
                <a:cs typeface="Calibri" pitchFamily="34" charset="-120"/>
              </a:rPr>
              <a:t>Pipeline = same steps for train and test</a:t>
            </a:r>
            <a:endParaRPr lang="en-US" sz="1500" dirty="0"/>
          </a:p>
          <a:p>
            <a:pPr marL="342900" indent="-342900">
              <a:spcAft>
                <a:spcPts val="800"/>
              </a:spcAft>
              <a:buSzPct val="100000"/>
              <a:buChar char="•"/>
            </a:pPr>
            <a:r>
              <a:rPr lang="en-US" sz="1500" dirty="0">
                <a:solidFill>
                  <a:srgbClr val="16232A"/>
                </a:solidFill>
                <a:latin typeface="Calibri" pitchFamily="34" charset="0"/>
                <a:ea typeface="Calibri" pitchFamily="34" charset="-122"/>
                <a:cs typeface="Calibri" pitchFamily="34" charset="-120"/>
              </a:rPr>
              <a:t>fit on training data only to avoid leakage</a:t>
            </a:r>
            <a:endParaRPr lang="en-US" sz="1500" dirty="0"/>
          </a:p>
          <a:p>
            <a:pPr marL="342900" indent="-342900">
              <a:spcAft>
                <a:spcPts val="800"/>
              </a:spcAft>
              <a:buSzPct val="100000"/>
              <a:buChar char="•"/>
            </a:pPr>
            <a:r>
              <a:rPr lang="en-US" sz="1500" dirty="0">
                <a:solidFill>
                  <a:srgbClr val="16232A"/>
                </a:solidFill>
                <a:latin typeface="Calibri" pitchFamily="34" charset="0"/>
                <a:ea typeface="Calibri" pitchFamily="34" charset="-122"/>
                <a:cs typeface="Calibri" pitchFamily="34" charset="-120"/>
              </a:rPr>
              <a:t>Save the fitted model; reuse it in production</a:t>
            </a:r>
            <a:endParaRPr lang="en-US" sz="15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3F8FA"/>
        </a:solidFill>
      </p:bgPr>
    </p:bg>
    <p:spTree>
      <p:nvGrpSpPr>
        <p:cNvPr id="1" name=""/>
        <p:cNvGrpSpPr/>
        <p:nvPr/>
      </p:nvGrpSpPr>
      <p:grpSpPr>
        <a:xfrm>
          <a:off x="0" y="0"/>
          <a:ext cx="0" cy="0"/>
          <a:chOff x="0" y="0"/>
          <a:chExt cx="0" cy="0"/>
        </a:xfrm>
      </p:grpSpPr>
      <p:sp>
        <p:nvSpPr>
          <p:cNvPr id="2" name="Text 0"/>
          <p:cNvSpPr/>
          <p:nvPr/>
        </p:nvSpPr>
        <p:spPr>
          <a:xfrm>
            <a:off x="548640" y="320040"/>
            <a:ext cx="8229600" cy="274320"/>
          </a:xfrm>
          <a:prstGeom prst="rect">
            <a:avLst/>
          </a:prstGeom>
          <a:noFill/>
          <a:ln/>
        </p:spPr>
        <p:txBody>
          <a:bodyPr wrap="square" lIns="0" tIns="0" rIns="0" bIns="0" rtlCol="0" anchor="ctr"/>
          <a:lstStyle/>
          <a:p>
            <a:pPr indent="0" marL="0">
              <a:buNone/>
            </a:pPr>
            <a:r>
              <a:rPr lang="en-US" sz="1200" b="1" spc="300" kern="0" dirty="0">
                <a:solidFill>
                  <a:srgbClr val="1C7293"/>
                </a:solidFill>
                <a:latin typeface="Calibri" pitchFamily="34" charset="0"/>
                <a:ea typeface="Calibri" pitchFamily="34" charset="-122"/>
                <a:cs typeface="Calibri" pitchFamily="34" charset="-120"/>
              </a:rPr>
              <a:t>CLASS ACTIVITY · WORD COUNT</a:t>
            </a:r>
            <a:endParaRPr lang="en-US" sz="1200" dirty="0"/>
          </a:p>
        </p:txBody>
      </p:sp>
      <p:sp>
        <p:nvSpPr>
          <p:cNvPr id="3" name="Text 1"/>
          <p:cNvSpPr/>
          <p:nvPr/>
        </p:nvSpPr>
        <p:spPr>
          <a:xfrm>
            <a:off x="548640" y="594360"/>
            <a:ext cx="10972800" cy="731520"/>
          </a:xfrm>
          <a:prstGeom prst="rect">
            <a:avLst/>
          </a:prstGeom>
          <a:noFill/>
          <a:ln/>
        </p:spPr>
        <p:txBody>
          <a:bodyPr wrap="square" lIns="0" tIns="0" rIns="0" bIns="0" rtlCol="0" anchor="ctr"/>
          <a:lstStyle/>
          <a:p>
            <a:pPr indent="0" marL="0">
              <a:buNone/>
            </a:pPr>
            <a:r>
              <a:rPr lang="en-US" sz="3000" b="1" dirty="0">
                <a:solidFill>
                  <a:srgbClr val="21295C"/>
                </a:solidFill>
                <a:latin typeface="Cambria" pitchFamily="34" charset="0"/>
                <a:ea typeface="Cambria" pitchFamily="34" charset="-122"/>
                <a:cs typeface="Cambria" pitchFamily="34" charset="-120"/>
              </a:rPr>
              <a:t>The Paragraph: Count Every Word</a:t>
            </a:r>
            <a:endParaRPr lang="en-US" sz="3000" dirty="0"/>
          </a:p>
        </p:txBody>
      </p:sp>
      <p:sp>
        <p:nvSpPr>
          <p:cNvPr id="4" name="Text 2"/>
          <p:cNvSpPr/>
          <p:nvPr/>
        </p:nvSpPr>
        <p:spPr>
          <a:xfrm>
            <a:off x="11430000" y="6400800"/>
            <a:ext cx="548640" cy="274320"/>
          </a:xfrm>
          <a:prstGeom prst="rect">
            <a:avLst/>
          </a:prstGeom>
          <a:noFill/>
          <a:ln/>
        </p:spPr>
        <p:txBody>
          <a:bodyPr wrap="square" lIns="0" tIns="0" rIns="0" bIns="0" rtlCol="0" anchor="ctr"/>
          <a:lstStyle/>
          <a:p>
            <a:pPr algn="r" indent="0" marL="0">
              <a:buNone/>
            </a:pPr>
            <a:r>
              <a:rPr lang="en-US" sz="1000" dirty="0">
                <a:solidFill>
                  <a:srgbClr val="5A7480"/>
                </a:solidFill>
                <a:latin typeface="Calibri" pitchFamily="34" charset="0"/>
                <a:ea typeface="Calibri" pitchFamily="34" charset="-122"/>
                <a:cs typeface="Calibri" pitchFamily="34" charset="-120"/>
              </a:rPr>
              <a:t>22</a:t>
            </a:r>
            <a:endParaRPr lang="en-US" sz="1000" dirty="0"/>
          </a:p>
        </p:txBody>
      </p:sp>
      <p:sp>
        <p:nvSpPr>
          <p:cNvPr id="5" name="Shape 3"/>
          <p:cNvSpPr/>
          <p:nvPr/>
        </p:nvSpPr>
        <p:spPr>
          <a:xfrm>
            <a:off x="548640" y="1554480"/>
            <a:ext cx="11064240" cy="2834640"/>
          </a:xfrm>
          <a:prstGeom prst="roundRect">
            <a:avLst>
              <a:gd name="adj" fmla="val 2581"/>
            </a:avLst>
          </a:prstGeom>
          <a:solidFill>
            <a:srgbClr val="FFFFFF"/>
          </a:solidFill>
          <a:ln w="12700">
            <a:solidFill>
              <a:srgbClr val="D5E3EA"/>
            </a:solidFill>
            <a:prstDash val="solid"/>
          </a:ln>
        </p:spPr>
      </p:sp>
      <p:sp>
        <p:nvSpPr>
          <p:cNvPr id="6" name="Text 4"/>
          <p:cNvSpPr/>
          <p:nvPr/>
        </p:nvSpPr>
        <p:spPr>
          <a:xfrm>
            <a:off x="822960" y="1645920"/>
            <a:ext cx="10515600" cy="2651760"/>
          </a:xfrm>
          <a:prstGeom prst="rect">
            <a:avLst/>
          </a:prstGeom>
          <a:noFill/>
          <a:ln/>
        </p:spPr>
        <p:txBody>
          <a:bodyPr wrap="square" lIns="0" tIns="0" rIns="0" bIns="0" rtlCol="0" anchor="ctr"/>
          <a:lstStyle/>
          <a:p>
            <a:pPr indent="0" marL="0">
              <a:buNone/>
            </a:pPr>
            <a:r>
              <a:rPr lang="en-US" sz="1600" dirty="0">
                <a:solidFill>
                  <a:srgbClr val="16232A"/>
                </a:solidFill>
                <a:latin typeface="Calibri" pitchFamily="34" charset="0"/>
                <a:ea typeface="Calibri" pitchFamily="34" charset="-122"/>
                <a:cs typeface="Calibri" pitchFamily="34" charset="-120"/>
              </a:rPr>
              <a:t>Big data is not just about size. Every day, hotels, airlines and travellers generate huge volumes of data, and this data arrives in many formats. A single review can contain text, ratings and dates. Companies collect this data to understand what customers want. When data grows beyond one machine, the work must be shared across many machines, and each machine processes only a small part of the data. Spark splits the data into partitions, and each partition is processed in parallel. The results from every partition are then combined into one final result. This is how a cluster counts millions of words quickly. Counting words is the classic first example of big data processing. Count each word in every partition, then add the counts together, and the final result is the same as counting on one machine.</a:t>
            </a:r>
            <a:endParaRPr lang="en-US" sz="1600" dirty="0"/>
          </a:p>
        </p:txBody>
      </p:sp>
      <p:sp>
        <p:nvSpPr>
          <p:cNvPr id="7" name="Shape 5"/>
          <p:cNvSpPr/>
          <p:nvPr/>
        </p:nvSpPr>
        <p:spPr>
          <a:xfrm>
            <a:off x="640080" y="4846320"/>
            <a:ext cx="457200" cy="457200"/>
          </a:xfrm>
          <a:prstGeom prst="ellipse">
            <a:avLst/>
          </a:prstGeom>
          <a:solidFill>
            <a:srgbClr val="065A82"/>
          </a:solidFill>
          <a:ln w="12700">
            <a:solidFill>
              <a:srgbClr val="065A82"/>
            </a:solidFill>
            <a:prstDash val="solid"/>
          </a:ln>
        </p:spPr>
      </p:sp>
      <p:sp>
        <p:nvSpPr>
          <p:cNvPr id="8" name="Text 6"/>
          <p:cNvSpPr/>
          <p:nvPr/>
        </p:nvSpPr>
        <p:spPr>
          <a:xfrm>
            <a:off x="640080" y="484632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1</a:t>
            </a:r>
            <a:endParaRPr lang="en-US" sz="1600" dirty="0"/>
          </a:p>
        </p:txBody>
      </p:sp>
      <p:sp>
        <p:nvSpPr>
          <p:cNvPr id="9" name="Text 7"/>
          <p:cNvSpPr/>
          <p:nvPr/>
        </p:nvSpPr>
        <p:spPr>
          <a:xfrm>
            <a:off x="1280160" y="4846320"/>
            <a:ext cx="3017520" cy="457200"/>
          </a:xfrm>
          <a:prstGeom prst="rect">
            <a:avLst/>
          </a:prstGeom>
          <a:noFill/>
          <a:ln/>
        </p:spPr>
        <p:txBody>
          <a:bodyPr wrap="square" lIns="0" tIns="0" rIns="0" bIns="0" rtlCol="0" anchor="ctr"/>
          <a:lstStyle/>
          <a:p>
            <a:pPr indent="0" marL="0">
              <a:buNone/>
            </a:pPr>
            <a:r>
              <a:rPr lang="en-US" sz="1600" dirty="0">
                <a:solidFill>
                  <a:srgbClr val="16232A"/>
                </a:solidFill>
                <a:latin typeface="Calibri" pitchFamily="34" charset="0"/>
                <a:ea typeface="Calibri" pitchFamily="34" charset="-122"/>
                <a:cs typeface="Calibri" pitchFamily="34" charset="-120"/>
              </a:rPr>
              <a:t>Ignore case: Data = data</a:t>
            </a:r>
            <a:endParaRPr lang="en-US" sz="1600" dirty="0"/>
          </a:p>
        </p:txBody>
      </p:sp>
      <p:sp>
        <p:nvSpPr>
          <p:cNvPr id="10" name="Shape 8"/>
          <p:cNvSpPr/>
          <p:nvPr/>
        </p:nvSpPr>
        <p:spPr>
          <a:xfrm>
            <a:off x="4389120" y="4846320"/>
            <a:ext cx="457200" cy="457200"/>
          </a:xfrm>
          <a:prstGeom prst="ellipse">
            <a:avLst/>
          </a:prstGeom>
          <a:solidFill>
            <a:srgbClr val="1C7293"/>
          </a:solidFill>
          <a:ln w="12700">
            <a:solidFill>
              <a:srgbClr val="1C7293"/>
            </a:solidFill>
            <a:prstDash val="solid"/>
          </a:ln>
        </p:spPr>
      </p:sp>
      <p:sp>
        <p:nvSpPr>
          <p:cNvPr id="11" name="Text 9"/>
          <p:cNvSpPr/>
          <p:nvPr/>
        </p:nvSpPr>
        <p:spPr>
          <a:xfrm>
            <a:off x="4389120" y="484632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2</a:t>
            </a:r>
            <a:endParaRPr lang="en-US" sz="1600" dirty="0"/>
          </a:p>
        </p:txBody>
      </p:sp>
      <p:sp>
        <p:nvSpPr>
          <p:cNvPr id="12" name="Text 10"/>
          <p:cNvSpPr/>
          <p:nvPr/>
        </p:nvSpPr>
        <p:spPr>
          <a:xfrm>
            <a:off x="5029200" y="4846320"/>
            <a:ext cx="3017520" cy="457200"/>
          </a:xfrm>
          <a:prstGeom prst="rect">
            <a:avLst/>
          </a:prstGeom>
          <a:noFill/>
          <a:ln/>
        </p:spPr>
        <p:txBody>
          <a:bodyPr wrap="square" lIns="0" tIns="0" rIns="0" bIns="0" rtlCol="0" anchor="ctr"/>
          <a:lstStyle/>
          <a:p>
            <a:pPr indent="0" marL="0">
              <a:buNone/>
            </a:pPr>
            <a:r>
              <a:rPr lang="en-US" sz="1600" dirty="0">
                <a:solidFill>
                  <a:srgbClr val="16232A"/>
                </a:solidFill>
                <a:latin typeface="Calibri" pitchFamily="34" charset="0"/>
                <a:ea typeface="Calibri" pitchFamily="34" charset="-122"/>
                <a:cs typeface="Calibri" pitchFamily="34" charset="-120"/>
              </a:rPr>
              <a:t>Ignore punctuation</a:t>
            </a:r>
            <a:endParaRPr lang="en-US" sz="1600" dirty="0"/>
          </a:p>
        </p:txBody>
      </p:sp>
      <p:sp>
        <p:nvSpPr>
          <p:cNvPr id="13" name="Shape 11"/>
          <p:cNvSpPr/>
          <p:nvPr/>
        </p:nvSpPr>
        <p:spPr>
          <a:xfrm>
            <a:off x="8138160" y="4846320"/>
            <a:ext cx="457200" cy="457200"/>
          </a:xfrm>
          <a:prstGeom prst="ellipse">
            <a:avLst/>
          </a:prstGeom>
          <a:solidFill>
            <a:srgbClr val="D85A30"/>
          </a:solidFill>
          <a:ln w="12700">
            <a:solidFill>
              <a:srgbClr val="D85A30"/>
            </a:solidFill>
            <a:prstDash val="solid"/>
          </a:ln>
        </p:spPr>
      </p:sp>
      <p:sp>
        <p:nvSpPr>
          <p:cNvPr id="14" name="Text 12"/>
          <p:cNvSpPr/>
          <p:nvPr/>
        </p:nvSpPr>
        <p:spPr>
          <a:xfrm>
            <a:off x="8138160" y="484632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3</a:t>
            </a:r>
            <a:endParaRPr lang="en-US" sz="1600" dirty="0"/>
          </a:p>
        </p:txBody>
      </p:sp>
      <p:sp>
        <p:nvSpPr>
          <p:cNvPr id="15" name="Text 13"/>
          <p:cNvSpPr/>
          <p:nvPr/>
        </p:nvSpPr>
        <p:spPr>
          <a:xfrm>
            <a:off x="8778240" y="4846320"/>
            <a:ext cx="3017520" cy="457200"/>
          </a:xfrm>
          <a:prstGeom prst="rect">
            <a:avLst/>
          </a:prstGeom>
          <a:noFill/>
          <a:ln/>
        </p:spPr>
        <p:txBody>
          <a:bodyPr wrap="square" lIns="0" tIns="0" rIns="0" bIns="0" rtlCol="0" anchor="ctr"/>
          <a:lstStyle/>
          <a:p>
            <a:pPr indent="0" marL="0">
              <a:buNone/>
            </a:pPr>
            <a:r>
              <a:rPr lang="en-US" sz="1600" dirty="0">
                <a:solidFill>
                  <a:srgbClr val="16232A"/>
                </a:solidFill>
                <a:latin typeface="Calibri" pitchFamily="34" charset="0"/>
                <a:ea typeface="Calibri" pitchFamily="34" charset="-122"/>
                <a:cs typeface="Calibri" pitchFamily="34" charset="-120"/>
              </a:rPr>
              <a:t>Count whole words only</a:t>
            </a:r>
            <a:endParaRPr lang="en-US" sz="1600" dirty="0"/>
          </a:p>
        </p:txBody>
      </p:sp>
      <p:sp>
        <p:nvSpPr>
          <p:cNvPr id="16" name="Text 14"/>
          <p:cNvSpPr/>
          <p:nvPr/>
        </p:nvSpPr>
        <p:spPr>
          <a:xfrm>
            <a:off x="548640" y="5577840"/>
            <a:ext cx="10972800" cy="457200"/>
          </a:xfrm>
          <a:prstGeom prst="rect">
            <a:avLst/>
          </a:prstGeom>
          <a:noFill/>
          <a:ln/>
        </p:spPr>
        <p:txBody>
          <a:bodyPr wrap="square" lIns="0" tIns="0" rIns="0" bIns="0" rtlCol="0" anchor="ctr"/>
          <a:lstStyle/>
          <a:p>
            <a:pPr indent="0" marL="0">
              <a:buNone/>
            </a:pPr>
            <a:r>
              <a:rPr lang="en-US" sz="1700" i="1" dirty="0">
                <a:solidFill>
                  <a:srgbClr val="065A82"/>
                </a:solidFill>
                <a:latin typeface="Cambria" pitchFamily="34" charset="0"/>
                <a:ea typeface="Cambria" pitchFamily="34" charset="-122"/>
                <a:cs typeface="Cambria" pitchFamily="34" charset="-120"/>
              </a:rPr>
              <a:t>Task 1: on your own, count how often "data" and "the" appear. How long did it take?</a:t>
            </a:r>
            <a:endParaRPr lang="en-US" sz="17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3F8FA"/>
        </a:solidFill>
      </p:bgPr>
    </p:bg>
    <p:spTree>
      <p:nvGrpSpPr>
        <p:cNvPr id="1" name=""/>
        <p:cNvGrpSpPr/>
        <p:nvPr/>
      </p:nvGrpSpPr>
      <p:grpSpPr>
        <a:xfrm>
          <a:off x="0" y="0"/>
          <a:ext cx="0" cy="0"/>
          <a:chOff x="0" y="0"/>
          <a:chExt cx="0" cy="0"/>
        </a:xfrm>
      </p:grpSpPr>
      <p:sp>
        <p:nvSpPr>
          <p:cNvPr id="2" name="Text 0"/>
          <p:cNvSpPr/>
          <p:nvPr/>
        </p:nvSpPr>
        <p:spPr>
          <a:xfrm>
            <a:off x="548640" y="320040"/>
            <a:ext cx="8229600" cy="274320"/>
          </a:xfrm>
          <a:prstGeom prst="rect">
            <a:avLst/>
          </a:prstGeom>
          <a:noFill/>
          <a:ln/>
        </p:spPr>
        <p:txBody>
          <a:bodyPr wrap="square" lIns="0" tIns="0" rIns="0" bIns="0" rtlCol="0" anchor="ctr"/>
          <a:lstStyle/>
          <a:p>
            <a:pPr indent="0" marL="0">
              <a:buNone/>
            </a:pPr>
            <a:r>
              <a:rPr lang="en-US" sz="1200" b="1" spc="300" kern="0" dirty="0">
                <a:solidFill>
                  <a:srgbClr val="1C7293"/>
                </a:solidFill>
                <a:latin typeface="Calibri" pitchFamily="34" charset="0"/>
                <a:ea typeface="Calibri" pitchFamily="34" charset="-122"/>
                <a:cs typeface="Calibri" pitchFamily="34" charset="-120"/>
              </a:rPr>
              <a:t>CLASS ACTIVITY · WORD COUNT</a:t>
            </a:r>
            <a:endParaRPr lang="en-US" sz="1200" dirty="0"/>
          </a:p>
        </p:txBody>
      </p:sp>
      <p:sp>
        <p:nvSpPr>
          <p:cNvPr id="3" name="Text 1"/>
          <p:cNvSpPr/>
          <p:nvPr/>
        </p:nvSpPr>
        <p:spPr>
          <a:xfrm>
            <a:off x="548640" y="594360"/>
            <a:ext cx="10972800" cy="731520"/>
          </a:xfrm>
          <a:prstGeom prst="rect">
            <a:avLst/>
          </a:prstGeom>
          <a:noFill/>
          <a:ln/>
        </p:spPr>
        <p:txBody>
          <a:bodyPr wrap="square" lIns="0" tIns="0" rIns="0" bIns="0" rtlCol="0" anchor="ctr"/>
          <a:lstStyle/>
          <a:p>
            <a:pPr indent="0" marL="0">
              <a:buNone/>
            </a:pPr>
            <a:r>
              <a:rPr lang="en-US" sz="3000" b="1" dirty="0">
                <a:solidFill>
                  <a:srgbClr val="21295C"/>
                </a:solidFill>
                <a:latin typeface="Cambria" pitchFamily="34" charset="0"/>
                <a:ea typeface="Cambria" pitchFamily="34" charset="-122"/>
                <a:cs typeface="Cambria" pitchFamily="34" charset="-120"/>
              </a:rPr>
              <a:t>Now Split It Across 4 "Workers"</a:t>
            </a:r>
            <a:endParaRPr lang="en-US" sz="3000" dirty="0"/>
          </a:p>
        </p:txBody>
      </p:sp>
      <p:sp>
        <p:nvSpPr>
          <p:cNvPr id="4" name="Text 2"/>
          <p:cNvSpPr/>
          <p:nvPr/>
        </p:nvSpPr>
        <p:spPr>
          <a:xfrm>
            <a:off x="11430000" y="6400800"/>
            <a:ext cx="548640" cy="274320"/>
          </a:xfrm>
          <a:prstGeom prst="rect">
            <a:avLst/>
          </a:prstGeom>
          <a:noFill/>
          <a:ln/>
        </p:spPr>
        <p:txBody>
          <a:bodyPr wrap="square" lIns="0" tIns="0" rIns="0" bIns="0" rtlCol="0" anchor="ctr"/>
          <a:lstStyle/>
          <a:p>
            <a:pPr algn="r" indent="0" marL="0">
              <a:buNone/>
            </a:pPr>
            <a:r>
              <a:rPr lang="en-US" sz="1000" dirty="0">
                <a:solidFill>
                  <a:srgbClr val="5A7480"/>
                </a:solidFill>
                <a:latin typeface="Calibri" pitchFamily="34" charset="0"/>
                <a:ea typeface="Calibri" pitchFamily="34" charset="-122"/>
                <a:cs typeface="Calibri" pitchFamily="34" charset="-120"/>
              </a:rPr>
              <a:t>23</a:t>
            </a:r>
            <a:endParaRPr lang="en-US" sz="1000" dirty="0"/>
          </a:p>
        </p:txBody>
      </p:sp>
      <p:sp>
        <p:nvSpPr>
          <p:cNvPr id="5" name="Shape 3"/>
          <p:cNvSpPr/>
          <p:nvPr/>
        </p:nvSpPr>
        <p:spPr>
          <a:xfrm>
            <a:off x="548640" y="1508760"/>
            <a:ext cx="5440680" cy="2148840"/>
          </a:xfrm>
          <a:prstGeom prst="roundRect">
            <a:avLst>
              <a:gd name="adj" fmla="val 3404"/>
            </a:avLst>
          </a:prstGeom>
          <a:solidFill>
            <a:srgbClr val="FFFFFF"/>
          </a:solidFill>
          <a:ln w="12700">
            <a:solidFill>
              <a:srgbClr val="D5E3EA"/>
            </a:solidFill>
            <a:prstDash val="solid"/>
          </a:ln>
        </p:spPr>
      </p:sp>
      <p:sp>
        <p:nvSpPr>
          <p:cNvPr id="6" name="Shape 4"/>
          <p:cNvSpPr/>
          <p:nvPr/>
        </p:nvSpPr>
        <p:spPr>
          <a:xfrm>
            <a:off x="731520" y="1645920"/>
            <a:ext cx="2194560" cy="365760"/>
          </a:xfrm>
          <a:prstGeom prst="roundRect">
            <a:avLst>
              <a:gd name="adj" fmla="val 15000"/>
            </a:avLst>
          </a:prstGeom>
          <a:solidFill>
            <a:srgbClr val="065A82"/>
          </a:solidFill>
          <a:ln w="12700">
            <a:solidFill>
              <a:srgbClr val="065A82"/>
            </a:solidFill>
            <a:prstDash val="solid"/>
          </a:ln>
        </p:spPr>
      </p:sp>
      <p:sp>
        <p:nvSpPr>
          <p:cNvPr id="7" name="Text 5"/>
          <p:cNvSpPr/>
          <p:nvPr/>
        </p:nvSpPr>
        <p:spPr>
          <a:xfrm>
            <a:off x="731520" y="1645920"/>
            <a:ext cx="2194560" cy="365760"/>
          </a:xfrm>
          <a:prstGeom prst="rect">
            <a:avLst/>
          </a:prstGeom>
          <a:noFill/>
          <a:ln/>
        </p:spPr>
        <p:txBody>
          <a:bodyPr wrap="square" lIns="50800" tIns="50800" rIns="50800" bIns="5080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Partition 1 · Worker 1</a:t>
            </a:r>
            <a:endParaRPr lang="en-US" sz="1300" dirty="0"/>
          </a:p>
        </p:txBody>
      </p:sp>
      <p:sp>
        <p:nvSpPr>
          <p:cNvPr id="8" name="Text 6"/>
          <p:cNvSpPr/>
          <p:nvPr/>
        </p:nvSpPr>
        <p:spPr>
          <a:xfrm>
            <a:off x="4389120" y="1645920"/>
            <a:ext cx="1417320" cy="365760"/>
          </a:xfrm>
          <a:prstGeom prst="rect">
            <a:avLst/>
          </a:prstGeom>
          <a:noFill/>
          <a:ln/>
        </p:spPr>
        <p:txBody>
          <a:bodyPr wrap="square" lIns="0" tIns="0" rIns="0" bIns="0" rtlCol="0" anchor="ctr"/>
          <a:lstStyle/>
          <a:p>
            <a:pPr algn="r" indent="0" marL="0">
              <a:buNone/>
            </a:pPr>
            <a:r>
              <a:rPr lang="en-US" sz="1200" dirty="0">
                <a:solidFill>
                  <a:srgbClr val="5A7480"/>
                </a:solidFill>
                <a:latin typeface="Calibri" pitchFamily="34" charset="0"/>
                <a:ea typeface="Calibri" pitchFamily="34" charset="-122"/>
                <a:cs typeface="Calibri" pitchFamily="34" charset="-120"/>
              </a:rPr>
              <a:t>34 words</a:t>
            </a:r>
            <a:endParaRPr lang="en-US" sz="1200" dirty="0"/>
          </a:p>
        </p:txBody>
      </p:sp>
      <p:sp>
        <p:nvSpPr>
          <p:cNvPr id="9" name="Text 7"/>
          <p:cNvSpPr/>
          <p:nvPr/>
        </p:nvSpPr>
        <p:spPr>
          <a:xfrm>
            <a:off x="731520" y="2103120"/>
            <a:ext cx="5074920" cy="1463040"/>
          </a:xfrm>
          <a:prstGeom prst="rect">
            <a:avLst/>
          </a:prstGeom>
          <a:noFill/>
          <a:ln/>
        </p:spPr>
        <p:txBody>
          <a:bodyPr wrap="square" lIns="0" tIns="0" rIns="0" bIns="0" rtlCol="0" anchor="t"/>
          <a:lstStyle/>
          <a:p>
            <a:pPr indent="0" marL="0">
              <a:buNone/>
            </a:pPr>
            <a:r>
              <a:rPr lang="en-US" sz="1500" dirty="0">
                <a:solidFill>
                  <a:srgbClr val="16232A"/>
                </a:solidFill>
                <a:latin typeface="Calibri" pitchFamily="34" charset="0"/>
                <a:ea typeface="Calibri" pitchFamily="34" charset="-122"/>
                <a:cs typeface="Calibri" pitchFamily="34" charset="-120"/>
              </a:rPr>
              <a:t>Big data is not just about size. Every day, hotels, airlines and travellers generate huge volumes of data, and this data arrives in many formats. A single review can contain text, ratings and dates.</a:t>
            </a:r>
            <a:endParaRPr lang="en-US" sz="1500" dirty="0"/>
          </a:p>
        </p:txBody>
      </p:sp>
      <p:sp>
        <p:nvSpPr>
          <p:cNvPr id="10" name="Shape 8"/>
          <p:cNvSpPr/>
          <p:nvPr/>
        </p:nvSpPr>
        <p:spPr>
          <a:xfrm>
            <a:off x="6172200" y="1508760"/>
            <a:ext cx="5440680" cy="2148840"/>
          </a:xfrm>
          <a:prstGeom prst="roundRect">
            <a:avLst>
              <a:gd name="adj" fmla="val 3404"/>
            </a:avLst>
          </a:prstGeom>
          <a:solidFill>
            <a:srgbClr val="FFFFFF"/>
          </a:solidFill>
          <a:ln w="12700">
            <a:solidFill>
              <a:srgbClr val="D5E3EA"/>
            </a:solidFill>
            <a:prstDash val="solid"/>
          </a:ln>
        </p:spPr>
      </p:sp>
      <p:sp>
        <p:nvSpPr>
          <p:cNvPr id="11" name="Shape 9"/>
          <p:cNvSpPr/>
          <p:nvPr/>
        </p:nvSpPr>
        <p:spPr>
          <a:xfrm>
            <a:off x="6355080" y="1645920"/>
            <a:ext cx="2194560" cy="365760"/>
          </a:xfrm>
          <a:prstGeom prst="roundRect">
            <a:avLst>
              <a:gd name="adj" fmla="val 15000"/>
            </a:avLst>
          </a:prstGeom>
          <a:solidFill>
            <a:srgbClr val="1C7293"/>
          </a:solidFill>
          <a:ln w="12700">
            <a:solidFill>
              <a:srgbClr val="1C7293"/>
            </a:solidFill>
            <a:prstDash val="solid"/>
          </a:ln>
        </p:spPr>
      </p:sp>
      <p:sp>
        <p:nvSpPr>
          <p:cNvPr id="12" name="Text 10"/>
          <p:cNvSpPr/>
          <p:nvPr/>
        </p:nvSpPr>
        <p:spPr>
          <a:xfrm>
            <a:off x="6355080" y="1645920"/>
            <a:ext cx="2194560" cy="365760"/>
          </a:xfrm>
          <a:prstGeom prst="rect">
            <a:avLst/>
          </a:prstGeom>
          <a:noFill/>
          <a:ln/>
        </p:spPr>
        <p:txBody>
          <a:bodyPr wrap="square" lIns="50800" tIns="50800" rIns="50800" bIns="5080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Partition 2 · Worker 2</a:t>
            </a:r>
            <a:endParaRPr lang="en-US" sz="1300" dirty="0"/>
          </a:p>
        </p:txBody>
      </p:sp>
      <p:sp>
        <p:nvSpPr>
          <p:cNvPr id="13" name="Text 11"/>
          <p:cNvSpPr/>
          <p:nvPr/>
        </p:nvSpPr>
        <p:spPr>
          <a:xfrm>
            <a:off x="10012680" y="1645920"/>
            <a:ext cx="1417320" cy="365760"/>
          </a:xfrm>
          <a:prstGeom prst="rect">
            <a:avLst/>
          </a:prstGeom>
          <a:noFill/>
          <a:ln/>
        </p:spPr>
        <p:txBody>
          <a:bodyPr wrap="square" lIns="0" tIns="0" rIns="0" bIns="0" rtlCol="0" anchor="ctr"/>
          <a:lstStyle/>
          <a:p>
            <a:pPr algn="r" indent="0" marL="0">
              <a:buNone/>
            </a:pPr>
            <a:r>
              <a:rPr lang="en-US" sz="1200" dirty="0">
                <a:solidFill>
                  <a:srgbClr val="5A7480"/>
                </a:solidFill>
                <a:latin typeface="Calibri" pitchFamily="34" charset="0"/>
                <a:ea typeface="Calibri" pitchFamily="34" charset="-122"/>
                <a:cs typeface="Calibri" pitchFamily="34" charset="-120"/>
              </a:rPr>
              <a:t>34 words</a:t>
            </a:r>
            <a:endParaRPr lang="en-US" sz="1200" dirty="0"/>
          </a:p>
        </p:txBody>
      </p:sp>
      <p:sp>
        <p:nvSpPr>
          <p:cNvPr id="14" name="Text 12"/>
          <p:cNvSpPr/>
          <p:nvPr/>
        </p:nvSpPr>
        <p:spPr>
          <a:xfrm>
            <a:off x="6355080" y="2103120"/>
            <a:ext cx="5074920" cy="1463040"/>
          </a:xfrm>
          <a:prstGeom prst="rect">
            <a:avLst/>
          </a:prstGeom>
          <a:noFill/>
          <a:ln/>
        </p:spPr>
        <p:txBody>
          <a:bodyPr wrap="square" lIns="0" tIns="0" rIns="0" bIns="0" rtlCol="0" anchor="t"/>
          <a:lstStyle/>
          <a:p>
            <a:pPr indent="0" marL="0">
              <a:buNone/>
            </a:pPr>
            <a:r>
              <a:rPr lang="en-US" sz="1500" dirty="0">
                <a:solidFill>
                  <a:srgbClr val="16232A"/>
                </a:solidFill>
                <a:latin typeface="Calibri" pitchFamily="34" charset="0"/>
                <a:ea typeface="Calibri" pitchFamily="34" charset="-122"/>
                <a:cs typeface="Calibri" pitchFamily="34" charset="-120"/>
              </a:rPr>
              <a:t>Companies collect this data to understand what customers want. When data grows beyond one machine, the work must be shared across many machines, and each machine processes only a small part of the data.</a:t>
            </a:r>
            <a:endParaRPr lang="en-US" sz="1500" dirty="0"/>
          </a:p>
        </p:txBody>
      </p:sp>
      <p:sp>
        <p:nvSpPr>
          <p:cNvPr id="15" name="Shape 13"/>
          <p:cNvSpPr/>
          <p:nvPr/>
        </p:nvSpPr>
        <p:spPr>
          <a:xfrm>
            <a:off x="548640" y="3840480"/>
            <a:ext cx="5440680" cy="2148840"/>
          </a:xfrm>
          <a:prstGeom prst="roundRect">
            <a:avLst>
              <a:gd name="adj" fmla="val 3404"/>
            </a:avLst>
          </a:prstGeom>
          <a:solidFill>
            <a:srgbClr val="FFFFFF"/>
          </a:solidFill>
          <a:ln w="12700">
            <a:solidFill>
              <a:srgbClr val="D5E3EA"/>
            </a:solidFill>
            <a:prstDash val="solid"/>
          </a:ln>
        </p:spPr>
      </p:sp>
      <p:sp>
        <p:nvSpPr>
          <p:cNvPr id="16" name="Shape 14"/>
          <p:cNvSpPr/>
          <p:nvPr/>
        </p:nvSpPr>
        <p:spPr>
          <a:xfrm>
            <a:off x="731520" y="3977640"/>
            <a:ext cx="2194560" cy="365760"/>
          </a:xfrm>
          <a:prstGeom prst="roundRect">
            <a:avLst>
              <a:gd name="adj" fmla="val 15000"/>
            </a:avLst>
          </a:prstGeom>
          <a:solidFill>
            <a:srgbClr val="2F8F5B"/>
          </a:solidFill>
          <a:ln w="12700">
            <a:solidFill>
              <a:srgbClr val="2F8F5B"/>
            </a:solidFill>
            <a:prstDash val="solid"/>
          </a:ln>
        </p:spPr>
      </p:sp>
      <p:sp>
        <p:nvSpPr>
          <p:cNvPr id="17" name="Text 15"/>
          <p:cNvSpPr/>
          <p:nvPr/>
        </p:nvSpPr>
        <p:spPr>
          <a:xfrm>
            <a:off x="731520" y="3977640"/>
            <a:ext cx="2194560" cy="365760"/>
          </a:xfrm>
          <a:prstGeom prst="rect">
            <a:avLst/>
          </a:prstGeom>
          <a:noFill/>
          <a:ln/>
        </p:spPr>
        <p:txBody>
          <a:bodyPr wrap="square" lIns="50800" tIns="50800" rIns="50800" bIns="5080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Partition 3 · Worker 3</a:t>
            </a:r>
            <a:endParaRPr lang="en-US" sz="1300" dirty="0"/>
          </a:p>
        </p:txBody>
      </p:sp>
      <p:sp>
        <p:nvSpPr>
          <p:cNvPr id="18" name="Text 16"/>
          <p:cNvSpPr/>
          <p:nvPr/>
        </p:nvSpPr>
        <p:spPr>
          <a:xfrm>
            <a:off x="4389120" y="3977640"/>
            <a:ext cx="1417320" cy="365760"/>
          </a:xfrm>
          <a:prstGeom prst="rect">
            <a:avLst/>
          </a:prstGeom>
          <a:noFill/>
          <a:ln/>
        </p:spPr>
        <p:txBody>
          <a:bodyPr wrap="square" lIns="0" tIns="0" rIns="0" bIns="0" rtlCol="0" anchor="ctr"/>
          <a:lstStyle/>
          <a:p>
            <a:pPr algn="r" indent="0" marL="0">
              <a:buNone/>
            </a:pPr>
            <a:r>
              <a:rPr lang="en-US" sz="1200" dirty="0">
                <a:solidFill>
                  <a:srgbClr val="5A7480"/>
                </a:solidFill>
                <a:latin typeface="Calibri" pitchFamily="34" charset="0"/>
                <a:ea typeface="Calibri" pitchFamily="34" charset="-122"/>
                <a:cs typeface="Calibri" pitchFamily="34" charset="-120"/>
              </a:rPr>
              <a:t>35 words</a:t>
            </a:r>
            <a:endParaRPr lang="en-US" sz="1200" dirty="0"/>
          </a:p>
        </p:txBody>
      </p:sp>
      <p:sp>
        <p:nvSpPr>
          <p:cNvPr id="19" name="Text 17"/>
          <p:cNvSpPr/>
          <p:nvPr/>
        </p:nvSpPr>
        <p:spPr>
          <a:xfrm>
            <a:off x="731520" y="4434840"/>
            <a:ext cx="5074920" cy="1463040"/>
          </a:xfrm>
          <a:prstGeom prst="rect">
            <a:avLst/>
          </a:prstGeom>
          <a:noFill/>
          <a:ln/>
        </p:spPr>
        <p:txBody>
          <a:bodyPr wrap="square" lIns="0" tIns="0" rIns="0" bIns="0" rtlCol="0" anchor="t"/>
          <a:lstStyle/>
          <a:p>
            <a:pPr indent="0" marL="0">
              <a:buNone/>
            </a:pPr>
            <a:r>
              <a:rPr lang="en-US" sz="1500" dirty="0">
                <a:solidFill>
                  <a:srgbClr val="16232A"/>
                </a:solidFill>
                <a:latin typeface="Calibri" pitchFamily="34" charset="0"/>
                <a:ea typeface="Calibri" pitchFamily="34" charset="-122"/>
                <a:cs typeface="Calibri" pitchFamily="34" charset="-120"/>
              </a:rPr>
              <a:t>Spark splits the data into partitions, and each partition is processed in parallel. The results from every partition are then combined into one final result. This is how a cluster counts millions of words quickly.</a:t>
            </a:r>
            <a:endParaRPr lang="en-US" sz="1500" dirty="0"/>
          </a:p>
        </p:txBody>
      </p:sp>
      <p:sp>
        <p:nvSpPr>
          <p:cNvPr id="20" name="Shape 18"/>
          <p:cNvSpPr/>
          <p:nvPr/>
        </p:nvSpPr>
        <p:spPr>
          <a:xfrm>
            <a:off x="6172200" y="3840480"/>
            <a:ext cx="5440680" cy="2148840"/>
          </a:xfrm>
          <a:prstGeom prst="roundRect">
            <a:avLst>
              <a:gd name="adj" fmla="val 3404"/>
            </a:avLst>
          </a:prstGeom>
          <a:solidFill>
            <a:srgbClr val="FFFFFF"/>
          </a:solidFill>
          <a:ln w="12700">
            <a:solidFill>
              <a:srgbClr val="D5E3EA"/>
            </a:solidFill>
            <a:prstDash val="solid"/>
          </a:ln>
        </p:spPr>
      </p:sp>
      <p:sp>
        <p:nvSpPr>
          <p:cNvPr id="21" name="Shape 19"/>
          <p:cNvSpPr/>
          <p:nvPr/>
        </p:nvSpPr>
        <p:spPr>
          <a:xfrm>
            <a:off x="6355080" y="3977640"/>
            <a:ext cx="2194560" cy="365760"/>
          </a:xfrm>
          <a:prstGeom prst="roundRect">
            <a:avLst>
              <a:gd name="adj" fmla="val 15000"/>
            </a:avLst>
          </a:prstGeom>
          <a:solidFill>
            <a:srgbClr val="D85A30"/>
          </a:solidFill>
          <a:ln w="12700">
            <a:solidFill>
              <a:srgbClr val="D85A30"/>
            </a:solidFill>
            <a:prstDash val="solid"/>
          </a:ln>
        </p:spPr>
      </p:sp>
      <p:sp>
        <p:nvSpPr>
          <p:cNvPr id="22" name="Text 20"/>
          <p:cNvSpPr/>
          <p:nvPr/>
        </p:nvSpPr>
        <p:spPr>
          <a:xfrm>
            <a:off x="6355080" y="3977640"/>
            <a:ext cx="2194560" cy="365760"/>
          </a:xfrm>
          <a:prstGeom prst="rect">
            <a:avLst/>
          </a:prstGeom>
          <a:noFill/>
          <a:ln/>
        </p:spPr>
        <p:txBody>
          <a:bodyPr wrap="square" lIns="50800" tIns="50800" rIns="50800" bIns="5080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Partition 4 · Worker 4</a:t>
            </a:r>
            <a:endParaRPr lang="en-US" sz="1300" dirty="0"/>
          </a:p>
        </p:txBody>
      </p:sp>
      <p:sp>
        <p:nvSpPr>
          <p:cNvPr id="23" name="Text 21"/>
          <p:cNvSpPr/>
          <p:nvPr/>
        </p:nvSpPr>
        <p:spPr>
          <a:xfrm>
            <a:off x="10012680" y="3977640"/>
            <a:ext cx="1417320" cy="365760"/>
          </a:xfrm>
          <a:prstGeom prst="rect">
            <a:avLst/>
          </a:prstGeom>
          <a:noFill/>
          <a:ln/>
        </p:spPr>
        <p:txBody>
          <a:bodyPr wrap="square" lIns="0" tIns="0" rIns="0" bIns="0" rtlCol="0" anchor="ctr"/>
          <a:lstStyle/>
          <a:p>
            <a:pPr algn="r" indent="0" marL="0">
              <a:buNone/>
            </a:pPr>
            <a:r>
              <a:rPr lang="en-US" sz="1200" dirty="0">
                <a:solidFill>
                  <a:srgbClr val="5A7480"/>
                </a:solidFill>
                <a:latin typeface="Calibri" pitchFamily="34" charset="0"/>
                <a:ea typeface="Calibri" pitchFamily="34" charset="-122"/>
                <a:cs typeface="Calibri" pitchFamily="34" charset="-120"/>
              </a:rPr>
              <a:t>34 words</a:t>
            </a:r>
            <a:endParaRPr lang="en-US" sz="1200" dirty="0"/>
          </a:p>
        </p:txBody>
      </p:sp>
      <p:sp>
        <p:nvSpPr>
          <p:cNvPr id="24" name="Text 22"/>
          <p:cNvSpPr/>
          <p:nvPr/>
        </p:nvSpPr>
        <p:spPr>
          <a:xfrm>
            <a:off x="6355080" y="4434840"/>
            <a:ext cx="5074920" cy="1463040"/>
          </a:xfrm>
          <a:prstGeom prst="rect">
            <a:avLst/>
          </a:prstGeom>
          <a:noFill/>
          <a:ln/>
        </p:spPr>
        <p:txBody>
          <a:bodyPr wrap="square" lIns="0" tIns="0" rIns="0" bIns="0" rtlCol="0" anchor="t"/>
          <a:lstStyle/>
          <a:p>
            <a:pPr indent="0" marL="0">
              <a:buNone/>
            </a:pPr>
            <a:r>
              <a:rPr lang="en-US" sz="1500" dirty="0">
                <a:solidFill>
                  <a:srgbClr val="16232A"/>
                </a:solidFill>
                <a:latin typeface="Calibri" pitchFamily="34" charset="0"/>
                <a:ea typeface="Calibri" pitchFamily="34" charset="-122"/>
                <a:cs typeface="Calibri" pitchFamily="34" charset="-120"/>
              </a:rPr>
              <a:t>Counting words is the classic first example of big data processing. Count each word in every partition, then add the counts together, and the final result is the same as counting on one machine.</a:t>
            </a:r>
            <a:endParaRPr lang="en-US" sz="1500" dirty="0"/>
          </a:p>
        </p:txBody>
      </p:sp>
      <p:sp>
        <p:nvSpPr>
          <p:cNvPr id="25" name="Text 23"/>
          <p:cNvSpPr/>
          <p:nvPr/>
        </p:nvSpPr>
        <p:spPr>
          <a:xfrm>
            <a:off x="548640" y="6172200"/>
            <a:ext cx="10972800" cy="365760"/>
          </a:xfrm>
          <a:prstGeom prst="rect">
            <a:avLst/>
          </a:prstGeom>
          <a:noFill/>
          <a:ln/>
        </p:spPr>
        <p:txBody>
          <a:bodyPr wrap="square" lIns="0" tIns="0" rIns="0" bIns="0" rtlCol="0" anchor="ctr"/>
          <a:lstStyle/>
          <a:p>
            <a:pPr indent="0" marL="0">
              <a:buNone/>
            </a:pPr>
            <a:r>
              <a:rPr lang="en-US" sz="1400" i="1" dirty="0">
                <a:solidFill>
                  <a:srgbClr val="065A82"/>
                </a:solidFill>
                <a:latin typeface="Calibri" pitchFamily="34" charset="0"/>
                <a:ea typeface="Calibri" pitchFamily="34" charset="-122"/>
                <a:cs typeface="Calibri" pitchFamily="34" charset="-120"/>
              </a:rPr>
              <a:t>Task 2: split the class into 4 groups. Each group counts only its own partition, then writes counts on the board.</a:t>
            </a:r>
            <a:endParaRPr lang="en-US" sz="1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3F8FA"/>
        </a:solidFill>
      </p:bgPr>
    </p:bg>
    <p:spTree>
      <p:nvGrpSpPr>
        <p:cNvPr id="1" name=""/>
        <p:cNvGrpSpPr/>
        <p:nvPr/>
      </p:nvGrpSpPr>
      <p:grpSpPr>
        <a:xfrm>
          <a:off x="0" y="0"/>
          <a:ext cx="0" cy="0"/>
          <a:chOff x="0" y="0"/>
          <a:chExt cx="0" cy="0"/>
        </a:xfrm>
      </p:grpSpPr>
      <p:sp>
        <p:nvSpPr>
          <p:cNvPr id="2" name="Text 0"/>
          <p:cNvSpPr/>
          <p:nvPr/>
        </p:nvSpPr>
        <p:spPr>
          <a:xfrm>
            <a:off x="548640" y="320040"/>
            <a:ext cx="8229600" cy="274320"/>
          </a:xfrm>
          <a:prstGeom prst="rect">
            <a:avLst/>
          </a:prstGeom>
          <a:noFill/>
          <a:ln/>
        </p:spPr>
        <p:txBody>
          <a:bodyPr wrap="square" lIns="0" tIns="0" rIns="0" bIns="0" rtlCol="0" anchor="ctr"/>
          <a:lstStyle/>
          <a:p>
            <a:pPr indent="0" marL="0">
              <a:buNone/>
            </a:pPr>
            <a:r>
              <a:rPr lang="en-US" sz="1200" b="1" spc="300" kern="0" dirty="0">
                <a:solidFill>
                  <a:srgbClr val="1C7293"/>
                </a:solidFill>
                <a:latin typeface="Calibri" pitchFamily="34" charset="0"/>
                <a:ea typeface="Calibri" pitchFamily="34" charset="-122"/>
                <a:cs typeface="Calibri" pitchFamily="34" charset="-120"/>
              </a:rPr>
              <a:t>CLASS ACTIVITY · WORD COUNT</a:t>
            </a:r>
            <a:endParaRPr lang="en-US" sz="1200" dirty="0"/>
          </a:p>
        </p:txBody>
      </p:sp>
      <p:sp>
        <p:nvSpPr>
          <p:cNvPr id="3" name="Text 1"/>
          <p:cNvSpPr/>
          <p:nvPr/>
        </p:nvSpPr>
        <p:spPr>
          <a:xfrm>
            <a:off x="548640" y="594360"/>
            <a:ext cx="10972800" cy="731520"/>
          </a:xfrm>
          <a:prstGeom prst="rect">
            <a:avLst/>
          </a:prstGeom>
          <a:noFill/>
          <a:ln/>
        </p:spPr>
        <p:txBody>
          <a:bodyPr wrap="square" lIns="0" tIns="0" rIns="0" bIns="0" rtlCol="0" anchor="ctr"/>
          <a:lstStyle/>
          <a:p>
            <a:pPr indent="0" marL="0">
              <a:buNone/>
            </a:pPr>
            <a:r>
              <a:rPr lang="en-US" sz="3000" b="1" dirty="0">
                <a:solidFill>
                  <a:srgbClr val="21295C"/>
                </a:solidFill>
                <a:latin typeface="Cambria" pitchFamily="34" charset="0"/>
                <a:ea typeface="Cambria" pitchFamily="34" charset="-122"/>
                <a:cs typeface="Cambria" pitchFamily="34" charset="-120"/>
              </a:rPr>
              <a:t>Map → Shuffle → Reduce (for the words "data" and "the")</a:t>
            </a:r>
            <a:endParaRPr lang="en-US" sz="3000" dirty="0"/>
          </a:p>
        </p:txBody>
      </p:sp>
      <p:sp>
        <p:nvSpPr>
          <p:cNvPr id="4" name="Text 2"/>
          <p:cNvSpPr/>
          <p:nvPr/>
        </p:nvSpPr>
        <p:spPr>
          <a:xfrm>
            <a:off x="11430000" y="6400800"/>
            <a:ext cx="548640" cy="274320"/>
          </a:xfrm>
          <a:prstGeom prst="rect">
            <a:avLst/>
          </a:prstGeom>
          <a:noFill/>
          <a:ln/>
        </p:spPr>
        <p:txBody>
          <a:bodyPr wrap="square" lIns="0" tIns="0" rIns="0" bIns="0" rtlCol="0" anchor="ctr"/>
          <a:lstStyle/>
          <a:p>
            <a:pPr algn="r" indent="0" marL="0">
              <a:buNone/>
            </a:pPr>
            <a:r>
              <a:rPr lang="en-US" sz="1000" dirty="0">
                <a:solidFill>
                  <a:srgbClr val="5A7480"/>
                </a:solidFill>
                <a:latin typeface="Calibri" pitchFamily="34" charset="0"/>
                <a:ea typeface="Calibri" pitchFamily="34" charset="-122"/>
                <a:cs typeface="Calibri" pitchFamily="34" charset="-120"/>
              </a:rPr>
              <a:t>24</a:t>
            </a:r>
            <a:endParaRPr lang="en-US" sz="1000" dirty="0"/>
          </a:p>
        </p:txBody>
      </p:sp>
      <p:sp>
        <p:nvSpPr>
          <p:cNvPr id="5" name="Text 3"/>
          <p:cNvSpPr/>
          <p:nvPr/>
        </p:nvSpPr>
        <p:spPr>
          <a:xfrm>
            <a:off x="548640" y="1463040"/>
            <a:ext cx="3840480" cy="320040"/>
          </a:xfrm>
          <a:prstGeom prst="rect">
            <a:avLst/>
          </a:prstGeom>
          <a:noFill/>
          <a:ln/>
        </p:spPr>
        <p:txBody>
          <a:bodyPr wrap="square" lIns="0" tIns="0" rIns="0" bIns="0" rtlCol="0" anchor="ctr"/>
          <a:lstStyle/>
          <a:p>
            <a:pPr indent="0" marL="0">
              <a:buNone/>
            </a:pPr>
            <a:r>
              <a:rPr lang="en-US" sz="1500" b="1" dirty="0">
                <a:solidFill>
                  <a:srgbClr val="065A82"/>
                </a:solidFill>
                <a:latin typeface="Cambria" pitchFamily="34" charset="0"/>
                <a:ea typeface="Cambria" pitchFamily="34" charset="-122"/>
                <a:cs typeface="Cambria" pitchFamily="34" charset="-120"/>
              </a:rPr>
              <a:t>MAP: each worker counts locally</a:t>
            </a:r>
            <a:endParaRPr lang="en-US" sz="1500" dirty="0"/>
          </a:p>
        </p:txBody>
      </p:sp>
      <p:sp>
        <p:nvSpPr>
          <p:cNvPr id="6" name="Text 4"/>
          <p:cNvSpPr/>
          <p:nvPr/>
        </p:nvSpPr>
        <p:spPr>
          <a:xfrm>
            <a:off x="4846320" y="1463040"/>
            <a:ext cx="2743200" cy="320040"/>
          </a:xfrm>
          <a:prstGeom prst="rect">
            <a:avLst/>
          </a:prstGeom>
          <a:noFill/>
          <a:ln/>
        </p:spPr>
        <p:txBody>
          <a:bodyPr wrap="square" lIns="0" tIns="0" rIns="0" bIns="0" rtlCol="0" anchor="ctr"/>
          <a:lstStyle/>
          <a:p>
            <a:pPr indent="0" marL="0">
              <a:buNone/>
            </a:pPr>
            <a:r>
              <a:rPr lang="en-US" sz="1500" b="1" dirty="0">
                <a:solidFill>
                  <a:srgbClr val="065A82"/>
                </a:solidFill>
                <a:latin typeface="Cambria" pitchFamily="34" charset="0"/>
                <a:ea typeface="Cambria" pitchFamily="34" charset="-122"/>
                <a:cs typeface="Cambria" pitchFamily="34" charset="-120"/>
              </a:rPr>
              <a:t>SHUFFLE: group by word</a:t>
            </a:r>
            <a:endParaRPr lang="en-US" sz="1500" dirty="0"/>
          </a:p>
        </p:txBody>
      </p:sp>
      <p:sp>
        <p:nvSpPr>
          <p:cNvPr id="7" name="Text 5"/>
          <p:cNvSpPr/>
          <p:nvPr/>
        </p:nvSpPr>
        <p:spPr>
          <a:xfrm>
            <a:off x="8778240" y="1463040"/>
            <a:ext cx="2743200" cy="320040"/>
          </a:xfrm>
          <a:prstGeom prst="rect">
            <a:avLst/>
          </a:prstGeom>
          <a:noFill/>
          <a:ln/>
        </p:spPr>
        <p:txBody>
          <a:bodyPr wrap="square" lIns="0" tIns="0" rIns="0" bIns="0" rtlCol="0" anchor="ctr"/>
          <a:lstStyle/>
          <a:p>
            <a:pPr indent="0" marL="0">
              <a:buNone/>
            </a:pPr>
            <a:r>
              <a:rPr lang="en-US" sz="1500" b="1" dirty="0">
                <a:solidFill>
                  <a:srgbClr val="065A82"/>
                </a:solidFill>
                <a:latin typeface="Cambria" pitchFamily="34" charset="0"/>
                <a:ea typeface="Cambria" pitchFamily="34" charset="-122"/>
                <a:cs typeface="Cambria" pitchFamily="34" charset="-120"/>
              </a:rPr>
              <a:t>REDUCE: add up</a:t>
            </a:r>
            <a:endParaRPr lang="en-US" sz="1500" dirty="0"/>
          </a:p>
        </p:txBody>
      </p:sp>
      <p:sp>
        <p:nvSpPr>
          <p:cNvPr id="8" name="Shape 6"/>
          <p:cNvSpPr/>
          <p:nvPr/>
        </p:nvSpPr>
        <p:spPr>
          <a:xfrm>
            <a:off x="548640" y="1920240"/>
            <a:ext cx="1371600" cy="731520"/>
          </a:xfrm>
          <a:prstGeom prst="roundRect">
            <a:avLst>
              <a:gd name="adj" fmla="val 7500"/>
            </a:avLst>
          </a:prstGeom>
          <a:solidFill>
            <a:srgbClr val="065A82"/>
          </a:solidFill>
          <a:ln w="12700">
            <a:solidFill>
              <a:srgbClr val="065A82"/>
            </a:solidFill>
            <a:prstDash val="solid"/>
          </a:ln>
        </p:spPr>
      </p:sp>
      <p:sp>
        <p:nvSpPr>
          <p:cNvPr id="9" name="Text 7"/>
          <p:cNvSpPr/>
          <p:nvPr/>
        </p:nvSpPr>
        <p:spPr>
          <a:xfrm>
            <a:off x="548640" y="1920240"/>
            <a:ext cx="1371600" cy="731520"/>
          </a:xfrm>
          <a:prstGeom prst="rect">
            <a:avLst/>
          </a:prstGeom>
          <a:noFill/>
          <a:ln/>
        </p:spPr>
        <p:txBody>
          <a:bodyPr wrap="square" lIns="50800" tIns="50800" rIns="50800" bIns="5080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Worker 1</a:t>
            </a:r>
            <a:endParaRPr lang="en-US" sz="1300" dirty="0"/>
          </a:p>
        </p:txBody>
      </p:sp>
      <p:sp>
        <p:nvSpPr>
          <p:cNvPr id="10" name="Text 8"/>
          <p:cNvSpPr/>
          <p:nvPr/>
        </p:nvSpPr>
        <p:spPr>
          <a:xfrm>
            <a:off x="2011680" y="1920240"/>
            <a:ext cx="2377440" cy="731520"/>
          </a:xfrm>
          <a:prstGeom prst="rect">
            <a:avLst/>
          </a:prstGeom>
          <a:noFill/>
          <a:ln/>
        </p:spPr>
        <p:txBody>
          <a:bodyPr wrap="square" lIns="0" tIns="0" rIns="0" bIns="0" rtlCol="0" anchor="ctr"/>
          <a:lstStyle/>
          <a:p>
            <a:pPr indent="0" marL="0">
              <a:buNone/>
            </a:pPr>
            <a:r>
              <a:rPr lang="en-US" sz="1300" dirty="0">
                <a:solidFill>
                  <a:srgbClr val="16232A"/>
                </a:solidFill>
                <a:latin typeface="Consolas" pitchFamily="34" charset="0"/>
                <a:ea typeface="Consolas" pitchFamily="34" charset="-122"/>
                <a:cs typeface="Consolas" pitchFamily="34" charset="-120"/>
              </a:rPr>
              <a:t>(data,3)  (the,0)</a:t>
            </a:r>
            <a:endParaRPr lang="en-US" sz="1300" dirty="0"/>
          </a:p>
        </p:txBody>
      </p:sp>
      <p:sp>
        <p:nvSpPr>
          <p:cNvPr id="11" name="Shape 9"/>
          <p:cNvSpPr/>
          <p:nvPr/>
        </p:nvSpPr>
        <p:spPr>
          <a:xfrm>
            <a:off x="4434840" y="2286000"/>
            <a:ext cx="411480" cy="0"/>
          </a:xfrm>
          <a:prstGeom prst="line">
            <a:avLst/>
          </a:prstGeom>
          <a:noFill/>
          <a:ln w="25400">
            <a:solidFill>
              <a:srgbClr val="5A7480"/>
            </a:solidFill>
            <a:prstDash val="solid"/>
            <a:tailEnd type="triangle"/>
          </a:ln>
        </p:spPr>
      </p:sp>
      <p:sp>
        <p:nvSpPr>
          <p:cNvPr id="12" name="Shape 10"/>
          <p:cNvSpPr/>
          <p:nvPr/>
        </p:nvSpPr>
        <p:spPr>
          <a:xfrm>
            <a:off x="548640" y="2880360"/>
            <a:ext cx="1371600" cy="731520"/>
          </a:xfrm>
          <a:prstGeom prst="roundRect">
            <a:avLst>
              <a:gd name="adj" fmla="val 7500"/>
            </a:avLst>
          </a:prstGeom>
          <a:solidFill>
            <a:srgbClr val="1C7293"/>
          </a:solidFill>
          <a:ln w="12700">
            <a:solidFill>
              <a:srgbClr val="1C7293"/>
            </a:solidFill>
            <a:prstDash val="solid"/>
          </a:ln>
        </p:spPr>
      </p:sp>
      <p:sp>
        <p:nvSpPr>
          <p:cNvPr id="13" name="Text 11"/>
          <p:cNvSpPr/>
          <p:nvPr/>
        </p:nvSpPr>
        <p:spPr>
          <a:xfrm>
            <a:off x="548640" y="2880360"/>
            <a:ext cx="1371600" cy="731520"/>
          </a:xfrm>
          <a:prstGeom prst="rect">
            <a:avLst/>
          </a:prstGeom>
          <a:noFill/>
          <a:ln/>
        </p:spPr>
        <p:txBody>
          <a:bodyPr wrap="square" lIns="50800" tIns="50800" rIns="50800" bIns="5080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Worker 2</a:t>
            </a:r>
            <a:endParaRPr lang="en-US" sz="1300" dirty="0"/>
          </a:p>
        </p:txBody>
      </p:sp>
      <p:sp>
        <p:nvSpPr>
          <p:cNvPr id="14" name="Text 12"/>
          <p:cNvSpPr/>
          <p:nvPr/>
        </p:nvSpPr>
        <p:spPr>
          <a:xfrm>
            <a:off x="2011680" y="2880360"/>
            <a:ext cx="2377440" cy="731520"/>
          </a:xfrm>
          <a:prstGeom prst="rect">
            <a:avLst/>
          </a:prstGeom>
          <a:noFill/>
          <a:ln/>
        </p:spPr>
        <p:txBody>
          <a:bodyPr wrap="square" lIns="0" tIns="0" rIns="0" bIns="0" rtlCol="0" anchor="ctr"/>
          <a:lstStyle/>
          <a:p>
            <a:pPr indent="0" marL="0">
              <a:buNone/>
            </a:pPr>
            <a:r>
              <a:rPr lang="en-US" sz="1300" dirty="0">
                <a:solidFill>
                  <a:srgbClr val="16232A"/>
                </a:solidFill>
                <a:latin typeface="Consolas" pitchFamily="34" charset="0"/>
                <a:ea typeface="Consolas" pitchFamily="34" charset="-122"/>
                <a:cs typeface="Consolas" pitchFamily="34" charset="-120"/>
              </a:rPr>
              <a:t>(data,3)  (the,2)</a:t>
            </a:r>
            <a:endParaRPr lang="en-US" sz="1300" dirty="0"/>
          </a:p>
        </p:txBody>
      </p:sp>
      <p:sp>
        <p:nvSpPr>
          <p:cNvPr id="15" name="Shape 13"/>
          <p:cNvSpPr/>
          <p:nvPr/>
        </p:nvSpPr>
        <p:spPr>
          <a:xfrm>
            <a:off x="4434840" y="3246120"/>
            <a:ext cx="411480" cy="0"/>
          </a:xfrm>
          <a:prstGeom prst="line">
            <a:avLst/>
          </a:prstGeom>
          <a:noFill/>
          <a:ln w="25400">
            <a:solidFill>
              <a:srgbClr val="5A7480"/>
            </a:solidFill>
            <a:prstDash val="solid"/>
            <a:tailEnd type="triangle"/>
          </a:ln>
        </p:spPr>
      </p:sp>
      <p:sp>
        <p:nvSpPr>
          <p:cNvPr id="16" name="Shape 14"/>
          <p:cNvSpPr/>
          <p:nvPr/>
        </p:nvSpPr>
        <p:spPr>
          <a:xfrm>
            <a:off x="548640" y="3840480"/>
            <a:ext cx="1371600" cy="731520"/>
          </a:xfrm>
          <a:prstGeom prst="roundRect">
            <a:avLst>
              <a:gd name="adj" fmla="val 7500"/>
            </a:avLst>
          </a:prstGeom>
          <a:solidFill>
            <a:srgbClr val="2F8F5B"/>
          </a:solidFill>
          <a:ln w="12700">
            <a:solidFill>
              <a:srgbClr val="2F8F5B"/>
            </a:solidFill>
            <a:prstDash val="solid"/>
          </a:ln>
        </p:spPr>
      </p:sp>
      <p:sp>
        <p:nvSpPr>
          <p:cNvPr id="17" name="Text 15"/>
          <p:cNvSpPr/>
          <p:nvPr/>
        </p:nvSpPr>
        <p:spPr>
          <a:xfrm>
            <a:off x="548640" y="3840480"/>
            <a:ext cx="1371600" cy="731520"/>
          </a:xfrm>
          <a:prstGeom prst="rect">
            <a:avLst/>
          </a:prstGeom>
          <a:noFill/>
          <a:ln/>
        </p:spPr>
        <p:txBody>
          <a:bodyPr wrap="square" lIns="50800" tIns="50800" rIns="50800" bIns="5080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Worker 3</a:t>
            </a:r>
            <a:endParaRPr lang="en-US" sz="1300" dirty="0"/>
          </a:p>
        </p:txBody>
      </p:sp>
      <p:sp>
        <p:nvSpPr>
          <p:cNvPr id="18" name="Text 16"/>
          <p:cNvSpPr/>
          <p:nvPr/>
        </p:nvSpPr>
        <p:spPr>
          <a:xfrm>
            <a:off x="2011680" y="3840480"/>
            <a:ext cx="2377440" cy="731520"/>
          </a:xfrm>
          <a:prstGeom prst="rect">
            <a:avLst/>
          </a:prstGeom>
          <a:noFill/>
          <a:ln/>
        </p:spPr>
        <p:txBody>
          <a:bodyPr wrap="square" lIns="0" tIns="0" rIns="0" bIns="0" rtlCol="0" anchor="ctr"/>
          <a:lstStyle/>
          <a:p>
            <a:pPr indent="0" marL="0">
              <a:buNone/>
            </a:pPr>
            <a:r>
              <a:rPr lang="en-US" sz="1300" dirty="0">
                <a:solidFill>
                  <a:srgbClr val="16232A"/>
                </a:solidFill>
                <a:latin typeface="Consolas" pitchFamily="34" charset="0"/>
                <a:ea typeface="Consolas" pitchFamily="34" charset="-122"/>
                <a:cs typeface="Consolas" pitchFamily="34" charset="-120"/>
              </a:rPr>
              <a:t>(data,1)  (the,2)</a:t>
            </a:r>
            <a:endParaRPr lang="en-US" sz="1300" dirty="0"/>
          </a:p>
        </p:txBody>
      </p:sp>
      <p:sp>
        <p:nvSpPr>
          <p:cNvPr id="19" name="Shape 17"/>
          <p:cNvSpPr/>
          <p:nvPr/>
        </p:nvSpPr>
        <p:spPr>
          <a:xfrm>
            <a:off x="4434840" y="4206240"/>
            <a:ext cx="411480" cy="0"/>
          </a:xfrm>
          <a:prstGeom prst="line">
            <a:avLst/>
          </a:prstGeom>
          <a:noFill/>
          <a:ln w="25400">
            <a:solidFill>
              <a:srgbClr val="5A7480"/>
            </a:solidFill>
            <a:prstDash val="solid"/>
            <a:tailEnd type="triangle"/>
          </a:ln>
        </p:spPr>
      </p:sp>
      <p:sp>
        <p:nvSpPr>
          <p:cNvPr id="20" name="Shape 18"/>
          <p:cNvSpPr/>
          <p:nvPr/>
        </p:nvSpPr>
        <p:spPr>
          <a:xfrm>
            <a:off x="548640" y="4800600"/>
            <a:ext cx="1371600" cy="731520"/>
          </a:xfrm>
          <a:prstGeom prst="roundRect">
            <a:avLst>
              <a:gd name="adj" fmla="val 7500"/>
            </a:avLst>
          </a:prstGeom>
          <a:solidFill>
            <a:srgbClr val="D85A30"/>
          </a:solidFill>
          <a:ln w="12700">
            <a:solidFill>
              <a:srgbClr val="D85A30"/>
            </a:solidFill>
            <a:prstDash val="solid"/>
          </a:ln>
        </p:spPr>
      </p:sp>
      <p:sp>
        <p:nvSpPr>
          <p:cNvPr id="21" name="Text 19"/>
          <p:cNvSpPr/>
          <p:nvPr/>
        </p:nvSpPr>
        <p:spPr>
          <a:xfrm>
            <a:off x="548640" y="4800600"/>
            <a:ext cx="1371600" cy="731520"/>
          </a:xfrm>
          <a:prstGeom prst="rect">
            <a:avLst/>
          </a:prstGeom>
          <a:noFill/>
          <a:ln/>
        </p:spPr>
        <p:txBody>
          <a:bodyPr wrap="square" lIns="50800" tIns="50800" rIns="50800" bIns="5080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Worker 4</a:t>
            </a:r>
            <a:endParaRPr lang="en-US" sz="1300" dirty="0"/>
          </a:p>
        </p:txBody>
      </p:sp>
      <p:sp>
        <p:nvSpPr>
          <p:cNvPr id="22" name="Text 20"/>
          <p:cNvSpPr/>
          <p:nvPr/>
        </p:nvSpPr>
        <p:spPr>
          <a:xfrm>
            <a:off x="2011680" y="4800600"/>
            <a:ext cx="2377440" cy="731520"/>
          </a:xfrm>
          <a:prstGeom prst="rect">
            <a:avLst/>
          </a:prstGeom>
          <a:noFill/>
          <a:ln/>
        </p:spPr>
        <p:txBody>
          <a:bodyPr wrap="square" lIns="0" tIns="0" rIns="0" bIns="0" rtlCol="0" anchor="ctr"/>
          <a:lstStyle/>
          <a:p>
            <a:pPr indent="0" marL="0">
              <a:buNone/>
            </a:pPr>
            <a:r>
              <a:rPr lang="en-US" sz="1300" dirty="0">
                <a:solidFill>
                  <a:srgbClr val="16232A"/>
                </a:solidFill>
                <a:latin typeface="Consolas" pitchFamily="34" charset="0"/>
                <a:ea typeface="Consolas" pitchFamily="34" charset="-122"/>
                <a:cs typeface="Consolas" pitchFamily="34" charset="-120"/>
              </a:rPr>
              <a:t>(data,1)  (the,4)</a:t>
            </a:r>
            <a:endParaRPr lang="en-US" sz="1300" dirty="0"/>
          </a:p>
        </p:txBody>
      </p:sp>
      <p:sp>
        <p:nvSpPr>
          <p:cNvPr id="23" name="Shape 21"/>
          <p:cNvSpPr/>
          <p:nvPr/>
        </p:nvSpPr>
        <p:spPr>
          <a:xfrm>
            <a:off x="4434840" y="5166360"/>
            <a:ext cx="411480" cy="0"/>
          </a:xfrm>
          <a:prstGeom prst="line">
            <a:avLst/>
          </a:prstGeom>
          <a:noFill/>
          <a:ln w="25400">
            <a:solidFill>
              <a:srgbClr val="5A7480"/>
            </a:solidFill>
            <a:prstDash val="solid"/>
            <a:tailEnd type="triangle"/>
          </a:ln>
        </p:spPr>
      </p:sp>
      <p:sp>
        <p:nvSpPr>
          <p:cNvPr id="24" name="Shape 22"/>
          <p:cNvSpPr/>
          <p:nvPr/>
        </p:nvSpPr>
        <p:spPr>
          <a:xfrm>
            <a:off x="4846320" y="2103120"/>
            <a:ext cx="2743200" cy="1371600"/>
          </a:xfrm>
          <a:prstGeom prst="roundRect">
            <a:avLst>
              <a:gd name="adj" fmla="val 4000"/>
            </a:avLst>
          </a:prstGeom>
          <a:solidFill>
            <a:srgbClr val="E8F1F5"/>
          </a:solidFill>
          <a:ln w="12700">
            <a:solidFill>
              <a:srgbClr val="E8F1F5"/>
            </a:solidFill>
            <a:prstDash val="solid"/>
          </a:ln>
        </p:spPr>
      </p:sp>
      <p:sp>
        <p:nvSpPr>
          <p:cNvPr id="25" name="Text 23"/>
          <p:cNvSpPr/>
          <p:nvPr/>
        </p:nvSpPr>
        <p:spPr>
          <a:xfrm>
            <a:off x="4846320" y="2103120"/>
            <a:ext cx="2743200" cy="1371600"/>
          </a:xfrm>
          <a:prstGeom prst="rect">
            <a:avLst/>
          </a:prstGeom>
          <a:noFill/>
          <a:ln/>
        </p:spPr>
        <p:txBody>
          <a:bodyPr wrap="square" lIns="50800" tIns="50800" rIns="50800" bIns="50800" rtlCol="0" anchor="ctr"/>
          <a:lstStyle/>
          <a:p>
            <a:pPr algn="ctr" indent="0" marL="0">
              <a:buNone/>
            </a:pPr>
            <a:r>
              <a:rPr lang="en-US" sz="1500" b="1" dirty="0">
                <a:solidFill>
                  <a:srgbClr val="16232A"/>
                </a:solidFill>
                <a:latin typeface="Calibri" pitchFamily="34" charset="0"/>
                <a:ea typeface="Calibri" pitchFamily="34" charset="-122"/>
                <a:cs typeface="Calibri" pitchFamily="34" charset="-120"/>
              </a:rPr>
              <a:t>data → 3, 3, 1, 1</a:t>
            </a:r>
            <a:endParaRPr lang="en-US" sz="1500" dirty="0"/>
          </a:p>
        </p:txBody>
      </p:sp>
      <p:sp>
        <p:nvSpPr>
          <p:cNvPr id="26" name="Shape 24"/>
          <p:cNvSpPr/>
          <p:nvPr/>
        </p:nvSpPr>
        <p:spPr>
          <a:xfrm>
            <a:off x="4846320" y="3794760"/>
            <a:ext cx="2743200" cy="1371600"/>
          </a:xfrm>
          <a:prstGeom prst="roundRect">
            <a:avLst>
              <a:gd name="adj" fmla="val 4000"/>
            </a:avLst>
          </a:prstGeom>
          <a:solidFill>
            <a:srgbClr val="E8F1F5"/>
          </a:solidFill>
          <a:ln w="12700">
            <a:solidFill>
              <a:srgbClr val="E8F1F5"/>
            </a:solidFill>
            <a:prstDash val="solid"/>
          </a:ln>
        </p:spPr>
      </p:sp>
      <p:sp>
        <p:nvSpPr>
          <p:cNvPr id="27" name="Text 25"/>
          <p:cNvSpPr/>
          <p:nvPr/>
        </p:nvSpPr>
        <p:spPr>
          <a:xfrm>
            <a:off x="4846320" y="3794760"/>
            <a:ext cx="2743200" cy="1371600"/>
          </a:xfrm>
          <a:prstGeom prst="rect">
            <a:avLst/>
          </a:prstGeom>
          <a:noFill/>
          <a:ln/>
        </p:spPr>
        <p:txBody>
          <a:bodyPr wrap="square" lIns="50800" tIns="50800" rIns="50800" bIns="50800" rtlCol="0" anchor="ctr"/>
          <a:lstStyle/>
          <a:p>
            <a:pPr algn="ctr" indent="0" marL="0">
              <a:buNone/>
            </a:pPr>
            <a:r>
              <a:rPr lang="en-US" sz="1500" b="1" dirty="0">
                <a:solidFill>
                  <a:srgbClr val="16232A"/>
                </a:solidFill>
                <a:latin typeface="Calibri" pitchFamily="34" charset="0"/>
                <a:ea typeface="Calibri" pitchFamily="34" charset="-122"/>
                <a:cs typeface="Calibri" pitchFamily="34" charset="-120"/>
              </a:rPr>
              <a:t>the → 0, 2, 2, 4</a:t>
            </a:r>
            <a:endParaRPr lang="en-US" sz="1500" dirty="0"/>
          </a:p>
        </p:txBody>
      </p:sp>
      <p:sp>
        <p:nvSpPr>
          <p:cNvPr id="28" name="Shape 26"/>
          <p:cNvSpPr/>
          <p:nvPr/>
        </p:nvSpPr>
        <p:spPr>
          <a:xfrm>
            <a:off x="7589520" y="2788920"/>
            <a:ext cx="1188720" cy="0"/>
          </a:xfrm>
          <a:prstGeom prst="line">
            <a:avLst/>
          </a:prstGeom>
          <a:noFill/>
          <a:ln w="25400">
            <a:solidFill>
              <a:srgbClr val="5A7480"/>
            </a:solidFill>
            <a:prstDash val="solid"/>
            <a:tailEnd type="triangle"/>
          </a:ln>
        </p:spPr>
      </p:sp>
      <p:sp>
        <p:nvSpPr>
          <p:cNvPr id="29" name="Shape 27"/>
          <p:cNvSpPr/>
          <p:nvPr/>
        </p:nvSpPr>
        <p:spPr>
          <a:xfrm>
            <a:off x="7589520" y="4480560"/>
            <a:ext cx="1188720" cy="0"/>
          </a:xfrm>
          <a:prstGeom prst="line">
            <a:avLst/>
          </a:prstGeom>
          <a:noFill/>
          <a:ln w="25400">
            <a:solidFill>
              <a:srgbClr val="5A7480"/>
            </a:solidFill>
            <a:prstDash val="solid"/>
            <a:tailEnd type="triangle"/>
          </a:ln>
        </p:spPr>
      </p:sp>
      <p:sp>
        <p:nvSpPr>
          <p:cNvPr id="30" name="Shape 28"/>
          <p:cNvSpPr/>
          <p:nvPr/>
        </p:nvSpPr>
        <p:spPr>
          <a:xfrm>
            <a:off x="8778240" y="2103120"/>
            <a:ext cx="2834640" cy="1371600"/>
          </a:xfrm>
          <a:prstGeom prst="roundRect">
            <a:avLst>
              <a:gd name="adj" fmla="val 4000"/>
            </a:avLst>
          </a:prstGeom>
          <a:solidFill>
            <a:srgbClr val="D85A30"/>
          </a:solidFill>
          <a:ln w="12700">
            <a:solidFill>
              <a:srgbClr val="D85A30"/>
            </a:solidFill>
            <a:prstDash val="solid"/>
          </a:ln>
        </p:spPr>
      </p:sp>
      <p:sp>
        <p:nvSpPr>
          <p:cNvPr id="31" name="Text 29"/>
          <p:cNvSpPr/>
          <p:nvPr/>
        </p:nvSpPr>
        <p:spPr>
          <a:xfrm>
            <a:off x="8778240" y="2103120"/>
            <a:ext cx="2834640" cy="1371600"/>
          </a:xfrm>
          <a:prstGeom prst="rect">
            <a:avLst/>
          </a:prstGeom>
          <a:noFill/>
          <a:ln/>
        </p:spPr>
        <p:txBody>
          <a:bodyPr wrap="square" lIns="50800" tIns="50800" rIns="50800" bIns="50800" rtlCol="0" anchor="ctr"/>
          <a:lstStyle/>
          <a:p>
            <a:pPr algn="ctr" indent="0" marL="0">
              <a:buNone/>
            </a:pPr>
            <a:r>
              <a:rPr lang="en-US" sz="2200" b="1" dirty="0">
                <a:solidFill>
                  <a:srgbClr val="FFFFFF"/>
                </a:solidFill>
                <a:latin typeface="Calibri" pitchFamily="34" charset="0"/>
                <a:ea typeface="Calibri" pitchFamily="34" charset="-122"/>
                <a:cs typeface="Calibri" pitchFamily="34" charset="-120"/>
              </a:rPr>
              <a:t>data = 8</a:t>
            </a:r>
            <a:endParaRPr lang="en-US" sz="2200" dirty="0"/>
          </a:p>
        </p:txBody>
      </p:sp>
      <p:sp>
        <p:nvSpPr>
          <p:cNvPr id="32" name="Shape 30"/>
          <p:cNvSpPr/>
          <p:nvPr/>
        </p:nvSpPr>
        <p:spPr>
          <a:xfrm>
            <a:off x="8778240" y="3794760"/>
            <a:ext cx="2834640" cy="1371600"/>
          </a:xfrm>
          <a:prstGeom prst="roundRect">
            <a:avLst>
              <a:gd name="adj" fmla="val 4000"/>
            </a:avLst>
          </a:prstGeom>
          <a:solidFill>
            <a:srgbClr val="D85A30"/>
          </a:solidFill>
          <a:ln w="12700">
            <a:solidFill>
              <a:srgbClr val="D85A30"/>
            </a:solidFill>
            <a:prstDash val="solid"/>
          </a:ln>
        </p:spPr>
      </p:sp>
      <p:sp>
        <p:nvSpPr>
          <p:cNvPr id="33" name="Text 31"/>
          <p:cNvSpPr/>
          <p:nvPr/>
        </p:nvSpPr>
        <p:spPr>
          <a:xfrm>
            <a:off x="8778240" y="3794760"/>
            <a:ext cx="2834640" cy="1371600"/>
          </a:xfrm>
          <a:prstGeom prst="rect">
            <a:avLst/>
          </a:prstGeom>
          <a:noFill/>
          <a:ln/>
        </p:spPr>
        <p:txBody>
          <a:bodyPr wrap="square" lIns="50800" tIns="50800" rIns="50800" bIns="50800" rtlCol="0" anchor="ctr"/>
          <a:lstStyle/>
          <a:p>
            <a:pPr algn="ctr" indent="0" marL="0">
              <a:buNone/>
            </a:pPr>
            <a:r>
              <a:rPr lang="en-US" sz="2200" b="1" dirty="0">
                <a:solidFill>
                  <a:srgbClr val="FFFFFF"/>
                </a:solidFill>
                <a:latin typeface="Calibri" pitchFamily="34" charset="0"/>
                <a:ea typeface="Calibri" pitchFamily="34" charset="-122"/>
                <a:cs typeface="Calibri" pitchFamily="34" charset="-120"/>
              </a:rPr>
              <a:t>the = 8</a:t>
            </a:r>
            <a:endParaRPr lang="en-US" sz="2200" dirty="0"/>
          </a:p>
        </p:txBody>
      </p:sp>
      <p:sp>
        <p:nvSpPr>
          <p:cNvPr id="34" name="Text 32"/>
          <p:cNvSpPr/>
          <p:nvPr/>
        </p:nvSpPr>
        <p:spPr>
          <a:xfrm>
            <a:off x="548640" y="5577840"/>
            <a:ext cx="10972800" cy="457200"/>
          </a:xfrm>
          <a:prstGeom prst="rect">
            <a:avLst/>
          </a:prstGeom>
          <a:noFill/>
          <a:ln/>
        </p:spPr>
        <p:txBody>
          <a:bodyPr wrap="square" lIns="0" tIns="0" rIns="0" bIns="0" rtlCol="0" anchor="ctr"/>
          <a:lstStyle/>
          <a:p>
            <a:pPr indent="0" marL="0">
              <a:buNone/>
            </a:pPr>
            <a:r>
              <a:rPr lang="en-US" sz="1600" i="1" dirty="0">
                <a:solidFill>
                  <a:srgbClr val="065A82"/>
                </a:solidFill>
                <a:latin typeface="Cambria" pitchFamily="34" charset="0"/>
                <a:ea typeface="Cambria" pitchFamily="34" charset="-122"/>
                <a:cs typeface="Cambria" pitchFamily="34" charset="-120"/>
              </a:rPr>
              <a:t>Only small (word, count) pairs travel across the network, not the text itself. That is why it scales.</a:t>
            </a:r>
            <a:endParaRPr lang="en-US" sz="16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3F8FA"/>
        </a:solidFill>
      </p:bgPr>
    </p:bg>
    <p:spTree>
      <p:nvGrpSpPr>
        <p:cNvPr id="1" name=""/>
        <p:cNvGrpSpPr/>
        <p:nvPr/>
      </p:nvGrpSpPr>
      <p:grpSpPr>
        <a:xfrm>
          <a:off x="0" y="0"/>
          <a:ext cx="0" cy="0"/>
          <a:chOff x="0" y="0"/>
          <a:chExt cx="0" cy="0"/>
        </a:xfrm>
      </p:grpSpPr>
      <p:sp>
        <p:nvSpPr>
          <p:cNvPr id="2" name="Text 0"/>
          <p:cNvSpPr/>
          <p:nvPr/>
        </p:nvSpPr>
        <p:spPr>
          <a:xfrm>
            <a:off x="548640" y="320040"/>
            <a:ext cx="8229600" cy="274320"/>
          </a:xfrm>
          <a:prstGeom prst="rect">
            <a:avLst/>
          </a:prstGeom>
          <a:noFill/>
          <a:ln/>
        </p:spPr>
        <p:txBody>
          <a:bodyPr wrap="square" lIns="0" tIns="0" rIns="0" bIns="0" rtlCol="0" anchor="ctr"/>
          <a:lstStyle/>
          <a:p>
            <a:pPr indent="0" marL="0">
              <a:buNone/>
            </a:pPr>
            <a:r>
              <a:rPr lang="en-US" sz="1200" b="1" spc="300" kern="0" dirty="0">
                <a:solidFill>
                  <a:srgbClr val="1C7293"/>
                </a:solidFill>
                <a:latin typeface="Calibri" pitchFamily="34" charset="0"/>
                <a:ea typeface="Calibri" pitchFamily="34" charset="-122"/>
                <a:cs typeface="Calibri" pitchFamily="34" charset="-120"/>
              </a:rPr>
              <a:t>CLASS ACTIVITY · WORD COUNT</a:t>
            </a:r>
            <a:endParaRPr lang="en-US" sz="1200" dirty="0"/>
          </a:p>
        </p:txBody>
      </p:sp>
      <p:sp>
        <p:nvSpPr>
          <p:cNvPr id="3" name="Text 1"/>
          <p:cNvSpPr/>
          <p:nvPr/>
        </p:nvSpPr>
        <p:spPr>
          <a:xfrm>
            <a:off x="548640" y="594360"/>
            <a:ext cx="10972800" cy="731520"/>
          </a:xfrm>
          <a:prstGeom prst="rect">
            <a:avLst/>
          </a:prstGeom>
          <a:noFill/>
          <a:ln/>
        </p:spPr>
        <p:txBody>
          <a:bodyPr wrap="square" lIns="0" tIns="0" rIns="0" bIns="0" rtlCol="0" anchor="ctr"/>
          <a:lstStyle/>
          <a:p>
            <a:pPr indent="0" marL="0">
              <a:buNone/>
            </a:pPr>
            <a:r>
              <a:rPr lang="en-US" sz="3000" b="1" dirty="0">
                <a:solidFill>
                  <a:srgbClr val="21295C"/>
                </a:solidFill>
                <a:latin typeface="Cambria" pitchFamily="34" charset="0"/>
                <a:ea typeface="Cambria" pitchFamily="34" charset="-122"/>
                <a:cs typeface="Cambria" pitchFamily="34" charset="-120"/>
              </a:rPr>
              <a:t>Word Count in PySpark</a:t>
            </a:r>
            <a:endParaRPr lang="en-US" sz="3000" dirty="0"/>
          </a:p>
        </p:txBody>
      </p:sp>
      <p:sp>
        <p:nvSpPr>
          <p:cNvPr id="4" name="Text 2"/>
          <p:cNvSpPr/>
          <p:nvPr/>
        </p:nvSpPr>
        <p:spPr>
          <a:xfrm>
            <a:off x="11430000" y="6400800"/>
            <a:ext cx="548640" cy="274320"/>
          </a:xfrm>
          <a:prstGeom prst="rect">
            <a:avLst/>
          </a:prstGeom>
          <a:noFill/>
          <a:ln/>
        </p:spPr>
        <p:txBody>
          <a:bodyPr wrap="square" lIns="0" tIns="0" rIns="0" bIns="0" rtlCol="0" anchor="ctr"/>
          <a:lstStyle/>
          <a:p>
            <a:pPr algn="r" indent="0" marL="0">
              <a:buNone/>
            </a:pPr>
            <a:r>
              <a:rPr lang="en-US" sz="1000" dirty="0">
                <a:solidFill>
                  <a:srgbClr val="5A7480"/>
                </a:solidFill>
                <a:latin typeface="Calibri" pitchFamily="34" charset="0"/>
                <a:ea typeface="Calibri" pitchFamily="34" charset="-122"/>
                <a:cs typeface="Calibri" pitchFamily="34" charset="-120"/>
              </a:rPr>
              <a:t>25</a:t>
            </a:r>
            <a:endParaRPr lang="en-US" sz="1000" dirty="0"/>
          </a:p>
        </p:txBody>
      </p:sp>
      <p:sp>
        <p:nvSpPr>
          <p:cNvPr id="5" name="Shape 3"/>
          <p:cNvSpPr/>
          <p:nvPr/>
        </p:nvSpPr>
        <p:spPr>
          <a:xfrm>
            <a:off x="548640" y="1554480"/>
            <a:ext cx="7132320" cy="4480560"/>
          </a:xfrm>
          <a:prstGeom prst="roundRect">
            <a:avLst>
              <a:gd name="adj" fmla="val 1224"/>
            </a:avLst>
          </a:prstGeom>
          <a:solidFill>
            <a:srgbClr val="0F1B2D"/>
          </a:solidFill>
          <a:ln w="12700">
            <a:solidFill>
              <a:srgbClr val="0F1B2D"/>
            </a:solidFill>
            <a:prstDash val="solid"/>
          </a:ln>
        </p:spPr>
      </p:sp>
      <p:sp>
        <p:nvSpPr>
          <p:cNvPr id="6" name="Text 4"/>
          <p:cNvSpPr/>
          <p:nvPr/>
        </p:nvSpPr>
        <p:spPr>
          <a:xfrm>
            <a:off x="731520" y="1664208"/>
            <a:ext cx="6766560" cy="4261104"/>
          </a:xfrm>
          <a:prstGeom prst="rect">
            <a:avLst/>
          </a:prstGeom>
          <a:noFill/>
          <a:ln/>
        </p:spPr>
        <p:txBody>
          <a:bodyPr wrap="square" lIns="0" tIns="0" rIns="0" bIns="0" rtlCol="0" anchor="t"/>
          <a:lstStyle/>
          <a:p>
            <a:pPr indent="0" marL="0">
              <a:buNone/>
            </a:pPr>
            <a:r>
              <a:rPr lang="en-US" sz="1300" dirty="0">
                <a:solidFill>
                  <a:srgbClr val="D6E6EE"/>
                </a:solidFill>
                <a:latin typeface="Consolas" pitchFamily="34" charset="0"/>
                <a:ea typeface="Consolas" pitchFamily="34" charset="-122"/>
                <a:cs typeface="Consolas" pitchFamily="34" charset="-120"/>
              </a:rPr>
              <a:t>import re</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parts = [p1, p2, p3, p4]      # the 4 sub-paragraphs</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rdd = spark.sparkContext.parallelize(parts, 4)</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print(rdd.getNumPartitions())  # 4</a:t>
            </a:r>
            <a:endParaRPr lang="en-US" sz="1300" dirty="0"/>
          </a:p>
          <a:p>
            <a:pPr indent="0" marL="0">
              <a:buNone/>
            </a:pP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counts = (rdd</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  .flatMap(lambda t: re.findall(r"[a-z']+", t.lower()))</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  .map(lambda w: (w, 1))</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  .reduceByKey(lambda a, b: a + b))</a:t>
            </a:r>
            <a:endParaRPr lang="en-US" sz="1300" dirty="0"/>
          </a:p>
          <a:p>
            <a:pPr indent="0" marL="0">
              <a:buNone/>
            </a:pP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print(counts.sortBy(lambda x: -x[1]).take(5))</a:t>
            </a:r>
            <a:endParaRPr lang="en-US" sz="1300" dirty="0"/>
          </a:p>
          <a:p>
            <a:pPr indent="0" marL="0">
              <a:buNone/>
            </a:pPr>
            <a:r>
              <a:rPr lang="en-US" sz="1300" dirty="0">
                <a:solidFill>
                  <a:srgbClr val="D6E6EE"/>
                </a:solidFill>
                <a:latin typeface="Consolas" pitchFamily="34" charset="0"/>
                <a:ea typeface="Consolas" pitchFamily="34" charset="-122"/>
                <a:cs typeface="Consolas" pitchFamily="34" charset="-120"/>
              </a:rPr>
              <a:t>print(counts.count(), "distinct words")</a:t>
            </a:r>
            <a:endParaRPr lang="en-US" sz="1300" dirty="0"/>
          </a:p>
        </p:txBody>
      </p:sp>
      <p:sp>
        <p:nvSpPr>
          <p:cNvPr id="7" name="Text 5"/>
          <p:cNvSpPr/>
          <p:nvPr/>
        </p:nvSpPr>
        <p:spPr>
          <a:xfrm>
            <a:off x="7955280" y="1645920"/>
            <a:ext cx="3749040" cy="420624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16232A"/>
                </a:solidFill>
                <a:latin typeface="Calibri" pitchFamily="34" charset="0"/>
                <a:ea typeface="Calibri" pitchFamily="34" charset="-122"/>
                <a:cs typeface="Calibri" pitchFamily="34" charset="-120"/>
              </a:rPr>
              <a:t>flatMap: line → many words</a:t>
            </a:r>
            <a:endParaRPr lang="en-US" sz="1600" dirty="0"/>
          </a:p>
          <a:p>
            <a:pPr marL="342900" indent="-342900">
              <a:spcAft>
                <a:spcPts val="800"/>
              </a:spcAft>
              <a:buSzPct val="100000"/>
              <a:buChar char="•"/>
            </a:pPr>
            <a:r>
              <a:rPr lang="en-US" sz="1600" dirty="0">
                <a:solidFill>
                  <a:srgbClr val="16232A"/>
                </a:solidFill>
                <a:latin typeface="Calibri" pitchFamily="34" charset="0"/>
                <a:ea typeface="Calibri" pitchFamily="34" charset="-122"/>
                <a:cs typeface="Calibri" pitchFamily="34" charset="-120"/>
              </a:rPr>
              <a:t>map: word → (word, 1)</a:t>
            </a:r>
            <a:endParaRPr lang="en-US" sz="1600" dirty="0"/>
          </a:p>
          <a:p>
            <a:pPr marL="342900" indent="-342900">
              <a:spcAft>
                <a:spcPts val="800"/>
              </a:spcAft>
              <a:buSzPct val="100000"/>
              <a:buChar char="•"/>
            </a:pPr>
            <a:r>
              <a:rPr lang="en-US" sz="1600" dirty="0">
                <a:solidFill>
                  <a:srgbClr val="16232A"/>
                </a:solidFill>
                <a:latin typeface="Calibri" pitchFamily="34" charset="0"/>
                <a:ea typeface="Calibri" pitchFamily="34" charset="-122"/>
                <a:cs typeface="Calibri" pitchFamily="34" charset="-120"/>
              </a:rPr>
              <a:t>reduceByKey: add counts, combining on each worker first</a:t>
            </a:r>
            <a:endParaRPr lang="en-US" sz="1600" dirty="0"/>
          </a:p>
          <a:p>
            <a:pPr marL="342900" indent="-342900">
              <a:spcAft>
                <a:spcPts val="800"/>
              </a:spcAft>
              <a:buSzPct val="100000"/>
              <a:buChar char="•"/>
            </a:pPr>
            <a:r>
              <a:rPr lang="en-US" sz="1600" dirty="0">
                <a:solidFill>
                  <a:srgbClr val="16232A"/>
                </a:solidFill>
                <a:latin typeface="Calibri" pitchFamily="34" charset="0"/>
                <a:ea typeface="Calibri" pitchFamily="34" charset="-122"/>
                <a:cs typeface="Calibri" pitchFamily="34" charset="-120"/>
              </a:rPr>
              <a:t>Nothing runs until take() / count() (an action)</a:t>
            </a:r>
            <a:endParaRPr lang="en-US" sz="16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3F8FA"/>
        </a:solidFill>
      </p:bgPr>
    </p:bg>
    <p:spTree>
      <p:nvGrpSpPr>
        <p:cNvPr id="1" name=""/>
        <p:cNvGrpSpPr/>
        <p:nvPr/>
      </p:nvGrpSpPr>
      <p:grpSpPr>
        <a:xfrm>
          <a:off x="0" y="0"/>
          <a:ext cx="0" cy="0"/>
          <a:chOff x="0" y="0"/>
          <a:chExt cx="0" cy="0"/>
        </a:xfrm>
      </p:grpSpPr>
      <p:sp>
        <p:nvSpPr>
          <p:cNvPr id="2" name="Text 0"/>
          <p:cNvSpPr/>
          <p:nvPr/>
        </p:nvSpPr>
        <p:spPr>
          <a:xfrm>
            <a:off x="548640" y="320040"/>
            <a:ext cx="8229600" cy="274320"/>
          </a:xfrm>
          <a:prstGeom prst="rect">
            <a:avLst/>
          </a:prstGeom>
          <a:noFill/>
          <a:ln/>
        </p:spPr>
        <p:txBody>
          <a:bodyPr wrap="square" lIns="0" tIns="0" rIns="0" bIns="0" rtlCol="0" anchor="ctr"/>
          <a:lstStyle/>
          <a:p>
            <a:pPr indent="0" marL="0">
              <a:buNone/>
            </a:pPr>
            <a:r>
              <a:rPr lang="en-US" sz="1200" b="1" spc="300" kern="0" dirty="0">
                <a:solidFill>
                  <a:srgbClr val="1C7293"/>
                </a:solidFill>
                <a:latin typeface="Calibri" pitchFamily="34" charset="0"/>
                <a:ea typeface="Calibri" pitchFamily="34" charset="-122"/>
                <a:cs typeface="Calibri" pitchFamily="34" charset="-120"/>
              </a:rPr>
              <a:t>CLASS ACTIVITY · WORD COUNT</a:t>
            </a:r>
            <a:endParaRPr lang="en-US" sz="1200" dirty="0"/>
          </a:p>
        </p:txBody>
      </p:sp>
      <p:sp>
        <p:nvSpPr>
          <p:cNvPr id="3" name="Text 1"/>
          <p:cNvSpPr/>
          <p:nvPr/>
        </p:nvSpPr>
        <p:spPr>
          <a:xfrm>
            <a:off x="548640" y="594360"/>
            <a:ext cx="10972800" cy="731520"/>
          </a:xfrm>
          <a:prstGeom prst="rect">
            <a:avLst/>
          </a:prstGeom>
          <a:noFill/>
          <a:ln/>
        </p:spPr>
        <p:txBody>
          <a:bodyPr wrap="square" lIns="0" tIns="0" rIns="0" bIns="0" rtlCol="0" anchor="ctr"/>
          <a:lstStyle/>
          <a:p>
            <a:pPr indent="0" marL="0">
              <a:buNone/>
            </a:pPr>
            <a:r>
              <a:rPr lang="en-US" sz="3000" b="1" dirty="0">
                <a:solidFill>
                  <a:srgbClr val="21295C"/>
                </a:solidFill>
                <a:latin typeface="Cambria" pitchFamily="34" charset="0"/>
                <a:ea typeface="Cambria" pitchFamily="34" charset="-122"/>
                <a:cs typeface="Cambria" pitchFamily="34" charset="-120"/>
              </a:rPr>
              <a:t>Check Your Answers</a:t>
            </a:r>
            <a:endParaRPr lang="en-US" sz="3000" dirty="0"/>
          </a:p>
        </p:txBody>
      </p:sp>
      <p:sp>
        <p:nvSpPr>
          <p:cNvPr id="4" name="Text 2"/>
          <p:cNvSpPr/>
          <p:nvPr/>
        </p:nvSpPr>
        <p:spPr>
          <a:xfrm>
            <a:off x="11430000" y="6400800"/>
            <a:ext cx="548640" cy="274320"/>
          </a:xfrm>
          <a:prstGeom prst="rect">
            <a:avLst/>
          </a:prstGeom>
          <a:noFill/>
          <a:ln/>
        </p:spPr>
        <p:txBody>
          <a:bodyPr wrap="square" lIns="0" tIns="0" rIns="0" bIns="0" rtlCol="0" anchor="ctr"/>
          <a:lstStyle/>
          <a:p>
            <a:pPr algn="r" indent="0" marL="0">
              <a:buNone/>
            </a:pPr>
            <a:r>
              <a:rPr lang="en-US" sz="1000" dirty="0">
                <a:solidFill>
                  <a:srgbClr val="5A7480"/>
                </a:solidFill>
                <a:latin typeface="Calibri" pitchFamily="34" charset="0"/>
                <a:ea typeface="Calibri" pitchFamily="34" charset="-122"/>
                <a:cs typeface="Calibri" pitchFamily="34" charset="-120"/>
              </a:rPr>
              <a:t>26</a:t>
            </a:r>
            <a:endParaRPr lang="en-US" sz="1000" dirty="0"/>
          </a:p>
        </p:txBody>
      </p:sp>
      <p:graphicFrame>
        <p:nvGraphicFramePr>
          <p:cNvPr id="27" name="Table 0"/>
          <p:cNvGraphicFramePr>
            <a:graphicFrameLocks noGrp="1"/>
          </p:cNvGraphicFramePr>
          <p:nvPr>
            <p:extLst>
              <p:ext uri="{D42A27DB-BD31-4B8C-83A1-F6EECF244321}">
                <p14:modId xmlns:p14="http://schemas.microsoft.com/office/powerpoint/2010/main" val="1579011935"/>
              </p:ext>
            </p:extLst>
          </p:nvPr>
        </p:nvGraphicFramePr>
        <p:xfrm>
          <a:off x="548640" y="1554480"/>
          <a:ext cx="4206240" cy="914400"/>
        </p:xfrm>
        <a:graphic>
          <a:graphicData uri="http://schemas.openxmlformats.org/drawingml/2006/table">
            <a:tbl>
              <a:tblPr/>
              <a:tblGrid>
                <a:gridCol w="2377440"/>
                <a:gridCol w="1828800"/>
              </a:tblGrid>
              <a:tr h="457200">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Word</a:t>
                      </a:r>
                      <a:endParaRPr lang="en-US" sz="16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065A82"/>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Count</a:t>
                      </a:r>
                      <a:endParaRPr lang="en-US" sz="16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065A82"/>
                    </a:solidFill>
                  </a:tcPr>
                </a:tc>
              </a:tr>
              <a:tr h="457200">
                <a:tc>
                  <a:txBody>
                    <a:bodyPr/>
                    <a:lstStyle/>
                    <a:p>
                      <a:pPr indent="0" marL="0">
                        <a:buNone/>
                      </a:pPr>
                      <a:r>
                        <a:rPr lang="en-US" sz="1600" dirty="0">
                          <a:solidFill>
                            <a:srgbClr val="16232A"/>
                          </a:solidFill>
                          <a:latin typeface="Calibri" pitchFamily="34" charset="0"/>
                          <a:ea typeface="Calibri" pitchFamily="34" charset="-122"/>
                          <a:cs typeface="Calibri" pitchFamily="34" charset="-120"/>
                        </a:rPr>
                        <a:t>data</a:t>
                      </a:r>
                      <a:endParaRPr lang="en-US" sz="16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c>
                  <a:txBody>
                    <a:bodyPr/>
                    <a:lstStyle/>
                    <a:p>
                      <a:pPr indent="0" marL="0">
                        <a:buNone/>
                      </a:pPr>
                      <a:r>
                        <a:rPr lang="en-US" sz="1600" dirty="0">
                          <a:solidFill>
                            <a:srgbClr val="16232A"/>
                          </a:solidFill>
                          <a:latin typeface="Calibri" pitchFamily="34" charset="0"/>
                          <a:ea typeface="Calibri" pitchFamily="34" charset="-122"/>
                          <a:cs typeface="Calibri" pitchFamily="34" charset="-120"/>
                        </a:rPr>
                        <a:t>8</a:t>
                      </a:r>
                      <a:endParaRPr lang="en-US" sz="16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r>
              <a:tr h="457200">
                <a:tc>
                  <a:txBody>
                    <a:bodyPr/>
                    <a:lstStyle/>
                    <a:p>
                      <a:pPr indent="0" marL="0">
                        <a:buNone/>
                      </a:pPr>
                      <a:r>
                        <a:rPr lang="en-US" sz="1600" dirty="0">
                          <a:solidFill>
                            <a:srgbClr val="16232A"/>
                          </a:solidFill>
                          <a:latin typeface="Calibri" pitchFamily="34" charset="0"/>
                          <a:ea typeface="Calibri" pitchFamily="34" charset="-122"/>
                          <a:cs typeface="Calibri" pitchFamily="34" charset="-120"/>
                        </a:rPr>
                        <a:t>the</a:t>
                      </a:r>
                      <a:endParaRPr lang="en-US" sz="16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c>
                  <a:txBody>
                    <a:bodyPr/>
                    <a:lstStyle/>
                    <a:p>
                      <a:pPr indent="0" marL="0">
                        <a:buNone/>
                      </a:pPr>
                      <a:r>
                        <a:rPr lang="en-US" sz="1600" dirty="0">
                          <a:solidFill>
                            <a:srgbClr val="16232A"/>
                          </a:solidFill>
                          <a:latin typeface="Calibri" pitchFamily="34" charset="0"/>
                          <a:ea typeface="Calibri" pitchFamily="34" charset="-122"/>
                          <a:cs typeface="Calibri" pitchFamily="34" charset="-120"/>
                        </a:rPr>
                        <a:t>8</a:t>
                      </a:r>
                      <a:endParaRPr lang="en-US" sz="16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r>
              <a:tr h="457200">
                <a:tc>
                  <a:txBody>
                    <a:bodyPr/>
                    <a:lstStyle/>
                    <a:p>
                      <a:pPr indent="0" marL="0">
                        <a:buNone/>
                      </a:pPr>
                      <a:r>
                        <a:rPr lang="en-US" sz="1600" dirty="0">
                          <a:solidFill>
                            <a:srgbClr val="16232A"/>
                          </a:solidFill>
                          <a:latin typeface="Calibri" pitchFamily="34" charset="0"/>
                          <a:ea typeface="Calibri" pitchFamily="34" charset="-122"/>
                          <a:cs typeface="Calibri" pitchFamily="34" charset="-120"/>
                        </a:rPr>
                        <a:t>and</a:t>
                      </a:r>
                      <a:endParaRPr lang="en-US" sz="16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c>
                  <a:txBody>
                    <a:bodyPr/>
                    <a:lstStyle/>
                    <a:p>
                      <a:pPr indent="0" marL="0">
                        <a:buNone/>
                      </a:pPr>
                      <a:r>
                        <a:rPr lang="en-US" sz="1600" dirty="0">
                          <a:solidFill>
                            <a:srgbClr val="16232A"/>
                          </a:solidFill>
                          <a:latin typeface="Calibri" pitchFamily="34" charset="0"/>
                          <a:ea typeface="Calibri" pitchFamily="34" charset="-122"/>
                          <a:cs typeface="Calibri" pitchFamily="34" charset="-120"/>
                        </a:rPr>
                        <a:t>6</a:t>
                      </a:r>
                      <a:endParaRPr lang="en-US" sz="16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r>
              <a:tr h="457200">
                <a:tc>
                  <a:txBody>
                    <a:bodyPr/>
                    <a:lstStyle/>
                    <a:p>
                      <a:pPr indent="0" marL="0">
                        <a:buNone/>
                      </a:pPr>
                      <a:r>
                        <a:rPr lang="en-US" sz="1600" dirty="0">
                          <a:solidFill>
                            <a:srgbClr val="16232A"/>
                          </a:solidFill>
                          <a:latin typeface="Calibri" pitchFamily="34" charset="0"/>
                          <a:ea typeface="Calibri" pitchFamily="34" charset="-122"/>
                          <a:cs typeface="Calibri" pitchFamily="34" charset="-120"/>
                        </a:rPr>
                        <a:t>is</a:t>
                      </a:r>
                      <a:endParaRPr lang="en-US" sz="16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c>
                  <a:txBody>
                    <a:bodyPr/>
                    <a:lstStyle/>
                    <a:p>
                      <a:pPr indent="0" marL="0">
                        <a:buNone/>
                      </a:pPr>
                      <a:r>
                        <a:rPr lang="en-US" sz="1600" dirty="0">
                          <a:solidFill>
                            <a:srgbClr val="16232A"/>
                          </a:solidFill>
                          <a:latin typeface="Calibri" pitchFamily="34" charset="0"/>
                          <a:ea typeface="Calibri" pitchFamily="34" charset="-122"/>
                          <a:cs typeface="Calibri" pitchFamily="34" charset="-120"/>
                        </a:rPr>
                        <a:t>5</a:t>
                      </a:r>
                      <a:endParaRPr lang="en-US" sz="16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E8F1F5"/>
                    </a:solidFill>
                  </a:tcPr>
                </a:tc>
              </a:tr>
              <a:tr h="457200">
                <a:tc>
                  <a:txBody>
                    <a:bodyPr/>
                    <a:lstStyle/>
                    <a:p>
                      <a:pPr indent="0" marL="0">
                        <a:buNone/>
                      </a:pPr>
                      <a:r>
                        <a:rPr lang="en-US" sz="1600" dirty="0">
                          <a:solidFill>
                            <a:srgbClr val="16232A"/>
                          </a:solidFill>
                          <a:latin typeface="Calibri" pitchFamily="34" charset="0"/>
                          <a:ea typeface="Calibri" pitchFamily="34" charset="-122"/>
                          <a:cs typeface="Calibri" pitchFamily="34" charset="-120"/>
                        </a:rPr>
                        <a:t>of</a:t>
                      </a:r>
                      <a:endParaRPr lang="en-US" sz="16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c>
                  <a:txBody>
                    <a:bodyPr/>
                    <a:lstStyle/>
                    <a:p>
                      <a:pPr indent="0" marL="0">
                        <a:buNone/>
                      </a:pPr>
                      <a:r>
                        <a:rPr lang="en-US" sz="1600" dirty="0">
                          <a:solidFill>
                            <a:srgbClr val="16232A"/>
                          </a:solidFill>
                          <a:latin typeface="Calibri" pitchFamily="34" charset="0"/>
                          <a:ea typeface="Calibri" pitchFamily="34" charset="-122"/>
                          <a:cs typeface="Calibri" pitchFamily="34" charset="-120"/>
                        </a:rPr>
                        <a:t>4</a:t>
                      </a:r>
                      <a:endParaRPr lang="en-US" sz="1600" dirty="0">
                        <a:latin typeface="Calibri" charset="0"/>
                        <a:ea typeface="Calibri" charset="0"/>
                        <a:cs typeface="Calibri" charset="0"/>
                      </a:endParaRPr>
                    </a:p>
                  </a:txBody>
                  <a:tcPr marL="91440" marR="91440" marT="36576" marB="36576" anchor="ctr">
                    <a:lnL w="12700" cap="flat" cmpd="sng" algn="ctr">
                      <a:solidFill>
                        <a:srgbClr val="D5E3EA"/>
                      </a:solidFill>
                      <a:prstDash val="solid"/>
                      <a:round/>
                      <a:headEnd type="none" w="med" len="med"/>
                      <a:tailEnd type="none" w="med" len="med"/>
                    </a:lnL>
                    <a:lnR w="12700" cap="flat" cmpd="sng" algn="ctr">
                      <a:solidFill>
                        <a:srgbClr val="D5E3EA"/>
                      </a:solidFill>
                      <a:prstDash val="solid"/>
                      <a:round/>
                      <a:headEnd type="none" w="med" len="med"/>
                      <a:tailEnd type="none" w="med" len="med"/>
                    </a:lnR>
                    <a:lnT w="12700" cap="flat" cmpd="sng" algn="ctr">
                      <a:solidFill>
                        <a:srgbClr val="D5E3EA"/>
                      </a:solidFill>
                      <a:prstDash val="solid"/>
                      <a:round/>
                      <a:headEnd type="none" w="med" len="med"/>
                      <a:tailEnd type="none" w="med" len="med"/>
                    </a:lnT>
                    <a:lnB w="12700" cap="flat" cmpd="sng" algn="ctr">
                      <a:solidFill>
                        <a:srgbClr val="D5E3EA"/>
                      </a:solidFill>
                      <a:prstDash val="solid"/>
                      <a:round/>
                      <a:headEnd type="none" w="med" len="med"/>
                      <a:tailEnd type="none" w="med" len="med"/>
                    </a:lnB>
                    <a:solidFill>
                      <a:srgbClr val="FFFFFF"/>
                    </a:solidFill>
                  </a:tcPr>
                </a:tc>
              </a:tr>
            </a:tbl>
          </a:graphicData>
        </a:graphic>
      </p:graphicFrame>
      <p:sp>
        <p:nvSpPr>
          <p:cNvPr id="6" name="Text 3"/>
          <p:cNvSpPr/>
          <p:nvPr/>
        </p:nvSpPr>
        <p:spPr>
          <a:xfrm>
            <a:off x="548640" y="4572000"/>
            <a:ext cx="4389120" cy="822960"/>
          </a:xfrm>
          <a:prstGeom prst="rect">
            <a:avLst/>
          </a:prstGeom>
          <a:noFill/>
          <a:ln/>
        </p:spPr>
        <p:txBody>
          <a:bodyPr wrap="square" lIns="0" tIns="0" rIns="0" bIns="0" rtlCol="0" anchor="t"/>
          <a:lstStyle/>
          <a:p>
            <a:pPr indent="0" marL="0">
              <a:buNone/>
            </a:pPr>
            <a:r>
              <a:rPr lang="en-US" sz="1400" dirty="0">
                <a:solidFill>
                  <a:srgbClr val="5A7480"/>
                </a:solidFill>
                <a:latin typeface="Calibri" pitchFamily="34" charset="0"/>
                <a:ea typeface="Calibri" pitchFamily="34" charset="-122"/>
                <a:cs typeface="Calibri" pitchFamily="34" charset="-120"/>
              </a:rPr>
              <a:t>Totals: 137 words, 86 distinct. data and the tie, so their order may vary.</a:t>
            </a:r>
            <a:endParaRPr lang="en-US" sz="1400" dirty="0"/>
          </a:p>
        </p:txBody>
      </p:sp>
      <p:sp>
        <p:nvSpPr>
          <p:cNvPr id="7" name="Text 4"/>
          <p:cNvSpPr/>
          <p:nvPr/>
        </p:nvSpPr>
        <p:spPr>
          <a:xfrm>
            <a:off x="5669280" y="1554480"/>
            <a:ext cx="5943600" cy="365760"/>
          </a:xfrm>
          <a:prstGeom prst="rect">
            <a:avLst/>
          </a:prstGeom>
          <a:noFill/>
          <a:ln/>
        </p:spPr>
        <p:txBody>
          <a:bodyPr wrap="square" lIns="0" tIns="0" rIns="0" bIns="0" rtlCol="0" anchor="ctr"/>
          <a:lstStyle/>
          <a:p>
            <a:pPr indent="0" marL="0">
              <a:buNone/>
            </a:pPr>
            <a:r>
              <a:rPr lang="en-US" sz="2000" b="1" dirty="0">
                <a:solidFill>
                  <a:srgbClr val="065A82"/>
                </a:solidFill>
                <a:latin typeface="Cambria" pitchFamily="34" charset="0"/>
                <a:ea typeface="Cambria" pitchFamily="34" charset="-122"/>
                <a:cs typeface="Cambria" pitchFamily="34" charset="-120"/>
              </a:rPr>
              <a:t>Discussion</a:t>
            </a:r>
            <a:endParaRPr lang="en-US" sz="2000" dirty="0"/>
          </a:p>
        </p:txBody>
      </p:sp>
      <p:sp>
        <p:nvSpPr>
          <p:cNvPr id="8" name="Text 5"/>
          <p:cNvSpPr/>
          <p:nvPr/>
        </p:nvSpPr>
        <p:spPr>
          <a:xfrm>
            <a:off x="5669280" y="2011680"/>
            <a:ext cx="5943600" cy="384048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16232A"/>
                </a:solidFill>
                <a:latin typeface="Calibri" pitchFamily="34" charset="0"/>
                <a:ea typeface="Calibri" pitchFamily="34" charset="-122"/>
                <a:cs typeface="Calibri" pitchFamily="34" charset="-120"/>
              </a:rPr>
              <a:t>Task 3: run the code. Do your counts match the board?</a:t>
            </a:r>
            <a:endParaRPr lang="en-US" sz="1600" dirty="0"/>
          </a:p>
          <a:p>
            <a:pPr marL="342900" indent="-342900">
              <a:spcAft>
                <a:spcPts val="800"/>
              </a:spcAft>
              <a:buSzPct val="100000"/>
              <a:buChar char="•"/>
            </a:pPr>
            <a:r>
              <a:rPr lang="en-US" sz="1600" dirty="0">
                <a:solidFill>
                  <a:srgbClr val="16232A"/>
                </a:solidFill>
                <a:latin typeface="Calibri" pitchFamily="34" charset="0"/>
                <a:ea typeface="Calibri" pitchFamily="34" charset="-122"/>
                <a:cs typeface="Calibri" pitchFamily="34" charset="-120"/>
              </a:rPr>
              <a:t>Why are "the" and "and" top words? Would you keep them for sentiment analysis (Week 9)?</a:t>
            </a:r>
            <a:endParaRPr lang="en-US" sz="1600" dirty="0"/>
          </a:p>
          <a:p>
            <a:pPr marL="342900" indent="-342900">
              <a:spcAft>
                <a:spcPts val="800"/>
              </a:spcAft>
              <a:buSzPct val="100000"/>
              <a:buChar char="•"/>
            </a:pPr>
            <a:r>
              <a:rPr lang="en-US" sz="1600" dirty="0">
                <a:solidFill>
                  <a:srgbClr val="16232A"/>
                </a:solidFill>
                <a:latin typeface="Calibri" pitchFamily="34" charset="0"/>
                <a:ea typeface="Calibri" pitchFamily="34" charset="-122"/>
                <a:cs typeface="Calibri" pitchFamily="34" charset="-120"/>
              </a:rPr>
              <a:t>Task 4: replace the 4 paragraphs with 1 million reviews. What changes in the code? In the cluster?</a:t>
            </a:r>
            <a:endParaRPr lang="en-US" sz="1600" dirty="0"/>
          </a:p>
          <a:p>
            <a:pPr marL="342900" indent="-342900">
              <a:spcAft>
                <a:spcPts val="800"/>
              </a:spcAft>
              <a:buSzPct val="100000"/>
              <a:buChar char="•"/>
            </a:pPr>
            <a:r>
              <a:rPr lang="en-US" sz="1600" dirty="0">
                <a:solidFill>
                  <a:srgbClr val="16232A"/>
                </a:solidFill>
                <a:latin typeface="Calibri" pitchFamily="34" charset="0"/>
                <a:ea typeface="Calibri" pitchFamily="34" charset="-122"/>
                <a:cs typeface="Calibri" pitchFamily="34" charset="-120"/>
              </a:rPr>
              <a:t>Why is reduceByKey better than collecting all words to the driver?</a:t>
            </a:r>
            <a:endParaRPr lang="en-US" sz="16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3F8FA"/>
        </a:solidFill>
      </p:bgPr>
    </p:bg>
    <p:spTree>
      <p:nvGrpSpPr>
        <p:cNvPr id="1" name=""/>
        <p:cNvGrpSpPr/>
        <p:nvPr/>
      </p:nvGrpSpPr>
      <p:grpSpPr>
        <a:xfrm>
          <a:off x="0" y="0"/>
          <a:ext cx="0" cy="0"/>
          <a:chOff x="0" y="0"/>
          <a:chExt cx="0" cy="0"/>
        </a:xfrm>
      </p:grpSpPr>
      <p:sp>
        <p:nvSpPr>
          <p:cNvPr id="2" name="Text 0"/>
          <p:cNvSpPr/>
          <p:nvPr/>
        </p:nvSpPr>
        <p:spPr>
          <a:xfrm>
            <a:off x="548640" y="320040"/>
            <a:ext cx="8229600" cy="274320"/>
          </a:xfrm>
          <a:prstGeom prst="rect">
            <a:avLst/>
          </a:prstGeom>
          <a:noFill/>
          <a:ln/>
        </p:spPr>
        <p:txBody>
          <a:bodyPr wrap="square" lIns="0" tIns="0" rIns="0" bIns="0" rtlCol="0" anchor="ctr"/>
          <a:lstStyle/>
          <a:p>
            <a:pPr indent="0" marL="0">
              <a:buNone/>
            </a:pPr>
            <a:r>
              <a:rPr lang="en-US" sz="1200" b="1" spc="300" kern="0" dirty="0">
                <a:solidFill>
                  <a:srgbClr val="1C7293"/>
                </a:solidFill>
                <a:latin typeface="Calibri" pitchFamily="34" charset="0"/>
                <a:ea typeface="Calibri" pitchFamily="34" charset="-122"/>
                <a:cs typeface="Calibri" pitchFamily="34" charset="-120"/>
              </a:rPr>
              <a:t>LAB</a:t>
            </a:r>
            <a:endParaRPr lang="en-US" sz="1200" dirty="0"/>
          </a:p>
        </p:txBody>
      </p:sp>
      <p:sp>
        <p:nvSpPr>
          <p:cNvPr id="3" name="Text 1"/>
          <p:cNvSpPr/>
          <p:nvPr/>
        </p:nvSpPr>
        <p:spPr>
          <a:xfrm>
            <a:off x="548640" y="594360"/>
            <a:ext cx="10972800" cy="731520"/>
          </a:xfrm>
          <a:prstGeom prst="rect">
            <a:avLst/>
          </a:prstGeom>
          <a:noFill/>
          <a:ln/>
        </p:spPr>
        <p:txBody>
          <a:bodyPr wrap="square" lIns="0" tIns="0" rIns="0" bIns="0" rtlCol="0" anchor="ctr"/>
          <a:lstStyle/>
          <a:p>
            <a:pPr indent="0" marL="0">
              <a:buNone/>
            </a:pPr>
            <a:r>
              <a:rPr lang="en-US" sz="3000" b="1" dirty="0">
                <a:solidFill>
                  <a:srgbClr val="21295C"/>
                </a:solidFill>
                <a:latin typeface="Cambria" pitchFamily="34" charset="0"/>
                <a:ea typeface="Cambria" pitchFamily="34" charset="-122"/>
                <a:cs typeface="Cambria" pitchFamily="34" charset="-120"/>
              </a:rPr>
              <a:t>Lab Exercise: Travel Reviews at Scale</a:t>
            </a:r>
            <a:endParaRPr lang="en-US" sz="3000" dirty="0"/>
          </a:p>
        </p:txBody>
      </p:sp>
      <p:sp>
        <p:nvSpPr>
          <p:cNvPr id="4" name="Text 2"/>
          <p:cNvSpPr/>
          <p:nvPr/>
        </p:nvSpPr>
        <p:spPr>
          <a:xfrm>
            <a:off x="11430000" y="6400800"/>
            <a:ext cx="548640" cy="274320"/>
          </a:xfrm>
          <a:prstGeom prst="rect">
            <a:avLst/>
          </a:prstGeom>
          <a:noFill/>
          <a:ln/>
        </p:spPr>
        <p:txBody>
          <a:bodyPr wrap="square" lIns="0" tIns="0" rIns="0" bIns="0" rtlCol="0" anchor="ctr"/>
          <a:lstStyle/>
          <a:p>
            <a:pPr algn="r" indent="0" marL="0">
              <a:buNone/>
            </a:pPr>
            <a:r>
              <a:rPr lang="en-US" sz="1000" dirty="0">
                <a:solidFill>
                  <a:srgbClr val="5A7480"/>
                </a:solidFill>
                <a:latin typeface="Calibri" pitchFamily="34" charset="0"/>
                <a:ea typeface="Calibri" pitchFamily="34" charset="-122"/>
                <a:cs typeface="Calibri" pitchFamily="34" charset="-120"/>
              </a:rPr>
              <a:t>27</a:t>
            </a:r>
            <a:endParaRPr lang="en-US" sz="1000" dirty="0"/>
          </a:p>
        </p:txBody>
      </p:sp>
      <p:sp>
        <p:nvSpPr>
          <p:cNvPr id="5" name="Shape 3"/>
          <p:cNvSpPr/>
          <p:nvPr/>
        </p:nvSpPr>
        <p:spPr>
          <a:xfrm>
            <a:off x="640080" y="1554480"/>
            <a:ext cx="457200" cy="457200"/>
          </a:xfrm>
          <a:prstGeom prst="ellipse">
            <a:avLst/>
          </a:prstGeom>
          <a:solidFill>
            <a:srgbClr val="065A82"/>
          </a:solidFill>
          <a:ln w="12700">
            <a:solidFill>
              <a:srgbClr val="065A82"/>
            </a:solidFill>
            <a:prstDash val="solid"/>
          </a:ln>
        </p:spPr>
      </p:sp>
      <p:sp>
        <p:nvSpPr>
          <p:cNvPr id="6" name="Text 4"/>
          <p:cNvSpPr/>
          <p:nvPr/>
        </p:nvSpPr>
        <p:spPr>
          <a:xfrm>
            <a:off x="640080" y="155448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1</a:t>
            </a:r>
            <a:endParaRPr lang="en-US" sz="1600" dirty="0"/>
          </a:p>
        </p:txBody>
      </p:sp>
      <p:sp>
        <p:nvSpPr>
          <p:cNvPr id="7" name="Text 5"/>
          <p:cNvSpPr/>
          <p:nvPr/>
        </p:nvSpPr>
        <p:spPr>
          <a:xfrm>
            <a:off x="1280160" y="1554480"/>
            <a:ext cx="6858000" cy="457200"/>
          </a:xfrm>
          <a:prstGeom prst="rect">
            <a:avLst/>
          </a:prstGeom>
          <a:noFill/>
          <a:ln/>
        </p:spPr>
        <p:txBody>
          <a:bodyPr wrap="square" lIns="0" tIns="0" rIns="0" bIns="0" rtlCol="0" anchor="ctr"/>
          <a:lstStyle/>
          <a:p>
            <a:pPr indent="0" marL="0">
              <a:buNone/>
            </a:pPr>
            <a:r>
              <a:rPr lang="en-US" sz="1600" dirty="0">
                <a:solidFill>
                  <a:srgbClr val="16232A"/>
                </a:solidFill>
                <a:latin typeface="Calibri" pitchFamily="34" charset="0"/>
                <a:ea typeface="Calibri" pitchFamily="34" charset="-122"/>
                <a:cs typeface="Calibri" pitchFamily="34" charset="-120"/>
              </a:rPr>
              <a:t>Load the sample nested JSON with an explicit schema</a:t>
            </a:r>
            <a:endParaRPr lang="en-US" sz="1600" dirty="0"/>
          </a:p>
        </p:txBody>
      </p:sp>
      <p:sp>
        <p:nvSpPr>
          <p:cNvPr id="8" name="Shape 6"/>
          <p:cNvSpPr/>
          <p:nvPr/>
        </p:nvSpPr>
        <p:spPr>
          <a:xfrm>
            <a:off x="640080" y="2267712"/>
            <a:ext cx="457200" cy="457200"/>
          </a:xfrm>
          <a:prstGeom prst="ellipse">
            <a:avLst/>
          </a:prstGeom>
          <a:solidFill>
            <a:srgbClr val="065A82"/>
          </a:solidFill>
          <a:ln w="12700">
            <a:solidFill>
              <a:srgbClr val="065A82"/>
            </a:solidFill>
            <a:prstDash val="solid"/>
          </a:ln>
        </p:spPr>
      </p:sp>
      <p:sp>
        <p:nvSpPr>
          <p:cNvPr id="9" name="Text 7"/>
          <p:cNvSpPr/>
          <p:nvPr/>
        </p:nvSpPr>
        <p:spPr>
          <a:xfrm>
            <a:off x="640080" y="2267712"/>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2</a:t>
            </a:r>
            <a:endParaRPr lang="en-US" sz="1600" dirty="0"/>
          </a:p>
        </p:txBody>
      </p:sp>
      <p:sp>
        <p:nvSpPr>
          <p:cNvPr id="10" name="Text 8"/>
          <p:cNvSpPr/>
          <p:nvPr/>
        </p:nvSpPr>
        <p:spPr>
          <a:xfrm>
            <a:off x="1280160" y="2267712"/>
            <a:ext cx="6858000" cy="457200"/>
          </a:xfrm>
          <a:prstGeom prst="rect">
            <a:avLst/>
          </a:prstGeom>
          <a:noFill/>
          <a:ln/>
        </p:spPr>
        <p:txBody>
          <a:bodyPr wrap="square" lIns="0" tIns="0" rIns="0" bIns="0" rtlCol="0" anchor="ctr"/>
          <a:lstStyle/>
          <a:p>
            <a:pPr indent="0" marL="0">
              <a:buNone/>
            </a:pPr>
            <a:r>
              <a:rPr lang="en-US" sz="1600" dirty="0">
                <a:solidFill>
                  <a:srgbClr val="16232A"/>
                </a:solidFill>
                <a:latin typeface="Calibri" pitchFamily="34" charset="0"/>
                <a:ea typeface="Calibri" pitchFamily="34" charset="-122"/>
                <a:cs typeface="Calibri" pitchFamily="34" charset="-120"/>
              </a:rPr>
              <a:t>Count records and flatten with explode</a:t>
            </a:r>
            <a:endParaRPr lang="en-US" sz="1600" dirty="0"/>
          </a:p>
        </p:txBody>
      </p:sp>
      <p:sp>
        <p:nvSpPr>
          <p:cNvPr id="11" name="Shape 9"/>
          <p:cNvSpPr/>
          <p:nvPr/>
        </p:nvSpPr>
        <p:spPr>
          <a:xfrm>
            <a:off x="640080" y="2980944"/>
            <a:ext cx="457200" cy="457200"/>
          </a:xfrm>
          <a:prstGeom prst="ellipse">
            <a:avLst/>
          </a:prstGeom>
          <a:solidFill>
            <a:srgbClr val="065A82"/>
          </a:solidFill>
          <a:ln w="12700">
            <a:solidFill>
              <a:srgbClr val="065A82"/>
            </a:solidFill>
            <a:prstDash val="solid"/>
          </a:ln>
        </p:spPr>
      </p:sp>
      <p:sp>
        <p:nvSpPr>
          <p:cNvPr id="12" name="Text 10"/>
          <p:cNvSpPr/>
          <p:nvPr/>
        </p:nvSpPr>
        <p:spPr>
          <a:xfrm>
            <a:off x="640080" y="2980944"/>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3</a:t>
            </a:r>
            <a:endParaRPr lang="en-US" sz="1600" dirty="0"/>
          </a:p>
        </p:txBody>
      </p:sp>
      <p:sp>
        <p:nvSpPr>
          <p:cNvPr id="13" name="Text 11"/>
          <p:cNvSpPr/>
          <p:nvPr/>
        </p:nvSpPr>
        <p:spPr>
          <a:xfrm>
            <a:off x="1280160" y="2980944"/>
            <a:ext cx="6858000" cy="457200"/>
          </a:xfrm>
          <a:prstGeom prst="rect">
            <a:avLst/>
          </a:prstGeom>
          <a:noFill/>
          <a:ln/>
        </p:spPr>
        <p:txBody>
          <a:bodyPr wrap="square" lIns="0" tIns="0" rIns="0" bIns="0" rtlCol="0" anchor="ctr"/>
          <a:lstStyle/>
          <a:p>
            <a:pPr indent="0" marL="0">
              <a:buNone/>
            </a:pPr>
            <a:r>
              <a:rPr lang="en-US" sz="1600" dirty="0">
                <a:solidFill>
                  <a:srgbClr val="16232A"/>
                </a:solidFill>
                <a:latin typeface="Calibri" pitchFamily="34" charset="0"/>
                <a:ea typeface="Calibri" pitchFamily="34" charset="-122"/>
                <a:cs typeface="Calibri" pitchFamily="34" charset="-120"/>
              </a:rPr>
              <a:t>Quarantine records that fail to parse</a:t>
            </a:r>
            <a:endParaRPr lang="en-US" sz="1600" dirty="0"/>
          </a:p>
        </p:txBody>
      </p:sp>
      <p:sp>
        <p:nvSpPr>
          <p:cNvPr id="14" name="Shape 12"/>
          <p:cNvSpPr/>
          <p:nvPr/>
        </p:nvSpPr>
        <p:spPr>
          <a:xfrm>
            <a:off x="640080" y="3694176"/>
            <a:ext cx="457200" cy="457200"/>
          </a:xfrm>
          <a:prstGeom prst="ellipse">
            <a:avLst/>
          </a:prstGeom>
          <a:solidFill>
            <a:srgbClr val="065A82"/>
          </a:solidFill>
          <a:ln w="12700">
            <a:solidFill>
              <a:srgbClr val="065A82"/>
            </a:solidFill>
            <a:prstDash val="solid"/>
          </a:ln>
        </p:spPr>
      </p:sp>
      <p:sp>
        <p:nvSpPr>
          <p:cNvPr id="15" name="Text 13"/>
          <p:cNvSpPr/>
          <p:nvPr/>
        </p:nvSpPr>
        <p:spPr>
          <a:xfrm>
            <a:off x="640080" y="3694176"/>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4</a:t>
            </a:r>
            <a:endParaRPr lang="en-US" sz="1600" dirty="0"/>
          </a:p>
        </p:txBody>
      </p:sp>
      <p:sp>
        <p:nvSpPr>
          <p:cNvPr id="16" name="Text 14"/>
          <p:cNvSpPr/>
          <p:nvPr/>
        </p:nvSpPr>
        <p:spPr>
          <a:xfrm>
            <a:off x="1280160" y="3694176"/>
            <a:ext cx="6858000" cy="457200"/>
          </a:xfrm>
          <a:prstGeom prst="rect">
            <a:avLst/>
          </a:prstGeom>
          <a:noFill/>
          <a:ln/>
        </p:spPr>
        <p:txBody>
          <a:bodyPr wrap="square" lIns="0" tIns="0" rIns="0" bIns="0" rtlCol="0" anchor="ctr"/>
          <a:lstStyle/>
          <a:p>
            <a:pPr indent="0" marL="0">
              <a:buNone/>
            </a:pPr>
            <a:r>
              <a:rPr lang="en-US" sz="1600" dirty="0">
                <a:solidFill>
                  <a:srgbClr val="16232A"/>
                </a:solidFill>
                <a:latin typeface="Calibri" pitchFamily="34" charset="0"/>
                <a:ea typeface="Calibri" pitchFamily="34" charset="-122"/>
                <a:cs typeface="Calibri" pitchFamily="34" charset="-120"/>
              </a:rPr>
              <a:t>Apply cleaning rules and deduplicate</a:t>
            </a:r>
            <a:endParaRPr lang="en-US" sz="1600" dirty="0"/>
          </a:p>
        </p:txBody>
      </p:sp>
      <p:sp>
        <p:nvSpPr>
          <p:cNvPr id="17" name="Shape 15"/>
          <p:cNvSpPr/>
          <p:nvPr/>
        </p:nvSpPr>
        <p:spPr>
          <a:xfrm>
            <a:off x="640080" y="4407408"/>
            <a:ext cx="457200" cy="457200"/>
          </a:xfrm>
          <a:prstGeom prst="ellipse">
            <a:avLst/>
          </a:prstGeom>
          <a:solidFill>
            <a:srgbClr val="065A82"/>
          </a:solidFill>
          <a:ln w="12700">
            <a:solidFill>
              <a:srgbClr val="065A82"/>
            </a:solidFill>
            <a:prstDash val="solid"/>
          </a:ln>
        </p:spPr>
      </p:sp>
      <p:sp>
        <p:nvSpPr>
          <p:cNvPr id="18" name="Text 16"/>
          <p:cNvSpPr/>
          <p:nvPr/>
        </p:nvSpPr>
        <p:spPr>
          <a:xfrm>
            <a:off x="640080" y="4407408"/>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5</a:t>
            </a:r>
            <a:endParaRPr lang="en-US" sz="1600" dirty="0"/>
          </a:p>
        </p:txBody>
      </p:sp>
      <p:sp>
        <p:nvSpPr>
          <p:cNvPr id="19" name="Text 17"/>
          <p:cNvSpPr/>
          <p:nvPr/>
        </p:nvSpPr>
        <p:spPr>
          <a:xfrm>
            <a:off x="1280160" y="4407408"/>
            <a:ext cx="6858000" cy="457200"/>
          </a:xfrm>
          <a:prstGeom prst="rect">
            <a:avLst/>
          </a:prstGeom>
          <a:noFill/>
          <a:ln/>
        </p:spPr>
        <p:txBody>
          <a:bodyPr wrap="square" lIns="0" tIns="0" rIns="0" bIns="0" rtlCol="0" anchor="ctr"/>
          <a:lstStyle/>
          <a:p>
            <a:pPr indent="0" marL="0">
              <a:buNone/>
            </a:pPr>
            <a:r>
              <a:rPr lang="en-US" sz="1600" dirty="0">
                <a:solidFill>
                  <a:srgbClr val="16232A"/>
                </a:solidFill>
                <a:latin typeface="Calibri" pitchFamily="34" charset="0"/>
                <a:ea typeface="Calibri" pitchFamily="34" charset="-122"/>
                <a:cs typeface="Calibri" pitchFamily="34" charset="-120"/>
              </a:rPr>
              <a:t>Add three engineered features</a:t>
            </a:r>
            <a:endParaRPr lang="en-US" sz="1600" dirty="0"/>
          </a:p>
        </p:txBody>
      </p:sp>
      <p:sp>
        <p:nvSpPr>
          <p:cNvPr id="20" name="Shape 18"/>
          <p:cNvSpPr/>
          <p:nvPr/>
        </p:nvSpPr>
        <p:spPr>
          <a:xfrm>
            <a:off x="640080" y="5120640"/>
            <a:ext cx="457200" cy="457200"/>
          </a:xfrm>
          <a:prstGeom prst="ellipse">
            <a:avLst/>
          </a:prstGeom>
          <a:solidFill>
            <a:srgbClr val="065A82"/>
          </a:solidFill>
          <a:ln w="12700">
            <a:solidFill>
              <a:srgbClr val="065A82"/>
            </a:solidFill>
            <a:prstDash val="solid"/>
          </a:ln>
        </p:spPr>
      </p:sp>
      <p:sp>
        <p:nvSpPr>
          <p:cNvPr id="21" name="Text 19"/>
          <p:cNvSpPr/>
          <p:nvPr/>
        </p:nvSpPr>
        <p:spPr>
          <a:xfrm>
            <a:off x="640080" y="512064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6</a:t>
            </a:r>
            <a:endParaRPr lang="en-US" sz="1600" dirty="0"/>
          </a:p>
        </p:txBody>
      </p:sp>
      <p:sp>
        <p:nvSpPr>
          <p:cNvPr id="22" name="Text 20"/>
          <p:cNvSpPr/>
          <p:nvPr/>
        </p:nvSpPr>
        <p:spPr>
          <a:xfrm>
            <a:off x="1280160" y="5120640"/>
            <a:ext cx="6858000" cy="457200"/>
          </a:xfrm>
          <a:prstGeom prst="rect">
            <a:avLst/>
          </a:prstGeom>
          <a:noFill/>
          <a:ln/>
        </p:spPr>
        <p:txBody>
          <a:bodyPr wrap="square" lIns="0" tIns="0" rIns="0" bIns="0" rtlCol="0" anchor="ctr"/>
          <a:lstStyle/>
          <a:p>
            <a:pPr indent="0" marL="0">
              <a:buNone/>
            </a:pPr>
            <a:r>
              <a:rPr lang="en-US" sz="1600" dirty="0">
                <a:solidFill>
                  <a:srgbClr val="16232A"/>
                </a:solidFill>
                <a:latin typeface="Calibri" pitchFamily="34" charset="0"/>
                <a:ea typeface="Calibri" pitchFamily="34" charset="-122"/>
                <a:cs typeface="Calibri" pitchFamily="34" charset="-120"/>
              </a:rPr>
              <a:t>Write the result as Parquet partitioned by city</a:t>
            </a:r>
            <a:endParaRPr lang="en-US" sz="1600" dirty="0"/>
          </a:p>
        </p:txBody>
      </p:sp>
      <p:sp>
        <p:nvSpPr>
          <p:cNvPr id="23" name="Shape 21"/>
          <p:cNvSpPr/>
          <p:nvPr/>
        </p:nvSpPr>
        <p:spPr>
          <a:xfrm>
            <a:off x="8412480" y="1645920"/>
            <a:ext cx="3200400" cy="2377440"/>
          </a:xfrm>
          <a:prstGeom prst="roundRect">
            <a:avLst>
              <a:gd name="adj" fmla="val 3077"/>
            </a:avLst>
          </a:prstGeom>
          <a:solidFill>
            <a:srgbClr val="FFFFFF"/>
          </a:solidFill>
          <a:ln w="12700">
            <a:solidFill>
              <a:srgbClr val="D5E3EA"/>
            </a:solidFill>
            <a:prstDash val="solid"/>
          </a:ln>
        </p:spPr>
      </p:sp>
      <p:sp>
        <p:nvSpPr>
          <p:cNvPr id="24" name="Shape 22"/>
          <p:cNvSpPr/>
          <p:nvPr/>
        </p:nvSpPr>
        <p:spPr>
          <a:xfrm>
            <a:off x="8641080" y="1901952"/>
            <a:ext cx="146304" cy="146304"/>
          </a:xfrm>
          <a:prstGeom prst="ellipse">
            <a:avLst/>
          </a:prstGeom>
          <a:solidFill>
            <a:srgbClr val="D85A30"/>
          </a:solidFill>
          <a:ln w="12700">
            <a:solidFill>
              <a:srgbClr val="D85A30"/>
            </a:solidFill>
            <a:prstDash val="solid"/>
          </a:ln>
        </p:spPr>
      </p:sp>
      <p:sp>
        <p:nvSpPr>
          <p:cNvPr id="25" name="Text 23"/>
          <p:cNvSpPr/>
          <p:nvPr/>
        </p:nvSpPr>
        <p:spPr>
          <a:xfrm>
            <a:off x="8887968" y="1783080"/>
            <a:ext cx="2560320" cy="384048"/>
          </a:xfrm>
          <a:prstGeom prst="rect">
            <a:avLst/>
          </a:prstGeom>
          <a:noFill/>
          <a:ln/>
        </p:spPr>
        <p:txBody>
          <a:bodyPr wrap="square" lIns="0" tIns="0" rIns="0" bIns="0" rtlCol="0" anchor="ctr"/>
          <a:lstStyle/>
          <a:p>
            <a:pPr indent="0" marL="0">
              <a:buNone/>
            </a:pPr>
            <a:r>
              <a:rPr lang="en-US" sz="1600" b="1" dirty="0">
                <a:solidFill>
                  <a:srgbClr val="21295C"/>
                </a:solidFill>
                <a:latin typeface="Cambria" pitchFamily="34" charset="0"/>
                <a:ea typeface="Cambria" pitchFamily="34" charset="-122"/>
                <a:cs typeface="Cambria" pitchFamily="34" charset="-120"/>
              </a:rPr>
              <a:t>Deliverable</a:t>
            </a:r>
            <a:endParaRPr lang="en-US" sz="1600" dirty="0"/>
          </a:p>
        </p:txBody>
      </p:sp>
      <p:sp>
        <p:nvSpPr>
          <p:cNvPr id="26" name="Text 24"/>
          <p:cNvSpPr/>
          <p:nvPr/>
        </p:nvSpPr>
        <p:spPr>
          <a:xfrm>
            <a:off x="8641080" y="2240280"/>
            <a:ext cx="2743200" cy="1645920"/>
          </a:xfrm>
          <a:prstGeom prst="rect">
            <a:avLst/>
          </a:prstGeom>
          <a:noFill/>
          <a:ln/>
        </p:spPr>
        <p:txBody>
          <a:bodyPr wrap="square" lIns="0" tIns="0" rIns="0" bIns="0" rtlCol="0" anchor="t"/>
          <a:lstStyle/>
          <a:p>
            <a:pPr indent="0" marL="0">
              <a:buNone/>
            </a:pPr>
            <a:r>
              <a:rPr lang="en-US" sz="1600" dirty="0">
                <a:solidFill>
                  <a:srgbClr val="16232A"/>
                </a:solidFill>
                <a:latin typeface="Calibri" pitchFamily="34" charset="0"/>
                <a:ea typeface="Calibri" pitchFamily="34" charset="-122"/>
                <a:cs typeface="Calibri" pitchFamily="34" charset="-120"/>
              </a:rPr>
              <a:t>Notebook plus a one-paragraph note on what changed and why row counts differ.</a:t>
            </a:r>
            <a:endParaRPr lang="en-US" sz="1600" dirty="0"/>
          </a:p>
        </p:txBody>
      </p:sp>
      <p:sp>
        <p:nvSpPr>
          <p:cNvPr id="27" name="Shape 25"/>
          <p:cNvSpPr/>
          <p:nvPr/>
        </p:nvSpPr>
        <p:spPr>
          <a:xfrm>
            <a:off x="10972800" y="5760720"/>
            <a:ext cx="91440" cy="91440"/>
          </a:xfrm>
          <a:prstGeom prst="ellipse">
            <a:avLst/>
          </a:prstGeom>
          <a:solidFill>
            <a:srgbClr val="1C7293">
              <a:alpha val="60000"/>
            </a:srgbClr>
          </a:solidFill>
          <a:ln w="12700">
            <a:solidFill>
              <a:srgbClr val="1C7293">
                <a:alpha val="0"/>
              </a:srgbClr>
            </a:solidFill>
            <a:prstDash val="solid"/>
          </a:ln>
        </p:spPr>
      </p:sp>
      <p:sp>
        <p:nvSpPr>
          <p:cNvPr id="28" name="Shape 26"/>
          <p:cNvSpPr/>
          <p:nvPr/>
        </p:nvSpPr>
        <p:spPr>
          <a:xfrm>
            <a:off x="10972800" y="6016752"/>
            <a:ext cx="91440" cy="91440"/>
          </a:xfrm>
          <a:prstGeom prst="ellipse">
            <a:avLst/>
          </a:prstGeom>
          <a:solidFill>
            <a:srgbClr val="1C7293">
              <a:alpha val="60000"/>
            </a:srgbClr>
          </a:solidFill>
          <a:ln w="12700">
            <a:solidFill>
              <a:srgbClr val="1C7293">
                <a:alpha val="0"/>
              </a:srgbClr>
            </a:solidFill>
            <a:prstDash val="solid"/>
          </a:ln>
        </p:spPr>
      </p:sp>
      <p:sp>
        <p:nvSpPr>
          <p:cNvPr id="29" name="Shape 27"/>
          <p:cNvSpPr/>
          <p:nvPr/>
        </p:nvSpPr>
        <p:spPr>
          <a:xfrm>
            <a:off x="10972800" y="6272784"/>
            <a:ext cx="91440" cy="91440"/>
          </a:xfrm>
          <a:prstGeom prst="ellipse">
            <a:avLst/>
          </a:prstGeom>
          <a:solidFill>
            <a:srgbClr val="1C7293">
              <a:alpha val="60000"/>
            </a:srgbClr>
          </a:solidFill>
          <a:ln w="12700">
            <a:solidFill>
              <a:srgbClr val="1C7293">
                <a:alpha val="0"/>
              </a:srgbClr>
            </a:solidFill>
            <a:prstDash val="solid"/>
          </a:ln>
        </p:spPr>
      </p:sp>
      <p:sp>
        <p:nvSpPr>
          <p:cNvPr id="30" name="Shape 28"/>
          <p:cNvSpPr/>
          <p:nvPr/>
        </p:nvSpPr>
        <p:spPr>
          <a:xfrm>
            <a:off x="11228832" y="5760720"/>
            <a:ext cx="91440" cy="91440"/>
          </a:xfrm>
          <a:prstGeom prst="ellipse">
            <a:avLst/>
          </a:prstGeom>
          <a:solidFill>
            <a:srgbClr val="1C7293">
              <a:alpha val="60000"/>
            </a:srgbClr>
          </a:solidFill>
          <a:ln w="12700">
            <a:solidFill>
              <a:srgbClr val="1C7293">
                <a:alpha val="0"/>
              </a:srgbClr>
            </a:solidFill>
            <a:prstDash val="solid"/>
          </a:ln>
        </p:spPr>
      </p:sp>
      <p:sp>
        <p:nvSpPr>
          <p:cNvPr id="31" name="Shape 29"/>
          <p:cNvSpPr/>
          <p:nvPr/>
        </p:nvSpPr>
        <p:spPr>
          <a:xfrm>
            <a:off x="11228832" y="6016752"/>
            <a:ext cx="91440" cy="91440"/>
          </a:xfrm>
          <a:prstGeom prst="ellipse">
            <a:avLst/>
          </a:prstGeom>
          <a:solidFill>
            <a:srgbClr val="1C7293">
              <a:alpha val="60000"/>
            </a:srgbClr>
          </a:solidFill>
          <a:ln w="12700">
            <a:solidFill>
              <a:srgbClr val="1C7293">
                <a:alpha val="0"/>
              </a:srgbClr>
            </a:solidFill>
            <a:prstDash val="solid"/>
          </a:ln>
        </p:spPr>
      </p:sp>
      <p:sp>
        <p:nvSpPr>
          <p:cNvPr id="32" name="Shape 30"/>
          <p:cNvSpPr/>
          <p:nvPr/>
        </p:nvSpPr>
        <p:spPr>
          <a:xfrm>
            <a:off x="11228832" y="6272784"/>
            <a:ext cx="91440" cy="91440"/>
          </a:xfrm>
          <a:prstGeom prst="ellipse">
            <a:avLst/>
          </a:prstGeom>
          <a:solidFill>
            <a:srgbClr val="1C7293">
              <a:alpha val="60000"/>
            </a:srgbClr>
          </a:solidFill>
          <a:ln w="12700">
            <a:solidFill>
              <a:srgbClr val="1C7293">
                <a:alpha val="0"/>
              </a:srgbClr>
            </a:solidFill>
            <a:prstDash val="solid"/>
          </a:ln>
        </p:spPr>
      </p:sp>
      <p:sp>
        <p:nvSpPr>
          <p:cNvPr id="33" name="Shape 31"/>
          <p:cNvSpPr/>
          <p:nvPr/>
        </p:nvSpPr>
        <p:spPr>
          <a:xfrm>
            <a:off x="11484864" y="5760720"/>
            <a:ext cx="91440" cy="91440"/>
          </a:xfrm>
          <a:prstGeom prst="ellipse">
            <a:avLst/>
          </a:prstGeom>
          <a:solidFill>
            <a:srgbClr val="1C7293">
              <a:alpha val="60000"/>
            </a:srgbClr>
          </a:solidFill>
          <a:ln w="12700">
            <a:solidFill>
              <a:srgbClr val="1C7293">
                <a:alpha val="0"/>
              </a:srgbClr>
            </a:solidFill>
            <a:prstDash val="solid"/>
          </a:ln>
        </p:spPr>
      </p:sp>
      <p:sp>
        <p:nvSpPr>
          <p:cNvPr id="34" name="Shape 32"/>
          <p:cNvSpPr/>
          <p:nvPr/>
        </p:nvSpPr>
        <p:spPr>
          <a:xfrm>
            <a:off x="11484864" y="6016752"/>
            <a:ext cx="91440" cy="91440"/>
          </a:xfrm>
          <a:prstGeom prst="ellipse">
            <a:avLst/>
          </a:prstGeom>
          <a:solidFill>
            <a:srgbClr val="1C7293">
              <a:alpha val="60000"/>
            </a:srgbClr>
          </a:solidFill>
          <a:ln w="12700">
            <a:solidFill>
              <a:srgbClr val="1C7293">
                <a:alpha val="0"/>
              </a:srgbClr>
            </a:solidFill>
            <a:prstDash val="solid"/>
          </a:ln>
        </p:spPr>
      </p:sp>
      <p:sp>
        <p:nvSpPr>
          <p:cNvPr id="35" name="Shape 33"/>
          <p:cNvSpPr/>
          <p:nvPr/>
        </p:nvSpPr>
        <p:spPr>
          <a:xfrm>
            <a:off x="11484864" y="6272784"/>
            <a:ext cx="91440" cy="91440"/>
          </a:xfrm>
          <a:prstGeom prst="ellipse">
            <a:avLst/>
          </a:prstGeom>
          <a:solidFill>
            <a:srgbClr val="1C7293">
              <a:alpha val="60000"/>
            </a:srgbClr>
          </a:solidFill>
          <a:ln w="12700">
            <a:solidFill>
              <a:srgbClr val="1C7293">
                <a:alpha val="0"/>
              </a:srgbClr>
            </a:solidFill>
            <a:prstDash val="solid"/>
          </a:ln>
        </p:spPr>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3F8FA"/>
        </a:solidFill>
      </p:bgPr>
    </p:bg>
    <p:spTree>
      <p:nvGrpSpPr>
        <p:cNvPr id="1" name=""/>
        <p:cNvGrpSpPr/>
        <p:nvPr/>
      </p:nvGrpSpPr>
      <p:grpSpPr>
        <a:xfrm>
          <a:off x="0" y="0"/>
          <a:ext cx="0" cy="0"/>
          <a:chOff x="0" y="0"/>
          <a:chExt cx="0" cy="0"/>
        </a:xfrm>
      </p:grpSpPr>
      <p:sp>
        <p:nvSpPr>
          <p:cNvPr id="2" name="Text 0"/>
          <p:cNvSpPr/>
          <p:nvPr/>
        </p:nvSpPr>
        <p:spPr>
          <a:xfrm>
            <a:off x="548640" y="320040"/>
            <a:ext cx="8229600" cy="274320"/>
          </a:xfrm>
          <a:prstGeom prst="rect">
            <a:avLst/>
          </a:prstGeom>
          <a:noFill/>
          <a:ln/>
        </p:spPr>
        <p:txBody>
          <a:bodyPr wrap="square" lIns="0" tIns="0" rIns="0" bIns="0" rtlCol="0" anchor="ctr"/>
          <a:lstStyle/>
          <a:p>
            <a:pPr indent="0" marL="0">
              <a:buNone/>
            </a:pPr>
            <a:r>
              <a:rPr lang="en-US" sz="1200" b="1" spc="300" kern="0" dirty="0">
                <a:solidFill>
                  <a:srgbClr val="1C7293"/>
                </a:solidFill>
                <a:latin typeface="Calibri" pitchFamily="34" charset="0"/>
                <a:ea typeface="Calibri" pitchFamily="34" charset="-122"/>
                <a:cs typeface="Calibri" pitchFamily="34" charset="-120"/>
              </a:rPr>
              <a:t>SEMESTER PROJECT</a:t>
            </a:r>
            <a:endParaRPr lang="en-US" sz="1200" dirty="0"/>
          </a:p>
        </p:txBody>
      </p:sp>
      <p:sp>
        <p:nvSpPr>
          <p:cNvPr id="3" name="Text 1"/>
          <p:cNvSpPr/>
          <p:nvPr/>
        </p:nvSpPr>
        <p:spPr>
          <a:xfrm>
            <a:off x="548640" y="594360"/>
            <a:ext cx="10972800" cy="731520"/>
          </a:xfrm>
          <a:prstGeom prst="rect">
            <a:avLst/>
          </a:prstGeom>
          <a:noFill/>
          <a:ln/>
        </p:spPr>
        <p:txBody>
          <a:bodyPr wrap="square" lIns="0" tIns="0" rIns="0" bIns="0" rtlCol="0" anchor="ctr"/>
          <a:lstStyle/>
          <a:p>
            <a:pPr indent="0" marL="0">
              <a:buNone/>
            </a:pPr>
            <a:r>
              <a:rPr lang="en-US" sz="3000" b="1" dirty="0">
                <a:solidFill>
                  <a:srgbClr val="21295C"/>
                </a:solidFill>
                <a:latin typeface="Cambria" pitchFamily="34" charset="0"/>
                <a:ea typeface="Cambria" pitchFamily="34" charset="-122"/>
                <a:cs typeface="Cambria" pitchFamily="34" charset="-120"/>
              </a:rPr>
              <a:t>Project Milestone 2</a:t>
            </a:r>
            <a:endParaRPr lang="en-US" sz="3000" dirty="0"/>
          </a:p>
        </p:txBody>
      </p:sp>
      <p:sp>
        <p:nvSpPr>
          <p:cNvPr id="4" name="Text 2"/>
          <p:cNvSpPr/>
          <p:nvPr/>
        </p:nvSpPr>
        <p:spPr>
          <a:xfrm>
            <a:off x="11430000" y="6400800"/>
            <a:ext cx="548640" cy="274320"/>
          </a:xfrm>
          <a:prstGeom prst="rect">
            <a:avLst/>
          </a:prstGeom>
          <a:noFill/>
          <a:ln/>
        </p:spPr>
        <p:txBody>
          <a:bodyPr wrap="square" lIns="0" tIns="0" rIns="0" bIns="0" rtlCol="0" anchor="ctr"/>
          <a:lstStyle/>
          <a:p>
            <a:pPr algn="r" indent="0" marL="0">
              <a:buNone/>
            </a:pPr>
            <a:r>
              <a:rPr lang="en-US" sz="1000" dirty="0">
                <a:solidFill>
                  <a:srgbClr val="5A7480"/>
                </a:solidFill>
                <a:latin typeface="Calibri" pitchFamily="34" charset="0"/>
                <a:ea typeface="Calibri" pitchFamily="34" charset="-122"/>
                <a:cs typeface="Calibri" pitchFamily="34" charset="-120"/>
              </a:rPr>
              <a:t>28</a:t>
            </a:r>
            <a:endParaRPr lang="en-US" sz="1000" dirty="0"/>
          </a:p>
        </p:txBody>
      </p:sp>
      <p:sp>
        <p:nvSpPr>
          <p:cNvPr id="5" name="Text 3"/>
          <p:cNvSpPr/>
          <p:nvPr/>
        </p:nvSpPr>
        <p:spPr>
          <a:xfrm>
            <a:off x="548640" y="1645920"/>
            <a:ext cx="10972800" cy="2743200"/>
          </a:xfrm>
          <a:prstGeom prst="rect">
            <a:avLst/>
          </a:prstGeom>
          <a:noFill/>
          <a:ln/>
        </p:spPr>
        <p:txBody>
          <a:bodyPr wrap="square" lIns="0" tIns="0" rIns="0" bIns="0" rtlCol="0" anchor="t"/>
          <a:lstStyle/>
          <a:p>
            <a:pPr marL="342900" indent="-342900">
              <a:spcAft>
                <a:spcPts val="800"/>
              </a:spcAft>
              <a:buSzPct val="100000"/>
              <a:buChar char="•"/>
            </a:pPr>
            <a:r>
              <a:rPr lang="en-US" sz="1800" dirty="0">
                <a:solidFill>
                  <a:srgbClr val="16232A"/>
                </a:solidFill>
                <a:latin typeface="Calibri" pitchFamily="34" charset="0"/>
                <a:ea typeface="Calibri" pitchFamily="34" charset="-122"/>
                <a:cs typeface="Calibri" pitchFamily="34" charset="-120"/>
              </a:rPr>
              <a:t>Milestone 1 (Week 2): sampling plan for review collection</a:t>
            </a:r>
            <a:endParaRPr lang="en-US" sz="1800" dirty="0"/>
          </a:p>
          <a:p>
            <a:pPr marL="342900" indent="-342900">
              <a:spcAft>
                <a:spcPts val="800"/>
              </a:spcAft>
              <a:buSzPct val="100000"/>
              <a:buChar char="•"/>
            </a:pPr>
            <a:r>
              <a:rPr lang="en-US" sz="1800" dirty="0">
                <a:solidFill>
                  <a:srgbClr val="16232A"/>
                </a:solidFill>
                <a:latin typeface="Calibri" pitchFamily="34" charset="0"/>
                <a:ea typeface="Calibri" pitchFamily="34" charset="-122"/>
                <a:cs typeface="Calibri" pitchFamily="34" charset="-120"/>
              </a:rPr>
              <a:t>Milestone 2 (this week): ingest raw JSON, flatten, clean, store as Parquet</a:t>
            </a:r>
            <a:endParaRPr lang="en-US" sz="1800" dirty="0"/>
          </a:p>
          <a:p>
            <a:pPr marL="342900" indent="-342900">
              <a:spcAft>
                <a:spcPts val="800"/>
              </a:spcAft>
              <a:buSzPct val="100000"/>
              <a:buChar char="•"/>
            </a:pPr>
            <a:r>
              <a:rPr lang="en-US" sz="1800" dirty="0">
                <a:solidFill>
                  <a:srgbClr val="16232A"/>
                </a:solidFill>
                <a:latin typeface="Calibri" pitchFamily="34" charset="0"/>
                <a:ea typeface="Calibri" pitchFamily="34" charset="-122"/>
                <a:cs typeface="Calibri" pitchFamily="34" charset="-120"/>
              </a:rPr>
              <a:t>Document: schema, rejected-record count, quality checks</a:t>
            </a:r>
            <a:endParaRPr lang="en-US" sz="1800" dirty="0"/>
          </a:p>
          <a:p>
            <a:pPr marL="342900" indent="-342900">
              <a:spcAft>
                <a:spcPts val="800"/>
              </a:spcAft>
              <a:buSzPct val="100000"/>
              <a:buChar char="•"/>
            </a:pPr>
            <a:r>
              <a:rPr lang="en-US" sz="1800" dirty="0">
                <a:solidFill>
                  <a:srgbClr val="16232A"/>
                </a:solidFill>
                <a:latin typeface="Calibri" pitchFamily="34" charset="0"/>
                <a:ea typeface="Calibri" pitchFamily="34" charset="-122"/>
                <a:cs typeface="Calibri" pitchFamily="34" charset="-120"/>
              </a:rPr>
              <a:t>Next: descriptive analytics on your cleaned data (Week 5)</a:t>
            </a:r>
            <a:endParaRPr lang="en-US" sz="1800" dirty="0"/>
          </a:p>
        </p:txBody>
      </p:sp>
      <p:sp>
        <p:nvSpPr>
          <p:cNvPr id="6" name="Text 4"/>
          <p:cNvSpPr/>
          <p:nvPr/>
        </p:nvSpPr>
        <p:spPr>
          <a:xfrm>
            <a:off x="548640" y="4846320"/>
            <a:ext cx="10972800" cy="548640"/>
          </a:xfrm>
          <a:prstGeom prst="rect">
            <a:avLst/>
          </a:prstGeom>
          <a:noFill/>
          <a:ln/>
        </p:spPr>
        <p:txBody>
          <a:bodyPr wrap="square" lIns="0" tIns="0" rIns="0" bIns="0" rtlCol="0" anchor="ctr"/>
          <a:lstStyle/>
          <a:p>
            <a:pPr indent="0" marL="0">
              <a:buNone/>
            </a:pPr>
            <a:r>
              <a:rPr lang="en-US" sz="1600" i="1" dirty="0">
                <a:solidFill>
                  <a:srgbClr val="D85A30"/>
                </a:solidFill>
                <a:latin typeface="Cambria" pitchFamily="34" charset="0"/>
                <a:ea typeface="Cambria" pitchFamily="34" charset="-122"/>
                <a:cs typeface="Cambria" pitchFamily="34" charset="-120"/>
              </a:rPr>
              <a:t>Reminder: respect site terms and robots.txt; prefer public datasets or APIs that allow reuse.</a:t>
            </a:r>
            <a:endParaRPr lang="en-US" sz="16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21295C"/>
        </a:solidFill>
      </p:bgPr>
    </p:bg>
    <p:spTree>
      <p:nvGrpSpPr>
        <p:cNvPr id="1" name=""/>
        <p:cNvGrpSpPr/>
        <p:nvPr/>
      </p:nvGrpSpPr>
      <p:grpSpPr>
        <a:xfrm>
          <a:off x="0" y="0"/>
          <a:ext cx="0" cy="0"/>
          <a:chOff x="0" y="0"/>
          <a:chExt cx="0" cy="0"/>
        </a:xfrm>
      </p:grpSpPr>
      <p:sp>
        <p:nvSpPr>
          <p:cNvPr id="2" name="Text 0"/>
          <p:cNvSpPr/>
          <p:nvPr/>
        </p:nvSpPr>
        <p:spPr>
          <a:xfrm>
            <a:off x="548640" y="320040"/>
            <a:ext cx="8229600" cy="274320"/>
          </a:xfrm>
          <a:prstGeom prst="rect">
            <a:avLst/>
          </a:prstGeom>
          <a:noFill/>
          <a:ln/>
        </p:spPr>
        <p:txBody>
          <a:bodyPr wrap="square" lIns="0" tIns="0" rIns="0" bIns="0" rtlCol="0" anchor="ctr"/>
          <a:lstStyle/>
          <a:p>
            <a:pPr indent="0" marL="0">
              <a:buNone/>
            </a:pPr>
            <a:r>
              <a:rPr lang="en-US" sz="1200" b="1" spc="300" kern="0" dirty="0">
                <a:solidFill>
                  <a:srgbClr val="7FC4DC"/>
                </a:solidFill>
                <a:latin typeface="Calibri" pitchFamily="34" charset="0"/>
                <a:ea typeface="Calibri" pitchFamily="34" charset="-122"/>
                <a:cs typeface="Calibri" pitchFamily="34" charset="-120"/>
              </a:rPr>
              <a:t>RECAP &amp; NEXT WEEK</a:t>
            </a:r>
            <a:endParaRPr lang="en-US" sz="1200" dirty="0"/>
          </a:p>
        </p:txBody>
      </p:sp>
      <p:sp>
        <p:nvSpPr>
          <p:cNvPr id="3" name="Text 1"/>
          <p:cNvSpPr/>
          <p:nvPr/>
        </p:nvSpPr>
        <p:spPr>
          <a:xfrm>
            <a:off x="548640" y="594360"/>
            <a:ext cx="10972800" cy="731520"/>
          </a:xfrm>
          <a:prstGeom prst="rect">
            <a:avLst/>
          </a:prstGeom>
          <a:noFill/>
          <a:ln/>
        </p:spPr>
        <p:txBody>
          <a:bodyPr wrap="square" lIns="0" tIns="0" rIns="0" bIns="0" rtlCol="0" anchor="ctr"/>
          <a:lstStyle/>
          <a:p>
            <a:pPr indent="0" marL="0">
              <a:buNone/>
            </a:pPr>
            <a:r>
              <a:rPr lang="en-US" sz="3000" b="1" dirty="0">
                <a:solidFill>
                  <a:srgbClr val="FFFFFF"/>
                </a:solidFill>
                <a:latin typeface="Cambria" pitchFamily="34" charset="0"/>
                <a:ea typeface="Cambria" pitchFamily="34" charset="-122"/>
                <a:cs typeface="Cambria" pitchFamily="34" charset="-120"/>
              </a:rPr>
              <a:t>Key Takeaways</a:t>
            </a:r>
            <a:endParaRPr lang="en-US" sz="3000" dirty="0"/>
          </a:p>
        </p:txBody>
      </p:sp>
      <p:sp>
        <p:nvSpPr>
          <p:cNvPr id="4" name="Text 2"/>
          <p:cNvSpPr/>
          <p:nvPr/>
        </p:nvSpPr>
        <p:spPr>
          <a:xfrm>
            <a:off x="11430000" y="6400800"/>
            <a:ext cx="548640" cy="274320"/>
          </a:xfrm>
          <a:prstGeom prst="rect">
            <a:avLst/>
          </a:prstGeom>
          <a:noFill/>
          <a:ln/>
        </p:spPr>
        <p:txBody>
          <a:bodyPr wrap="square" lIns="0" tIns="0" rIns="0" bIns="0" rtlCol="0" anchor="ctr"/>
          <a:lstStyle/>
          <a:p>
            <a:pPr algn="r" indent="0" marL="0">
              <a:buNone/>
            </a:pPr>
            <a:r>
              <a:rPr lang="en-US" sz="1000" dirty="0">
                <a:solidFill>
                  <a:srgbClr val="9FB8C4"/>
                </a:solidFill>
                <a:latin typeface="Calibri" pitchFamily="34" charset="0"/>
                <a:ea typeface="Calibri" pitchFamily="34" charset="-122"/>
                <a:cs typeface="Calibri" pitchFamily="34" charset="-120"/>
              </a:rPr>
              <a:t>29</a:t>
            </a:r>
            <a:endParaRPr lang="en-US" sz="1000" dirty="0"/>
          </a:p>
        </p:txBody>
      </p:sp>
      <p:sp>
        <p:nvSpPr>
          <p:cNvPr id="5" name="Text 3"/>
          <p:cNvSpPr/>
          <p:nvPr/>
        </p:nvSpPr>
        <p:spPr>
          <a:xfrm>
            <a:off x="640080" y="1554480"/>
            <a:ext cx="10789920" cy="3291840"/>
          </a:xfrm>
          <a:prstGeom prst="rect">
            <a:avLst/>
          </a:prstGeom>
          <a:noFill/>
          <a:ln/>
        </p:spPr>
        <p:txBody>
          <a:bodyPr wrap="square" lIns="0" tIns="0" rIns="0" bIns="0" rtlCol="0" anchor="t"/>
          <a:lstStyle/>
          <a:p>
            <a:pPr marL="342900" indent="-342900">
              <a:spcAft>
                <a:spcPts val="800"/>
              </a:spcAft>
              <a:buSzPct val="100000"/>
              <a:buChar char="•"/>
            </a:pPr>
            <a:r>
              <a:rPr lang="en-US" sz="1700" dirty="0">
                <a:solidFill>
                  <a:srgbClr val="FFFFFF"/>
                </a:solidFill>
                <a:latin typeface="Calibri" pitchFamily="34" charset="0"/>
                <a:ea typeface="Calibri" pitchFamily="34" charset="-122"/>
                <a:cs typeface="Calibri" pitchFamily="34" charset="-120"/>
              </a:rPr>
              <a:t>Semi-structured data is self-describing but irregular: expect missing keys and type drift</a:t>
            </a:r>
            <a:endParaRPr lang="en-US" sz="1700" dirty="0"/>
          </a:p>
          <a:p>
            <a:pPr marL="342900" indent="-342900">
              <a:spcAft>
                <a:spcPts val="800"/>
              </a:spcAft>
              <a:buSzPct val="100000"/>
              <a:buChar char="•"/>
            </a:pPr>
            <a:r>
              <a:rPr lang="en-US" sz="1700" dirty="0">
                <a:solidFill>
                  <a:srgbClr val="FFFFFF"/>
                </a:solidFill>
                <a:latin typeface="Calibri" pitchFamily="34" charset="0"/>
                <a:ea typeface="Calibri" pitchFamily="34" charset="-122"/>
                <a:cs typeface="Calibri" pitchFamily="34" charset="-120"/>
              </a:rPr>
              <a:t>Schema-on-read keeps raw data; quality work moves to read time</a:t>
            </a:r>
            <a:endParaRPr lang="en-US" sz="1700" dirty="0"/>
          </a:p>
          <a:p>
            <a:pPr marL="342900" indent="-342900">
              <a:spcAft>
                <a:spcPts val="800"/>
              </a:spcAft>
              <a:buSzPct val="100000"/>
              <a:buChar char="•"/>
            </a:pPr>
            <a:r>
              <a:rPr lang="en-US" sz="1700" dirty="0">
                <a:solidFill>
                  <a:srgbClr val="FFFFFF"/>
                </a:solidFill>
                <a:latin typeface="Calibri" pitchFamily="34" charset="0"/>
                <a:ea typeface="Calibri" pitchFamily="34" charset="-122"/>
                <a:cs typeface="Calibri" pitchFamily="34" charset="-120"/>
              </a:rPr>
              <a:t>Flatten nested data carefully and track row counts</a:t>
            </a:r>
            <a:endParaRPr lang="en-US" sz="1700" dirty="0"/>
          </a:p>
          <a:p>
            <a:pPr marL="342900" indent="-342900">
              <a:spcAft>
                <a:spcPts val="800"/>
              </a:spcAft>
              <a:buSzPct val="100000"/>
              <a:buChar char="•"/>
            </a:pPr>
            <a:r>
              <a:rPr lang="en-US" sz="1700" dirty="0">
                <a:solidFill>
                  <a:srgbClr val="FFFFFF"/>
                </a:solidFill>
                <a:latin typeface="Calibri" pitchFamily="34" charset="0"/>
                <a:ea typeface="Calibri" pitchFamily="34" charset="-122"/>
                <a:cs typeface="Calibri" pitchFamily="34" charset="-120"/>
              </a:rPr>
              <a:t>Spark runs lazy plans in parallel; shuffles are the cost to minimise</a:t>
            </a:r>
            <a:endParaRPr lang="en-US" sz="1700" dirty="0"/>
          </a:p>
          <a:p>
            <a:pPr marL="342900" indent="-342900">
              <a:spcAft>
                <a:spcPts val="800"/>
              </a:spcAft>
              <a:buSzPct val="100000"/>
              <a:buChar char="•"/>
            </a:pPr>
            <a:r>
              <a:rPr lang="en-US" sz="1700" dirty="0">
                <a:solidFill>
                  <a:srgbClr val="FFFFFF"/>
                </a:solidFill>
                <a:latin typeface="Calibri" pitchFamily="34" charset="0"/>
                <a:ea typeface="Calibri" pitchFamily="34" charset="-122"/>
                <a:cs typeface="Calibri" pitchFamily="34" charset="-120"/>
              </a:rPr>
              <a:t>Same cleaning logic, new engine; write Parquet for analytics</a:t>
            </a:r>
            <a:endParaRPr lang="en-US" sz="1700" dirty="0"/>
          </a:p>
        </p:txBody>
      </p:sp>
      <p:sp>
        <p:nvSpPr>
          <p:cNvPr id="6" name="Shape 4"/>
          <p:cNvSpPr/>
          <p:nvPr/>
        </p:nvSpPr>
        <p:spPr>
          <a:xfrm>
            <a:off x="640080" y="5029200"/>
            <a:ext cx="10789920" cy="1005840"/>
          </a:xfrm>
          <a:prstGeom prst="roundRect">
            <a:avLst>
              <a:gd name="adj" fmla="val 7273"/>
            </a:avLst>
          </a:prstGeom>
          <a:solidFill>
            <a:srgbClr val="065A82"/>
          </a:solidFill>
          <a:ln w="12700">
            <a:solidFill>
              <a:srgbClr val="065A82"/>
            </a:solidFill>
            <a:prstDash val="solid"/>
          </a:ln>
        </p:spPr>
      </p:sp>
      <p:sp>
        <p:nvSpPr>
          <p:cNvPr id="7" name="Text 5"/>
          <p:cNvSpPr/>
          <p:nvPr/>
        </p:nvSpPr>
        <p:spPr>
          <a:xfrm>
            <a:off x="914400" y="5029200"/>
            <a:ext cx="10241280" cy="1005840"/>
          </a:xfrm>
          <a:prstGeom prst="rect">
            <a:avLst/>
          </a:prstGeom>
          <a:noFill/>
          <a:ln/>
        </p:spPr>
        <p:txBody>
          <a:bodyPr wrap="square" lIns="0" tIns="0" rIns="0" bIns="0" rtlCol="0" anchor="ctr"/>
          <a:lstStyle/>
          <a:p>
            <a:pPr indent="0" marL="0">
              <a:buNone/>
            </a:pPr>
            <a:r>
              <a:rPr lang="en-US" sz="1800" b="1" dirty="0">
                <a:solidFill>
                  <a:srgbClr val="FFD9A8"/>
                </a:solidFill>
                <a:latin typeface="Calibri" pitchFamily="34" charset="0"/>
                <a:ea typeface="Calibri" pitchFamily="34" charset="-122"/>
                <a:cs typeface="Calibri" pitchFamily="34" charset="-120"/>
              </a:rPr>
              <a:t>Next week: </a:t>
            </a:r>
            <a:pPr indent="0" marL="0">
              <a:buNone/>
            </a:pPr>
            <a:r>
              <a:rPr lang="en-US" sz="1800" dirty="0">
                <a:solidFill>
                  <a:srgbClr val="FFFFFF"/>
                </a:solidFill>
                <a:latin typeface="Calibri" pitchFamily="34" charset="0"/>
                <a:ea typeface="Calibri" pitchFamily="34" charset="-122"/>
                <a:cs typeface="Calibri" pitchFamily="34" charset="-120"/>
              </a:rPr>
              <a:t>Descriptive Analytics: summarising and exploring the clean data.</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29</Slides>
  <Notes>29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2026-10-08T01:32:44Z</dcterms:created>
  <dcterms:modified xsi:type="dcterms:W3CDTF">2026-10-08T01:32:44Z</dcterms:modified>
</cp:coreProperties>
</file>