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12480" y="1645920"/>
            <a:ext cx="3291840" cy="3291840"/>
          </a:xfrm>
          <a:prstGeom prst="ellipse">
            <a:avLst/>
          </a:prstGeom>
          <a:solidFill>
            <a:srgbClr val="1C7293">
              <a:alpha val="0"/>
            </a:srgbClr>
          </a:solidFill>
          <a:ln w="19050">
            <a:solidFill>
              <a:srgbClr val="1C7293">
                <a:alpha val="6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863840" y="1097280"/>
            <a:ext cx="4389120" cy="4389120"/>
          </a:xfrm>
          <a:prstGeom prst="ellipse">
            <a:avLst/>
          </a:prstGeom>
          <a:solidFill>
            <a:srgbClr val="1C7293">
              <a:alpha val="0"/>
            </a:srgbClr>
          </a:solidFill>
          <a:ln w="19050">
            <a:solidFill>
              <a:srgbClr val="1C7293">
                <a:alpha val="4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0" y="548640"/>
            <a:ext cx="5486400" cy="5486400"/>
          </a:xfrm>
          <a:prstGeom prst="ellipse">
            <a:avLst/>
          </a:prstGeom>
          <a:solidFill>
            <a:srgbClr val="1C7293">
              <a:alpha val="0"/>
            </a:srgbClr>
          </a:solidFill>
          <a:ln w="19050">
            <a:solidFill>
              <a:srgbClr val="1C7293">
                <a:alpha val="3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766560" y="0"/>
            <a:ext cx="6583680" cy="6583680"/>
          </a:xfrm>
          <a:prstGeom prst="ellipse">
            <a:avLst/>
          </a:prstGeom>
          <a:solidFill>
            <a:srgbClr val="1C7293">
              <a:alpha val="0"/>
            </a:srgbClr>
          </a:solidFill>
          <a:ln w="19050">
            <a:solidFill>
              <a:srgbClr val="1C7293">
                <a:alpha val="15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7FC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42293 · BIG DATA ANALYTICS · WEEK 9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1520" y="201168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Sentiment &amp; Text Analytics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731520" y="338328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FE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Turning review text into features, sentiment scores and topics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31520" y="5120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FB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LO3, LO4   |   Level 4 · 3 credits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WE ARE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Recap and Today's Agenda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" y="155448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Week 8 recap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48640" y="2011680"/>
            <a:ext cx="502920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Censoring and Kaplan–Meier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Log-rank comparison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Hazard and Cox ratios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 table in Spark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09360" y="155448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Today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309360" y="201168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09360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949440" y="20116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text needs special treatment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309360" y="265176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09360" y="2651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949440" y="265176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Pre-processing and word frequencies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309360" y="329184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09360" y="3291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949440" y="32918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 of words and TF-IDF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309360" y="393192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09360" y="3931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949440" y="39319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Lexicon vs learned sentiment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309360" y="457200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30936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949440" y="45720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Failure cases: negation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309360" y="521208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309360" y="5212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949440" y="52120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Topics, aspects and Spark ML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10972800" y="5760720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972800" y="6016752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972800" y="6272784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1228832" y="5760720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1228832" y="6016752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1228832" y="6272784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1484864" y="5760720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1484864" y="6016752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1484864" y="6272784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III · SPECIALISED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Text Is Unstructured Data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353568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810512"/>
            <a:ext cx="146304" cy="146304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24128" y="1691640"/>
            <a:ext cx="2895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challenge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77240" y="2148840"/>
            <a:ext cx="3078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Models need numbers; words are symbols with order, context and ambiguity.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312920" y="1554480"/>
            <a:ext cx="353568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41520" y="1810512"/>
            <a:ext cx="146304" cy="146304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88408" y="1691640"/>
            <a:ext cx="2895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craft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541520" y="2148840"/>
            <a:ext cx="3078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 text into vectors, then reuse the models of Weeks 5–8.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077200" y="1554480"/>
            <a:ext cx="353568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305800" y="1810512"/>
            <a:ext cx="146304" cy="146304"/>
          </a:xfrm>
          <a:prstGeom prst="ellipse">
            <a:avLst/>
          </a:prstGeom>
          <a:solidFill>
            <a:srgbClr val="2F8F5B"/>
          </a:solidFill>
          <a:ln w="12700">
            <a:solidFill>
              <a:srgbClr val="2F8F5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552688" y="1691640"/>
            <a:ext cx="2895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risk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305800" y="2148840"/>
            <a:ext cx="3078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conversion loses information; know what each step throws away.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48640" y="4206240"/>
            <a:ext cx="11064240" cy="1097280"/>
          </a:xfrm>
          <a:prstGeom prst="roundRect">
            <a:avLst>
              <a:gd name="adj" fmla="val 6667"/>
            </a:avLst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420624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D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data  </a:t>
            </a:r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15,183 rated reviews. The text is synthetic and templated, so accuracies are unrealistically high; the method and failure modes transfer.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7FC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PIPELINE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Text Pre-processing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FB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40080" y="219456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1945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0080" y="2743200"/>
            <a:ext cx="25831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Lower-case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40080" y="3200400"/>
            <a:ext cx="25831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FE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word, same token.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406140" y="219456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06140" y="21945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406140" y="2743200"/>
            <a:ext cx="25831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Tokenise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406140" y="3200400"/>
            <a:ext cx="25831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FE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 into words with a regular expression.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72200" y="219456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172200" y="21945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172200" y="2743200"/>
            <a:ext cx="25831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Filter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172200" y="3200400"/>
            <a:ext cx="25831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FE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Remove stop words and punctuation, but keep "not".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8938260" y="219456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938260" y="21945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938260" y="2743200"/>
            <a:ext cx="25831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Normalise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8938260" y="3200400"/>
            <a:ext cx="25831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FE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Optional stemming or lemmatisation.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40080" y="51206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FFD9A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Each step discards information, so choose deliberately.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EXPLORATION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Words That Separate Positive From Negative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716810" y="1472184"/>
            <a:ext cx="6613100" cy="4370832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09_logodd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3386" y="1508760"/>
            <a:ext cx="6539948" cy="42976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0" y="1600200"/>
            <a:ext cx="3931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Log-odds ratio compares how often a word appears in each group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positive: lovely, garden, highly, recommended, friendly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negative: uncomfortable, overpriced, wifi, poor, rude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59436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Week 9 notebook, section 2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REPRESENTATION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Bag of Words and TF-IDF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5303520" cy="4480560"/>
          </a:xfrm>
          <a:prstGeom prst="roundRect">
            <a:avLst>
              <a:gd name="adj" fmla="val 1224"/>
            </a:avLst>
          </a:prstGeom>
          <a:solidFill>
            <a:srgbClr val="0F1B2D"/>
          </a:solidFill>
          <a:ln w="12700">
            <a:solidFill>
              <a:srgbClr val="0F1B2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664208"/>
            <a:ext cx="4937760" cy="426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tf-idf(t, d) = tf(t, d) x idf(t)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idf(t) = ln((1 + N) / (1 + df(t))) + 1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15,183 documents x 44 terms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sparsity: 86.8% zeros here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real corpora: &gt; 99% zeros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126480" y="1600200"/>
            <a:ext cx="548640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 of words discards word order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TF-IDF down-weights words found in nearly every document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Sparse storage is essential at scale (Spark SparseVector)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N-grams (bigrams) recover some local context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Lexicon-based Sentiment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539496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810512"/>
            <a:ext cx="146304" cy="146304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24128" y="1691640"/>
            <a:ext cx="4754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it works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77240" y="2148840"/>
            <a:ext cx="49377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 positive and negative dictionary words.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training data, fully explainable.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Accuracy on pos/neg reviews: 100% here; Spearman with rating 0.82.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217920" y="1554480"/>
            <a:ext cx="539496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46520" y="1810512"/>
            <a:ext cx="146304" cy="146304"/>
          </a:xfrm>
          <a:prstGeom prst="ellipse">
            <a:avLst/>
          </a:prstGeom>
          <a:solidFill>
            <a:srgbClr val="2F8F5B"/>
          </a:solidFill>
          <a:ln w="12700">
            <a:solidFill>
              <a:srgbClr val="2F8F5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93408" y="1691640"/>
            <a:ext cx="4754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Weakness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46520" y="2148840"/>
            <a:ext cx="49377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Negation: "not friendly" still scores positive.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sarcasm, no context.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depends on the dictionary.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48640" y="51206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 real text, lexicons are a transparent baseline, not a finish line.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 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Machine-learned Classifier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12064" y="2363506"/>
            <a:ext cx="7022592" cy="2588187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09_classif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400082"/>
            <a:ext cx="6949440" cy="251503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0" y="1600200"/>
            <a:ext cx="3931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TF-IDF unigrams + bigrams into logistic regression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accuracy and F1 are 1.00: a symptom of templated text, not a great model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review classifiers typically reach roughly 85–93%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59436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Week 9 notebook, section 6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STRESS TEST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Eight Hard Sentences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858000"/>
                <a:gridCol w="420624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Method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Accuracy on 8 hard cases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Plain lexicon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62.5%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Lexicon + negation window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87.5%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ML (TF-IDF + logistic regression)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62.5%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48640" y="580644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Test on hard cases, not only on a random split. Models inherit the limits of their data.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Topic Modelling With NMF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12064" y="1803478"/>
            <a:ext cx="7022592" cy="3708244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09_topic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840054"/>
            <a:ext cx="6949440" cy="363509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0" y="1600200"/>
            <a:ext cx="3931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NMF factorises the TF-IDF matrix into topics and topic weights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Humans must name topics by reading the top words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rating by dominant topic ranges from 2.96 to 4.25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59436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Week 9 notebook, section 8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ACTIONABLE INSIGHT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Aspect-based Scorecard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12064" y="1734747"/>
            <a:ext cx="7022592" cy="3845705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09_aspect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71323"/>
            <a:ext cx="6949440" cy="377255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0" y="1600200"/>
            <a:ext cx="3931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Reviews mentioning wifi (2.40) or showers (2.43) rate lowest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Reviews mentioning views and location rate highest (3.94)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score hides why; aspects show what to fix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59436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Week 9 notebook, section 9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LO4 · SPARK ML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Same Pipeline at Scale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5303520" cy="4480560"/>
          </a:xfrm>
          <a:prstGeom prst="roundRect">
            <a:avLst>
              <a:gd name="adj" fmla="val 1224"/>
            </a:avLst>
          </a:prstGeom>
          <a:solidFill>
            <a:srgbClr val="0F1B2D"/>
          </a:solidFill>
          <a:ln w="12700">
            <a:solidFill>
              <a:srgbClr val="0F1B2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664208"/>
            <a:ext cx="4937760" cy="426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Pipeline(stages=[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RegexTokenizer(inputCol="text",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outputCol="tokens"),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CountVectorizer(inputCol="tokens",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outputCol="tf", vocabSize=5000,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minDF=3),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IDF(inputCol="tf",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outputCol="features"),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LogisticRegression(maxIter=50)])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126480" y="1600200"/>
            <a:ext cx="548640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stage is distributed; sparse vectors stay on the cluster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Spark accuracy 1.00, matching scikit-learn on this data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count at scale reuses the Week 4 explode and groupBy pattern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Pitfalls and Ethics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651760"/>
                <a:gridCol w="4114800"/>
                <a:gridCol w="429768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Risk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Example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Mitigation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Negation, sarcasm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"not bad", "great, another delay"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Negation handling, contextual models, audits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Domain shift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Hotel model used on restaurants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Re-train on the target domain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Language mixing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Sinhala, Tamil and English together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Language detection, multilingual models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Fake or copied reviews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Paid, duplicated text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De-duplication, anomaly checks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Privacy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Reviews can identify people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Anonymise, minimise, obtain consent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7FC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IN-CLASS LAB · 35 MIN · UNGRADED PRACTICE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Lab: Read the Reviews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FB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40080" y="173736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25880" y="169164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the notebook through section 7 and list which hard sentences fail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40080" y="260604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606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25880" y="256032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Extend the lexicon negation window to 3 words: better or worse?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640080" y="347472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3474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325880" y="34290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NMF to 3 and 8 topics and decide which is most interpretable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40080" y="434340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4343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325880" y="429768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an aspect scorecard for one hotel and recommend an action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WRAP-UP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Takeaways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40080" y="164592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25880" y="16002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 must become numbers; each conversion loses information.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40080" y="2423160"/>
            <a:ext cx="457200" cy="457200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423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25880" y="237744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TF-IDF weights distinctive words; sparse matrices are essential.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640080" y="3200400"/>
            <a:ext cx="457200" cy="457200"/>
          </a:xfrm>
          <a:prstGeom prst="ellipse">
            <a:avLst/>
          </a:prstGeom>
          <a:solidFill>
            <a:srgbClr val="2F8F5B"/>
          </a:solidFill>
          <a:ln w="12700">
            <a:solidFill>
              <a:srgbClr val="2F8F5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3200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325880" y="315468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Lexicons are transparent but fail on negation; learned models need good data.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40080" y="397764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3977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325880" y="393192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on hard cases and report realistic expectations.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640080" y="475488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0080" y="4754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25880" y="470916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and aspects turn text into decisions; Spark ML scales the pipeline.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548640" y="5577840"/>
            <a:ext cx="10241280" cy="640080"/>
          </a:xfrm>
          <a:prstGeom prst="roundRect">
            <a:avLst>
              <a:gd name="adj" fmla="val 11429"/>
            </a:avLst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2960" y="5577840"/>
            <a:ext cx="9784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D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week  </a:t>
            </a:r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network analytics.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2026-10-13T04:06:21Z</dcterms:created>
  <dcterms:modified xsi:type="dcterms:W3CDTF">2026-10-13T04:06:21Z</dcterms:modified>
</cp:coreProperties>
</file>