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1645920"/>
            <a:ext cx="3291840" cy="329184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6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097280"/>
            <a:ext cx="4389120" cy="438912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4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315200" y="548640"/>
            <a:ext cx="5486400" cy="548640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30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0" y="0"/>
            <a:ext cx="6583680" cy="6583680"/>
          </a:xfrm>
          <a:prstGeom prst="ellipse">
            <a:avLst/>
          </a:prstGeom>
          <a:solidFill>
            <a:srgbClr val="1C7293">
              <a:alpha val="0"/>
            </a:srgbClr>
          </a:solidFill>
          <a:ln w="19050">
            <a:solidFill>
              <a:srgbClr val="1C7293">
                <a:alpha val="15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42293 · BIG DATA ANALYTICS · WEEK 11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201168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Web Analytics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31520" y="33832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F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raw clicks to sessions, funnels and trustworthy experiments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731520" y="51206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LO3, LO4   |   Level 4 · 3 credits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ARE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Recap and Today's Agenda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10 recap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8640" y="2011680"/>
            <a:ext cx="5029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Graphs and long-tailed degrees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Degree, betweenness, PageRank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Louvain communities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on Spark RDDs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09360" y="155448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6309360" y="20116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30936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49440" y="20116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logs and sessionisation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309360" y="265176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26517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metrics and segments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09360" y="329184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30936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4944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conversion funnel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09360" y="3931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0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949440" y="39319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testing and confidence intervals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09360" y="457200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0936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4572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and the peeking problem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09360" y="52120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936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949440" y="5212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Sessionisation on Spark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10972800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972800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1228832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228832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228832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484864" y="5760720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1484864" y="6016752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1484864" y="6272784"/>
            <a:ext cx="91440" cy="91440"/>
          </a:xfrm>
          <a:prstGeom prst="ellipse">
            <a:avLst/>
          </a:prstGeom>
          <a:solidFill>
            <a:srgbClr val="1C7293">
              <a:alpha val="60000"/>
            </a:srgbClr>
          </a:solidFill>
          <a:ln w="12700">
            <a:solidFill>
              <a:srgbClr val="1C729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Clickstream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44,276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8328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8328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6,000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356616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visitors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21792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1792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10,084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640080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9052560" y="1645920"/>
            <a:ext cx="256032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052560" y="1783080"/>
            <a:ext cx="2560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1.68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9235440" y="28346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 per visitor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row: user, timestamp, page, device, channel, A/B variant.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log has no session column: we derive it.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data with a built-in lift for variant B.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SESSIONISATION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30-minute Rule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8640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12064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df.sort(user, time)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gap = time - previous_time (per user)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new_session = gap is null or gap &gt; 30 min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session_id = running sum of new_session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600200"/>
            <a:ext cx="5303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convention, not a law: state the rule you used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our synthetic log the count is identical at 10, 30 and 60 minutes because gaps are either tiny or hours long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logs are messier and move with the threshold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METRICS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Sessions at a Glance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350520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783080"/>
            <a:ext cx="350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85A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14.7%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2834640"/>
            <a:ext cx="313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bounce rate (one-event sessions)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328160" y="1645920"/>
            <a:ext cx="350520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28160" y="1783080"/>
            <a:ext cx="350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1C72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12.5%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511040" y="2834640"/>
            <a:ext cx="313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conversion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107680" y="1645920"/>
            <a:ext cx="350520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07680" y="1783080"/>
            <a:ext cx="3505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8F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4.39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290560" y="2834640"/>
            <a:ext cx="313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pages per session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4206240"/>
            <a:ext cx="10972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 converts best (14.5%), mobile lowest (11.1%).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Channels barely differ (12.2%–12.6%).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 reveal where averages hide differences.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Conversion Funnel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860499"/>
            <a:ext cx="7022592" cy="359420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1_funne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97075"/>
            <a:ext cx="6949440" cy="35210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6,000 visitors reach home; 1,170 reach confirmation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Biggest relative drop: only 39% of those on hotel pages start a booking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distinct visitors per step, not events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11 notebook, section 3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Do People Visit?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2474366"/>
            <a:ext cx="7022592" cy="2366467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1_tim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510942"/>
            <a:ext cx="6949440" cy="22933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hour is 21:00; busiest weekday is Sunday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campaigns and maintenance around the rhythm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time zones before drawing conclusions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11 notebook, section 4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Two-proportion z-test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12064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475488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 = (p_B - p_A)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 sqrt( p(1-p) (1/n_A + 1/n_B) )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 = pooled conversion rate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analyse by VISITOR, the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randomisation unit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943600" y="1600200"/>
            <a:ext cx="56692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analyse by event or session when people appear many times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 confidence interval, not only the p-value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Significant does not mean valuable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Did Variant B Help?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472184"/>
            <a:ext cx="6949440" cy="4370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1_a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216" y="1508760"/>
            <a:ext cx="6876288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18.2% versus B 20.8%: lift +2.5 points (+13.9% relative)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2.48, p = 0.013; 95% CI for the lift: +0.5 to +4.5 points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lift appears on every device; mobile gains most (+3.2 points)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11 notebook, sections 5 and 8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and Sample Size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12064" y="1652016"/>
            <a:ext cx="7022592" cy="4011168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1_pow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88592"/>
            <a:ext cx="6949440" cy="39380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3,000 visitors per group detect about a 3-point lift at 80% power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Detecting 1 point needs about 23,900 per group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Halving the effect roughly quadruples the sample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11 notebook, section 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PITFALL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Peeking Problem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700323" y="1472184"/>
            <a:ext cx="6646074" cy="4370832"/>
          </a:xfrm>
          <a:prstGeom prst="rect">
            <a:avLst/>
          </a:prstGeom>
          <a:solidFill>
            <a:srgbClr val="FFFFFF"/>
          </a:solidFill>
          <a:ln w="12700">
            <a:solidFill>
              <a:srgbClr val="D5E3EA"/>
            </a:solidFill>
            <a:prstDash val="solid"/>
          </a:ln>
        </p:spPr>
      </p:sp>
      <p:pic>
        <p:nvPicPr>
          <p:cNvPr id="6" name="Image 0" descr="/home/claude/site/notebooks/figures/w11_peek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899" y="1508760"/>
            <a:ext cx="6572922" cy="4297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0" y="1600200"/>
            <a:ext cx="3931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A/A test: both groups identical, so every "win" is a false alarm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once at the end: 4.7% false positives (nominal 5%)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Stopping at the first significant daily peek: 28.2%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Week 11 notebook, section 7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LO4 · SPARK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Sessions With Window Functions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6035040" cy="4480560"/>
          </a:xfrm>
          <a:prstGeom prst="roundRect">
            <a:avLst>
              <a:gd name="adj" fmla="val 1224"/>
            </a:avLst>
          </a:prstGeom>
          <a:solidFill>
            <a:srgbClr val="0F1B2D"/>
          </a:solidFill>
          <a:ln w="12700">
            <a:solidFill>
              <a:srgbClr val="0F1B2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664208"/>
            <a:ext cx="5669280" cy="426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 = Window.partitionBy("user_id").orderBy("ts")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df = (df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.withColumn("gap_s", ts_long - F.lag("ts").over(w))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.withColumn("new", F.when(gap_s.isNull() | (gap_s &gt; 1800), 1).otherwise(0))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.withColumn("session", F.sum("new").over(w.rowsBetween(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D6E6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Window.unboundedPreceding, Window.currentRow))))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0" y="1600200"/>
            <a:ext cx="47548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Shuffle by user_id so each visitor’s events sit together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Spark finds 10,084 sessions, identical to pandas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Production: incremental jobs over hourly Parquet partitions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Pitfalls in Web Analytics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77240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Pitfall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it matters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Bots and crawlers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Inflate traffic, depress conversion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 unit of analysis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Analyse by randomisation unit (visitor)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Peeking / early stopping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False positives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Novelty effect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designs win early; run full weekly cycles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Sample-ratio mismatch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55/45 split in a 50/50 test means broken assignment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Privacy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6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Cookies and IDs are personal data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1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FC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IN-CLASS LAB · 35 MIN · UNGRADED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Lab: Run an Experiment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FB8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91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Sessionise the log and reproduce the funnel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5603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Reproduce the A/B z-test and compute the confidence interval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474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4290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 test for a 0.5-point lift: sample size and duration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434340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4343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4297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Rerun the peeking simulation with a stricter threshold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594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1430000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164592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25880" y="1600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Sessions are derived from events by a stated rule.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57200" cy="45720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423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23774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Funnels show where visitors drop; count distinct visitors.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rgbClr val="2F8F5B"/>
          </a:solidFill>
          <a:ln w="12700">
            <a:solidFill>
              <a:srgbClr val="2F8F5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5880" y="315468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tests: randomise, pre-plan sample size, analyse once.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40080" y="3977640"/>
            <a:ext cx="457200" cy="457200"/>
          </a:xfrm>
          <a:prstGeom prst="ellipse">
            <a:avLst/>
          </a:prstGeom>
          <a:solidFill>
            <a:srgbClr val="D85A30"/>
          </a:solidFill>
          <a:ln w="12700">
            <a:solidFill>
              <a:srgbClr val="D85A3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25880" y="39319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Confidence intervals and power matter as much as p-values.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40080" y="4754880"/>
            <a:ext cx="457200" cy="457200"/>
          </a:xfrm>
          <a:prstGeom prst="ellipse">
            <a:avLst/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754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5880" y="47091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Window functions sessionise at scale.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48640" y="5577840"/>
            <a:ext cx="10241280" cy="640080"/>
          </a:xfrm>
          <a:prstGeom prst="roundRect">
            <a:avLst>
              <a:gd name="adj" fmla="val 11429"/>
            </a:avLst>
          </a:prstGeom>
          <a:solidFill>
            <a:srgbClr val="065A82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577840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9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week  </a:t>
            </a:r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Visualisation and the capstone pipeline.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2026-10-13T04:06:21Z</dcterms:created>
  <dcterms:modified xsi:type="dcterms:W3CDTF">2026-10-13T04:06:21Z</dcterms:modified>
</cp:coreProperties>
</file>